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70" r:id="rId4"/>
    <p:sldId id="271" r:id="rId5"/>
    <p:sldId id="280" r:id="rId6"/>
    <p:sldId id="283" r:id="rId7"/>
    <p:sldId id="278" r:id="rId8"/>
    <p:sldId id="260" r:id="rId9"/>
    <p:sldId id="262" r:id="rId10"/>
    <p:sldId id="284" r:id="rId11"/>
    <p:sldId id="261" r:id="rId12"/>
    <p:sldId id="274" r:id="rId13"/>
    <p:sldId id="281" r:id="rId14"/>
    <p:sldId id="269" r:id="rId15"/>
    <p:sldId id="28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7ED"/>
    <a:srgbClr val="20170F"/>
    <a:srgbClr val="4C5258"/>
    <a:srgbClr val="A9B5C7"/>
    <a:srgbClr val="C7CFDB"/>
    <a:srgbClr val="929AA2"/>
    <a:srgbClr val="ECF3FA"/>
    <a:srgbClr val="BDC7D5"/>
    <a:srgbClr val="C3D171"/>
    <a:srgbClr val="D4DE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947536A-5727-4A09-B45D-D8747D7F6EAA}" type="datetimeFigureOut">
              <a:rPr lang="en-CA" smtClean="0"/>
              <a:t>2022-06-21</a:t>
            </a:fld>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6F34538-C57B-4A81-A261-4326DC9F8607}" type="slidenum">
              <a:rPr lang="en-CA" smtClean="0"/>
              <a:t>‹#›</a:t>
            </a:fld>
            <a:endParaRPr lang="en-CA" dirty="0"/>
          </a:p>
        </p:txBody>
      </p:sp>
    </p:spTree>
    <p:extLst>
      <p:ext uri="{BB962C8B-B14F-4D97-AF65-F5344CB8AC3E}">
        <p14:creationId xmlns:p14="http://schemas.microsoft.com/office/powerpoint/2010/main" val="1452257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C525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pic>
        <p:nvPicPr>
          <p:cNvPr id="7" name="Picture 6" descr="See the source image"/>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0993" y="0"/>
            <a:ext cx="2110930" cy="327558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userDrawn="1"/>
        </p:nvSpPr>
        <p:spPr>
          <a:xfrm>
            <a:off x="1048658" y="2915719"/>
            <a:ext cx="10352313" cy="2862322"/>
          </a:xfrm>
          <a:prstGeom prst="rect">
            <a:avLst/>
          </a:prstGeom>
          <a:noFill/>
        </p:spPr>
        <p:txBody>
          <a:bodyPr wrap="square" rtlCol="0">
            <a:spAutoFit/>
          </a:bodyPr>
          <a:lstStyle/>
          <a:p>
            <a:pPr algn="ctr"/>
            <a:r>
              <a:rPr lang="en-CA" sz="6000" dirty="0" smtClean="0">
                <a:solidFill>
                  <a:schemeClr val="bg1"/>
                </a:solidFill>
                <a:effectLst>
                  <a:outerShdw blurRad="38100" dist="50800" dir="2700000" algn="tl">
                    <a:srgbClr val="000000">
                      <a:alpha val="65000"/>
                    </a:srgbClr>
                  </a:outerShdw>
                </a:effectLst>
                <a:latin typeface="Franklin Gothic Medium Cond" panose="020B0606030402020204" pitchFamily="34" charset="0"/>
              </a:rPr>
              <a:t>1 CORINTHIANS:</a:t>
            </a:r>
          </a:p>
          <a:p>
            <a:pPr algn="ctr"/>
            <a:r>
              <a:rPr lang="en-CA" sz="6000" dirty="0" smtClean="0">
                <a:solidFill>
                  <a:schemeClr val="bg1"/>
                </a:solidFill>
                <a:effectLst>
                  <a:outerShdw blurRad="38100" dist="50800" dir="2700000" algn="tl">
                    <a:srgbClr val="000000">
                      <a:alpha val="65000"/>
                    </a:srgbClr>
                  </a:outerShdw>
                </a:effectLst>
                <a:latin typeface="Franklin Gothic Medium Cond" panose="020B0606030402020204" pitchFamily="34" charset="0"/>
              </a:rPr>
              <a:t>THE </a:t>
            </a:r>
            <a:r>
              <a:rPr lang="en-CA" sz="6000" baseline="0" dirty="0" smtClean="0">
                <a:solidFill>
                  <a:schemeClr val="bg1"/>
                </a:solidFill>
                <a:effectLst>
                  <a:outerShdw blurRad="38100" dist="50800" dir="2700000" algn="tl">
                    <a:srgbClr val="000000">
                      <a:alpha val="65000"/>
                    </a:srgbClr>
                  </a:outerShdw>
                </a:effectLst>
                <a:latin typeface="Franklin Gothic Medium Cond" panose="020B0606030402020204" pitchFamily="34" charset="0"/>
              </a:rPr>
              <a:t>CORE OF PRACTICAL CHRISTIANITY</a:t>
            </a:r>
            <a:endParaRPr lang="en-CA" sz="6000" dirty="0">
              <a:solidFill>
                <a:schemeClr val="bg1"/>
              </a:solidFill>
              <a:effectLst>
                <a:outerShdw blurRad="38100" dist="50800" dir="2700000" algn="tl">
                  <a:srgbClr val="000000">
                    <a:alpha val="65000"/>
                  </a:srgbClr>
                </a:outerShdw>
              </a:effectLst>
              <a:latin typeface="Franklin Gothic Medium Cond" panose="020B0606030402020204" pitchFamily="34" charset="0"/>
            </a:endParaRPr>
          </a:p>
        </p:txBody>
      </p:sp>
    </p:spTree>
    <p:extLst>
      <p:ext uri="{BB962C8B-B14F-4D97-AF65-F5344CB8AC3E}">
        <p14:creationId xmlns:p14="http://schemas.microsoft.com/office/powerpoint/2010/main" val="33330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95500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69889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a:solidFill>
                  <a:schemeClr val="bg1"/>
                </a:solidFill>
                <a:effectLst>
                  <a:outerShdw blurRad="38100" dist="50800" dir="2700000" algn="tl">
                    <a:srgbClr val="000000">
                      <a:alpha val="65000"/>
                    </a:srgbClr>
                  </a:outerShdw>
                </a:effectLst>
                <a:latin typeface="Franklin Gothic Medium Cond" panose="020B0606030402020204"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p:txBody>
          <a:bodyPr>
            <a:normAutofit/>
          </a:bodyPr>
          <a:lstStyle>
            <a:lvl1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1pPr>
            <a:lvl2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2pPr>
            <a:lvl3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3pPr>
            <a:lvl4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4pPr>
            <a:lvl5pPr marL="363538" indent="-363538">
              <a:defRPr sz="3600" b="1">
                <a:solidFill>
                  <a:schemeClr val="bg1"/>
                </a:solidFill>
                <a:effectLst>
                  <a:outerShdw blurRad="38100" dist="50800" dir="2700000" algn="tl">
                    <a:srgbClr val="000000">
                      <a:alpha val="65000"/>
                    </a:srgbClr>
                  </a:outerShdw>
                </a:effectLst>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pic>
        <p:nvPicPr>
          <p:cNvPr id="7" name="Picture 6" descr="See the source image"/>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00364" y="4001294"/>
            <a:ext cx="2110930" cy="3275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186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062623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43142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4173024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76828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55934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53339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6CC42-C9FF-4F3C-B6B4-390B4C0DDD8A}" type="datetimeFigureOut">
              <a:rPr lang="en-CA" smtClean="0"/>
              <a:t>2022-06-21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EF3934A-A2C9-4702-87B3-0358A1C7698D}" type="slidenum">
              <a:rPr lang="en-CA" smtClean="0"/>
              <a:t>‹#›</a:t>
            </a:fld>
            <a:endParaRPr lang="en-CA" dirty="0"/>
          </a:p>
        </p:txBody>
      </p:sp>
    </p:spTree>
    <p:extLst>
      <p:ext uri="{BB962C8B-B14F-4D97-AF65-F5344CB8AC3E}">
        <p14:creationId xmlns:p14="http://schemas.microsoft.com/office/powerpoint/2010/main" val="333739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C525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6CC42-C9FF-4F3C-B6B4-390B4C0DDD8A}" type="datetimeFigureOut">
              <a:rPr lang="en-CA" smtClean="0"/>
              <a:t>2022-06-21</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3934A-A2C9-4702-87B3-0358A1C7698D}" type="slidenum">
              <a:rPr lang="en-CA" smtClean="0"/>
              <a:t>‹#›</a:t>
            </a:fld>
            <a:endParaRPr lang="en-CA" dirty="0"/>
          </a:p>
        </p:txBody>
      </p:sp>
    </p:spTree>
    <p:extLst>
      <p:ext uri="{BB962C8B-B14F-4D97-AF65-F5344CB8AC3E}">
        <p14:creationId xmlns:p14="http://schemas.microsoft.com/office/powerpoint/2010/main" val="487212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5129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7369791" y="583679"/>
            <a:ext cx="3984009" cy="4351338"/>
          </a:xfrm>
        </p:spPr>
        <p:txBody>
          <a:bodyPr/>
          <a:lstStyle/>
          <a:p>
            <a:r>
              <a:rPr lang="en-CA" dirty="0">
                <a:effectLst>
                  <a:outerShdw blurRad="38100" dist="38100" dir="2700000" algn="tl">
                    <a:srgbClr val="000000">
                      <a:alpha val="43137"/>
                    </a:srgbClr>
                  </a:outerShdw>
                </a:effectLst>
              </a:rPr>
              <a:t>Paul emphasizes the importance of mutuality – of physically belonging to each other – within Christian marriage. </a:t>
            </a:r>
            <a:endParaRPr lang="en-CA" dirty="0">
              <a:effectLst>
                <a:outerShdw blurRad="38100" dist="38100" dir="2700000" algn="tl">
                  <a:srgbClr val="000000">
                    <a:alpha val="43137"/>
                  </a:srgbClr>
                </a:outerShdw>
              </a:effectLst>
            </a:endParaRPr>
          </a:p>
        </p:txBody>
      </p:sp>
      <p:pic>
        <p:nvPicPr>
          <p:cNvPr id="2050"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b="36067"/>
          <a:stretch/>
        </p:blipFill>
        <p:spPr bwMode="auto">
          <a:xfrm>
            <a:off x="838200" y="365125"/>
            <a:ext cx="6244988" cy="59888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See the source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88818" t="49838" r="692" b="38360"/>
          <a:stretch/>
        </p:blipFill>
        <p:spPr bwMode="auto">
          <a:xfrm rot="1122992">
            <a:off x="6104308" y="5156019"/>
            <a:ext cx="340887" cy="1105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046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dirty="0"/>
          </a:p>
        </p:txBody>
      </p:sp>
      <p:sp>
        <p:nvSpPr>
          <p:cNvPr id="3" name="Content Placeholder 2"/>
          <p:cNvSpPr>
            <a:spLocks noGrp="1"/>
          </p:cNvSpPr>
          <p:nvPr>
            <p:ph idx="1"/>
          </p:nvPr>
        </p:nvSpPr>
        <p:spPr>
          <a:xfrm>
            <a:off x="674213" y="174054"/>
            <a:ext cx="9425129" cy="6076618"/>
          </a:xfrm>
        </p:spPr>
        <p:txBody>
          <a:bodyPr>
            <a:noAutofit/>
          </a:bodyPr>
          <a:lstStyle/>
          <a:p>
            <a:r>
              <a:rPr lang="en-CA" dirty="0" smtClean="0">
                <a:effectLst>
                  <a:outerShdw blurRad="38100" dist="38100" dir="2700000" algn="tl">
                    <a:srgbClr val="000000">
                      <a:alpha val="43137"/>
                    </a:srgbClr>
                  </a:outerShdw>
                </a:effectLst>
              </a:rPr>
              <a:t>Christian </a:t>
            </a:r>
            <a:r>
              <a:rPr lang="en-CA" dirty="0">
                <a:effectLst>
                  <a:outerShdw blurRad="38100" dist="38100" dir="2700000" algn="tl">
                    <a:srgbClr val="000000">
                      <a:alpha val="43137"/>
                    </a:srgbClr>
                  </a:outerShdw>
                </a:effectLst>
              </a:rPr>
              <a:t>husbands and wives were to aim to foster their one-flesh relationship, just as they sought to foster their one-flesh relationship with Christ Jesus and the Christian community. Where this proved difficult, divorce was not a permissible option. </a:t>
            </a:r>
            <a:endParaRPr lang="en-CA" dirty="0" smtClean="0">
              <a:effectLst>
                <a:outerShdw blurRad="38100" dist="38100" dir="2700000" algn="tl">
                  <a:srgbClr val="000000">
                    <a:alpha val="43137"/>
                  </a:srgbClr>
                </a:outerShdw>
              </a:effectLst>
            </a:endParaRPr>
          </a:p>
          <a:p>
            <a:r>
              <a:rPr lang="en-CA" dirty="0" smtClean="0">
                <a:effectLst>
                  <a:outerShdw blurRad="38100" dist="38100" dir="2700000" algn="tl">
                    <a:srgbClr val="000000">
                      <a:alpha val="43137"/>
                    </a:srgbClr>
                  </a:outerShdw>
                </a:effectLst>
              </a:rPr>
              <a:t>Our </a:t>
            </a:r>
            <a:r>
              <a:rPr lang="en-CA" dirty="0">
                <a:effectLst>
                  <a:outerShdw blurRad="38100" dist="38100" dir="2700000" algn="tl">
                    <a:srgbClr val="000000">
                      <a:alpha val="43137"/>
                    </a:srgbClr>
                  </a:outerShdw>
                </a:effectLst>
              </a:rPr>
              <a:t>default position as followers of Jesus is always towards reconciliation. If separation from one’s spouse is unavoidable, Paul directs us not to simply become serial monogamists – moving from one marriage to the next - but to aim for reconciliation with a believing spouse or else remain unmarried. </a:t>
            </a:r>
          </a:p>
        </p:txBody>
      </p:sp>
    </p:spTree>
    <p:extLst>
      <p:ext uri="{BB962C8B-B14F-4D97-AF65-F5344CB8AC3E}">
        <p14:creationId xmlns:p14="http://schemas.microsoft.com/office/powerpoint/2010/main" val="293385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312" y="365125"/>
            <a:ext cx="10597488" cy="6302879"/>
          </a:xfrm>
        </p:spPr>
        <p:txBody>
          <a:bodyPr>
            <a:normAutofit/>
          </a:bodyPr>
          <a:lstStyle/>
          <a:p>
            <a:r>
              <a:rPr lang="en-CA" dirty="0" smtClean="0">
                <a:effectLst>
                  <a:outerShdw blurRad="38100" dist="38100" dir="2700000" algn="tl">
                    <a:srgbClr val="000000">
                      <a:alpha val="43137"/>
                    </a:srgbClr>
                  </a:outerShdw>
                </a:effectLst>
              </a:rPr>
              <a:t>In </a:t>
            </a:r>
            <a:r>
              <a:rPr lang="en-CA" dirty="0">
                <a:effectLst>
                  <a:outerShdw blurRad="38100" dist="38100" dir="2700000" algn="tl">
                    <a:srgbClr val="000000">
                      <a:alpha val="43137"/>
                    </a:srgbClr>
                  </a:outerShdw>
                </a:effectLst>
              </a:rPr>
              <a:t>the case of a marriage with an unbelieving spouse, the follower of Jesus, whether man or woman, should not initiate divorce proceedings, instead understanding that their presence in a “one-flesh” relationship with their unbelieving spouse performs an unbelievable and undefinable sanctifying function within the family. </a:t>
            </a:r>
            <a:endParaRPr lang="en-CA" dirty="0" smtClean="0">
              <a:effectLst>
                <a:outerShdw blurRad="38100" dist="38100" dir="2700000" algn="tl">
                  <a:srgbClr val="000000">
                    <a:alpha val="43137"/>
                  </a:srgbClr>
                </a:outerShdw>
              </a:effectLst>
            </a:endParaRPr>
          </a:p>
          <a:p>
            <a:r>
              <a:rPr lang="en-CA" dirty="0" smtClean="0">
                <a:effectLst>
                  <a:outerShdw blurRad="38100" dist="38100" dir="2700000" algn="tl">
                    <a:srgbClr val="000000">
                      <a:alpha val="43137"/>
                    </a:srgbClr>
                  </a:outerShdw>
                </a:effectLst>
              </a:rPr>
              <a:t>Divorce </a:t>
            </a:r>
            <a:r>
              <a:rPr lang="en-CA" dirty="0">
                <a:effectLst>
                  <a:outerShdw blurRad="38100" dist="38100" dir="2700000" algn="tl">
                    <a:srgbClr val="000000">
                      <a:alpha val="43137"/>
                    </a:srgbClr>
                  </a:outerShdw>
                </a:effectLst>
              </a:rPr>
              <a:t>is permissible in the case </a:t>
            </a:r>
            <a:r>
              <a:rPr lang="en-CA" dirty="0" smtClean="0">
                <a:effectLst>
                  <a:outerShdw blurRad="38100" dist="38100" dir="2700000" algn="tl">
                    <a:srgbClr val="000000">
                      <a:alpha val="43137"/>
                    </a:srgbClr>
                  </a:outerShdw>
                </a:effectLst>
              </a:rPr>
              <a:t>of: </a:t>
            </a:r>
          </a:p>
          <a:p>
            <a:pPr marL="742950" indent="-742950">
              <a:buFont typeface="+mj-lt"/>
              <a:buAutoNum type="arabicPeriod"/>
            </a:pPr>
            <a:r>
              <a:rPr lang="en-CA" dirty="0" smtClean="0">
                <a:effectLst>
                  <a:outerShdw blurRad="38100" dist="38100" dir="2700000" algn="tl">
                    <a:srgbClr val="000000">
                      <a:alpha val="43137"/>
                    </a:srgbClr>
                  </a:outerShdw>
                </a:effectLst>
              </a:rPr>
              <a:t>marital </a:t>
            </a:r>
            <a:r>
              <a:rPr lang="en-CA" dirty="0">
                <a:effectLst>
                  <a:outerShdw blurRad="38100" dist="38100" dir="2700000" algn="tl">
                    <a:srgbClr val="000000">
                      <a:alpha val="43137"/>
                    </a:srgbClr>
                  </a:outerShdw>
                </a:effectLst>
              </a:rPr>
              <a:t>unfaithfulness </a:t>
            </a:r>
            <a:endParaRPr lang="en-CA" dirty="0" smtClean="0">
              <a:effectLst>
                <a:outerShdw blurRad="38100" dist="38100" dir="2700000" algn="tl">
                  <a:srgbClr val="000000">
                    <a:alpha val="43137"/>
                  </a:srgbClr>
                </a:outerShdw>
              </a:effectLst>
            </a:endParaRPr>
          </a:p>
          <a:p>
            <a:pPr marL="742950" indent="-742950">
              <a:buFont typeface="+mj-lt"/>
              <a:buAutoNum type="arabicPeriod"/>
            </a:pPr>
            <a:r>
              <a:rPr lang="en-CA" dirty="0" smtClean="0">
                <a:effectLst>
                  <a:outerShdw blurRad="38100" dist="38100" dir="2700000" algn="tl">
                    <a:srgbClr val="000000">
                      <a:alpha val="43137"/>
                    </a:srgbClr>
                  </a:outerShdw>
                </a:effectLst>
              </a:rPr>
              <a:t>abandonment </a:t>
            </a:r>
            <a:r>
              <a:rPr lang="en-CA" dirty="0">
                <a:effectLst>
                  <a:outerShdw blurRad="38100" dist="38100" dir="2700000" algn="tl">
                    <a:srgbClr val="000000">
                      <a:alpha val="43137"/>
                    </a:srgbClr>
                  </a:outerShdw>
                </a:effectLst>
              </a:rPr>
              <a:t>by an unbelieving </a:t>
            </a:r>
            <a:r>
              <a:rPr lang="en-CA" dirty="0" smtClean="0">
                <a:effectLst>
                  <a:outerShdw blurRad="38100" dist="38100" dir="2700000" algn="tl">
                    <a:srgbClr val="000000">
                      <a:alpha val="43137"/>
                    </a:srgbClr>
                  </a:outerShdw>
                </a:effectLst>
              </a:rPr>
              <a:t>spouse</a:t>
            </a:r>
          </a:p>
          <a:p>
            <a:r>
              <a:rPr lang="en-CA" dirty="0" smtClean="0">
                <a:effectLst>
                  <a:outerShdw blurRad="38100" dist="38100" dir="2700000" algn="tl">
                    <a:srgbClr val="000000">
                      <a:alpha val="43137"/>
                    </a:srgbClr>
                  </a:outerShdw>
                </a:effectLst>
              </a:rPr>
              <a:t>Divorce is potentially permissible in the case of prolonged </a:t>
            </a:r>
            <a:r>
              <a:rPr lang="en-CA" dirty="0">
                <a:effectLst>
                  <a:outerShdw blurRad="38100" dist="38100" dir="2700000" algn="tl">
                    <a:srgbClr val="000000">
                      <a:alpha val="43137"/>
                    </a:srgbClr>
                  </a:outerShdw>
                </a:effectLst>
              </a:rPr>
              <a:t>and unrepentant instances of abuse. </a:t>
            </a:r>
          </a:p>
        </p:txBody>
      </p:sp>
      <p:sp>
        <p:nvSpPr>
          <p:cNvPr id="4" name="Title 3"/>
          <p:cNvSpPr>
            <a:spLocks noGrp="1"/>
          </p:cNvSpPr>
          <p:nvPr>
            <p:ph type="title"/>
          </p:nvPr>
        </p:nvSpPr>
        <p:spPr/>
        <p:txBody>
          <a:bodyPr/>
          <a:lstStyle/>
          <a:p>
            <a:endParaRPr lang="en-CA"/>
          </a:p>
        </p:txBody>
      </p:sp>
    </p:spTree>
    <p:extLst>
      <p:ext uri="{BB962C8B-B14F-4D97-AF65-F5344CB8AC3E}">
        <p14:creationId xmlns:p14="http://schemas.microsoft.com/office/powerpoint/2010/main" val="3331639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312" y="955330"/>
            <a:ext cx="8810769" cy="5581939"/>
          </a:xfrm>
        </p:spPr>
        <p:txBody>
          <a:bodyPr>
            <a:normAutofit/>
          </a:bodyPr>
          <a:lstStyle/>
          <a:p>
            <a:r>
              <a:rPr lang="en-CA" dirty="0" smtClean="0">
                <a:effectLst>
                  <a:outerShdw blurRad="38100" dist="38100" dir="2700000" algn="tl">
                    <a:srgbClr val="000000">
                      <a:alpha val="43137"/>
                    </a:srgbClr>
                  </a:outerShdw>
                </a:effectLst>
              </a:rPr>
              <a:t>“Live </a:t>
            </a:r>
            <a:r>
              <a:rPr lang="en-CA" dirty="0">
                <a:effectLst>
                  <a:outerShdw blurRad="38100" dist="38100" dir="2700000" algn="tl">
                    <a:srgbClr val="000000">
                      <a:alpha val="43137"/>
                    </a:srgbClr>
                  </a:outerShdw>
                </a:effectLst>
              </a:rPr>
              <a:t>as a believer in whatever situation the Lord has assigned to [you], just as God has called [you</a:t>
            </a:r>
            <a:r>
              <a:rPr lang="en-CA" dirty="0" smtClean="0">
                <a:effectLst>
                  <a:outerShdw blurRad="38100" dist="38100" dir="2700000" algn="tl">
                    <a:srgbClr val="000000">
                      <a:alpha val="43137"/>
                    </a:srgbClr>
                  </a:outerShdw>
                </a:effectLst>
              </a:rPr>
              <a:t>].” (1 Corinthians 7:17)</a:t>
            </a:r>
          </a:p>
          <a:p>
            <a:r>
              <a:rPr lang="en-CA" dirty="0" smtClean="0">
                <a:effectLst>
                  <a:outerShdw blurRad="38100" dist="38100" dir="2700000" algn="tl">
                    <a:srgbClr val="000000">
                      <a:alpha val="43137"/>
                    </a:srgbClr>
                  </a:outerShdw>
                </a:effectLst>
              </a:rPr>
              <a:t>The </a:t>
            </a:r>
            <a:r>
              <a:rPr lang="en-CA" dirty="0">
                <a:effectLst>
                  <a:outerShdw blurRad="38100" dist="38100" dir="2700000" algn="tl">
                    <a:srgbClr val="000000">
                      <a:alpha val="43137"/>
                    </a:srgbClr>
                  </a:outerShdw>
                </a:effectLst>
              </a:rPr>
              <a:t>Corinthians taught that seeking a change in status had some religious significance, but Paul had always taught that the only significant change in status is the movement from being one without the Spirit to, by faith in Jesus, becoming one in whom the Spirit </a:t>
            </a:r>
            <a:r>
              <a:rPr lang="en-CA" dirty="0" smtClean="0">
                <a:effectLst>
                  <a:outerShdw blurRad="38100" dist="38100" dir="2700000" algn="tl">
                    <a:srgbClr val="000000">
                      <a:alpha val="43137"/>
                    </a:srgbClr>
                  </a:outerShdw>
                </a:effectLst>
              </a:rPr>
              <a:t>dwelt.</a:t>
            </a:r>
            <a:endParaRPr lang="en-CA" dirty="0">
              <a:effectLst>
                <a:outerShdw blurRad="38100" dist="38100" dir="2700000" algn="tl">
                  <a:srgbClr val="000000">
                    <a:alpha val="43137"/>
                  </a:srgbClr>
                </a:outerShdw>
              </a:effectLst>
            </a:endParaRPr>
          </a:p>
        </p:txBody>
      </p:sp>
      <p:sp>
        <p:nvSpPr>
          <p:cNvPr id="4" name="Title 3"/>
          <p:cNvSpPr>
            <a:spLocks noGrp="1"/>
          </p:cNvSpPr>
          <p:nvPr>
            <p:ph type="title"/>
          </p:nvPr>
        </p:nvSpPr>
        <p:spPr/>
        <p:txBody>
          <a:bodyPr/>
          <a:lstStyle/>
          <a:p>
            <a:endParaRPr lang="en-CA"/>
          </a:p>
        </p:txBody>
      </p:sp>
    </p:spTree>
    <p:extLst>
      <p:ext uri="{BB962C8B-B14F-4D97-AF65-F5344CB8AC3E}">
        <p14:creationId xmlns:p14="http://schemas.microsoft.com/office/powerpoint/2010/main" val="1811556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376" y="392420"/>
            <a:ext cx="9307774" cy="6492875"/>
          </a:xfrm>
          <a:noFill/>
          <a:extLst>
            <a:ext uri="{909E8E84-426E-40DD-AFC4-6F175D3DCCD1}">
              <a14:hiddenFill xmlns:a14="http://schemas.microsoft.com/office/drawing/2010/main">
                <a:solidFill>
                  <a:srgbClr val="FFFFFF"/>
                </a:solidFill>
              </a14:hiddenFill>
            </a:ext>
          </a:extLst>
        </p:spPr>
        <p:txBody>
          <a:bodyPr>
            <a:normAutofit lnSpcReduction="10000"/>
          </a:bodyPr>
          <a:lstStyle/>
          <a:p>
            <a:r>
              <a:rPr lang="en-CA" dirty="0" smtClean="0">
                <a:effectLst>
                  <a:outerShdw blurRad="38100" dist="38100" dir="2700000" algn="tl">
                    <a:srgbClr val="000000">
                      <a:alpha val="43137"/>
                    </a:srgbClr>
                  </a:outerShdw>
                </a:effectLst>
              </a:rPr>
              <a:t>Does </a:t>
            </a:r>
            <a:r>
              <a:rPr lang="en-CA" dirty="0">
                <a:effectLst>
                  <a:outerShdw blurRad="38100" dist="38100" dir="2700000" algn="tl">
                    <a:srgbClr val="000000">
                      <a:alpha val="43137"/>
                    </a:srgbClr>
                  </a:outerShdw>
                </a:effectLst>
              </a:rPr>
              <a:t>your faith influence your parenting, your marriage, your work life, your finances, your understanding of your sexuality? </a:t>
            </a:r>
            <a:endParaRPr lang="en-CA" dirty="0" smtClean="0">
              <a:effectLst>
                <a:outerShdw blurRad="38100" dist="38100" dir="2700000" algn="tl">
                  <a:srgbClr val="000000">
                    <a:alpha val="43137"/>
                  </a:srgbClr>
                </a:outerShdw>
              </a:effectLst>
            </a:endParaRPr>
          </a:p>
          <a:p>
            <a:r>
              <a:rPr lang="en-CA" dirty="0" smtClean="0">
                <a:effectLst>
                  <a:outerShdw blurRad="38100" dist="38100" dir="2700000" algn="tl">
                    <a:srgbClr val="000000">
                      <a:alpha val="43137"/>
                    </a:srgbClr>
                  </a:outerShdw>
                </a:effectLst>
              </a:rPr>
              <a:t>Might those </a:t>
            </a:r>
            <a:r>
              <a:rPr lang="en-CA" dirty="0">
                <a:effectLst>
                  <a:outerShdw blurRad="38100" dist="38100" dir="2700000" algn="tl">
                    <a:srgbClr val="000000">
                      <a:alpha val="43137"/>
                    </a:srgbClr>
                  </a:outerShdw>
                </a:effectLst>
              </a:rPr>
              <a:t>of you who are married find your marriages profoundly impacted by your faith in </a:t>
            </a:r>
            <a:r>
              <a:rPr lang="en-CA" dirty="0" smtClean="0">
                <a:effectLst>
                  <a:outerShdw blurRad="38100" dist="38100" dir="2700000" algn="tl">
                    <a:srgbClr val="000000">
                      <a:alpha val="43137"/>
                    </a:srgbClr>
                  </a:outerShdw>
                </a:effectLst>
              </a:rPr>
              <a:t>Jesus, pressing </a:t>
            </a:r>
            <a:r>
              <a:rPr lang="en-CA" dirty="0">
                <a:effectLst>
                  <a:outerShdw blurRad="38100" dist="38100" dir="2700000" algn="tl">
                    <a:srgbClr val="000000">
                      <a:alpha val="43137"/>
                    </a:srgbClr>
                  </a:outerShdw>
                </a:effectLst>
              </a:rPr>
              <a:t>ever more greatly into the complicated “one-flesh” relationship established through your marriage.  </a:t>
            </a:r>
            <a:endParaRPr lang="en-CA" dirty="0" smtClean="0">
              <a:effectLst>
                <a:outerShdw blurRad="38100" dist="38100" dir="2700000" algn="tl">
                  <a:srgbClr val="000000">
                    <a:alpha val="43137"/>
                  </a:srgbClr>
                </a:outerShdw>
              </a:effectLst>
            </a:endParaRPr>
          </a:p>
          <a:p>
            <a:r>
              <a:rPr lang="en-CA" dirty="0" smtClean="0">
                <a:effectLst>
                  <a:outerShdw blurRad="38100" dist="38100" dir="2700000" algn="tl">
                    <a:srgbClr val="000000">
                      <a:alpha val="43137"/>
                    </a:srgbClr>
                  </a:outerShdw>
                </a:effectLst>
              </a:rPr>
              <a:t>Might those </a:t>
            </a:r>
            <a:r>
              <a:rPr lang="en-CA" dirty="0">
                <a:effectLst>
                  <a:outerShdw blurRad="38100" dist="38100" dir="2700000" algn="tl">
                    <a:srgbClr val="000000">
                      <a:alpha val="43137"/>
                    </a:srgbClr>
                  </a:outerShdw>
                </a:effectLst>
              </a:rPr>
              <a:t>of you who are unmarried find your singleness profoundly impacted by your faith in Jesus, pressing fully into the “one-flesh” relationship established with Him and His people. </a:t>
            </a:r>
            <a:endParaRPr lang="en-CA" dirty="0" smtClean="0">
              <a:effectLst>
                <a:outerShdw blurRad="38100" dist="38100" dir="2700000" algn="tl">
                  <a:srgbClr val="000000">
                    <a:alpha val="43137"/>
                  </a:srgbClr>
                </a:outerShdw>
              </a:effectLst>
            </a:endParaRPr>
          </a:p>
        </p:txBody>
      </p:sp>
      <p:sp>
        <p:nvSpPr>
          <p:cNvPr id="2" name="Title 1"/>
          <p:cNvSpPr>
            <a:spLocks noGrp="1"/>
          </p:cNvSpPr>
          <p:nvPr>
            <p:ph type="title"/>
          </p:nvPr>
        </p:nvSpPr>
        <p:spPr/>
        <p:txBody>
          <a:bodyPr/>
          <a:lstStyle/>
          <a:p>
            <a:endParaRPr lang="en-CA"/>
          </a:p>
        </p:txBody>
      </p:sp>
      <p:pic>
        <p:nvPicPr>
          <p:cNvPr id="6" name="Picture 6" descr="See the source image"/>
          <p:cNvPicPr>
            <a:picLocks noChangeAspect="1" noChangeArrowheads="1"/>
          </p:cNvPicPr>
          <p:nvPr/>
        </p:nvPicPr>
        <p:blipFill>
          <a:blip r:embed="rId2" cstate="print">
            <a:clrChange>
              <a:clrFrom>
                <a:srgbClr val="F6F6F6"/>
              </a:clrFrom>
              <a:clrTo>
                <a:srgbClr val="F6F6F6">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19721" y="200694"/>
            <a:ext cx="2287260" cy="2529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445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25624"/>
            <a:ext cx="8646994" cy="4779891"/>
          </a:xfrm>
        </p:spPr>
        <p:txBody>
          <a:bodyPr/>
          <a:lstStyle/>
          <a:p>
            <a:r>
              <a:rPr lang="en-CA" dirty="0">
                <a:effectLst>
                  <a:outerShdw blurRad="38100" dist="38100" dir="2700000" algn="tl">
                    <a:srgbClr val="000000">
                      <a:alpha val="43137"/>
                    </a:srgbClr>
                  </a:outerShdw>
                </a:effectLst>
              </a:rPr>
              <a:t>Might we learn what it means to follow Jesus within our present circumstances, might our relationship with Jesus bear impact upon all areas of our lives, and might our example in these relationships speak powerfully to those around us about Jesus and His love</a:t>
            </a:r>
            <a:r>
              <a:rPr lang="en-CA" dirty="0" smtClean="0">
                <a:effectLst>
                  <a:outerShdw blurRad="38100" dist="38100" dir="2700000" algn="tl">
                    <a:srgbClr val="000000">
                      <a:alpha val="43137"/>
                    </a:srgbClr>
                  </a:outerShdw>
                </a:effectLst>
              </a:rPr>
              <a:t>.</a:t>
            </a:r>
            <a:endParaRPr lang="en-CA" dirty="0">
              <a:effectLst>
                <a:outerShdw blurRad="38100" dist="38100" dir="2700000" algn="tl">
                  <a:srgbClr val="000000">
                    <a:alpha val="43137"/>
                  </a:srgbClr>
                </a:outerShdw>
              </a:effectLst>
            </a:endParaRPr>
          </a:p>
        </p:txBody>
      </p:sp>
      <p:pic>
        <p:nvPicPr>
          <p:cNvPr id="4" name="Picture 6" descr="See the source image"/>
          <p:cNvPicPr>
            <a:picLocks noChangeAspect="1" noChangeArrowheads="1"/>
          </p:cNvPicPr>
          <p:nvPr/>
        </p:nvPicPr>
        <p:blipFill>
          <a:blip r:embed="rId2" cstate="print">
            <a:clrChange>
              <a:clrFrom>
                <a:srgbClr val="F6F6F6"/>
              </a:clrFrom>
              <a:clrTo>
                <a:srgbClr val="F6F6F6">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619721" y="200694"/>
            <a:ext cx="2287260" cy="2529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226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801857"/>
            <a:ext cx="9097370" cy="5145314"/>
          </a:xfrm>
        </p:spPr>
        <p:txBody>
          <a:bodyPr>
            <a:noAutofit/>
          </a:bodyPr>
          <a:lstStyle/>
          <a:p>
            <a:pPr marL="0" indent="0">
              <a:buNone/>
            </a:pPr>
            <a:r>
              <a:rPr lang="en-CA" dirty="0" smtClean="0">
                <a:effectLst>
                  <a:outerShdw blurRad="38100" dist="38100" dir="2700000" algn="tl">
                    <a:srgbClr val="000000">
                      <a:alpha val="43137"/>
                    </a:srgbClr>
                  </a:outerShdw>
                </a:effectLst>
              </a:rPr>
              <a:t>“</a:t>
            </a:r>
            <a:r>
              <a:rPr lang="en-CA" dirty="0" smtClean="0">
                <a:effectLst>
                  <a:outerShdw blurRad="38100" dist="38100" dir="2700000" algn="tl">
                    <a:srgbClr val="000000">
                      <a:alpha val="43137"/>
                    </a:srgbClr>
                  </a:outerShdw>
                </a:effectLst>
              </a:rPr>
              <a:t>Now </a:t>
            </a:r>
            <a:r>
              <a:rPr lang="en-CA" dirty="0">
                <a:effectLst>
                  <a:outerShdw blurRad="38100" dist="38100" dir="2700000" algn="tl">
                    <a:srgbClr val="000000">
                      <a:alpha val="43137"/>
                    </a:srgbClr>
                  </a:outerShdw>
                </a:effectLst>
              </a:rPr>
              <a:t>for the matters you wrote about: “It is good for a man not to have sexual relations with a woman.” But since sexual immorality is occurring, each man should have sexual relations with his own wife, and each woman with her own husband. The husband should fulfill his marital duty to his wife, and likewise the wife to her husband. The wife does not have authority over her own body but yields it to her husband. In the same way, the husband does not have authority over his own body but yields it to his wife</a:t>
            </a:r>
            <a:r>
              <a:rPr lang="en-CA" dirty="0" smtClean="0">
                <a:effectLst>
                  <a:outerShdw blurRad="38100" dist="38100" dir="2700000" algn="tl">
                    <a:srgbClr val="000000">
                      <a:alpha val="43137"/>
                    </a:srgbClr>
                  </a:outerShdw>
                </a:effectLst>
              </a:rPr>
              <a:t>.”</a:t>
            </a:r>
            <a:r>
              <a:rPr lang="en-CA" dirty="0">
                <a:effectLst>
                  <a:outerShdw blurRad="38100" dist="38100" dir="2700000" algn="tl">
                    <a:srgbClr val="000000">
                      <a:alpha val="43137"/>
                    </a:srgbClr>
                  </a:outerShdw>
                </a:effectLst>
              </a:rPr>
              <a:t> </a:t>
            </a:r>
            <a:endParaRPr lang="en-CA" dirty="0">
              <a:effectLst>
                <a:outerShdw blurRad="38100" dist="38100" dir="2700000" algn="tl">
                  <a:srgbClr val="000000">
                    <a:alpha val="43137"/>
                  </a:srgbClr>
                </a:outerShdw>
              </a:effectLst>
            </a:endParaRPr>
          </a:p>
          <a:p>
            <a:pPr marL="0" indent="0">
              <a:buNone/>
            </a:pPr>
            <a:r>
              <a:rPr lang="en-CA" dirty="0">
                <a:effectLst>
                  <a:outerShdw blurRad="38100" dist="38100" dir="2700000" algn="tl">
                    <a:srgbClr val="000000">
                      <a:alpha val="43137"/>
                    </a:srgbClr>
                  </a:outerShdw>
                </a:effectLst>
              </a:rPr>
              <a:t> </a:t>
            </a:r>
            <a:r>
              <a:rPr lang="en-CA" dirty="0">
                <a:effectLst/>
              </a:rPr>
              <a:t/>
            </a:r>
            <a:br>
              <a:rPr lang="en-CA" dirty="0">
                <a:effectLst/>
              </a:rPr>
            </a:br>
            <a:r>
              <a:rPr lang="en-CA"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762827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idx="1"/>
          </p:nvPr>
        </p:nvSpPr>
        <p:spPr>
          <a:xfrm>
            <a:off x="838199" y="450380"/>
            <a:ext cx="9397621" cy="4948664"/>
          </a:xfrm>
        </p:spPr>
        <p:txBody>
          <a:bodyPr>
            <a:noAutofit/>
          </a:bodyPr>
          <a:lstStyle/>
          <a:p>
            <a:pPr marL="0" indent="0">
              <a:buNone/>
            </a:pPr>
            <a:r>
              <a:rPr lang="en-CA" dirty="0" smtClean="0">
                <a:effectLst>
                  <a:outerShdw blurRad="38100" dist="38100" dir="2700000" algn="tl">
                    <a:srgbClr val="000000">
                      <a:alpha val="43137"/>
                    </a:srgbClr>
                  </a:outerShdw>
                </a:effectLst>
              </a:rPr>
              <a:t>“</a:t>
            </a:r>
            <a:r>
              <a:rPr lang="en-CA" dirty="0">
                <a:effectLst>
                  <a:outerShdw blurRad="38100" dist="38100" dir="2700000" algn="tl">
                    <a:srgbClr val="000000">
                      <a:alpha val="43137"/>
                    </a:srgbClr>
                  </a:outerShdw>
                </a:effectLst>
              </a:rPr>
              <a:t>Do not deprive each other except perhaps by mutual consent and for a time, so that you may devote yourselves to prayer. Then come together again so that Satan will not tempt you because of your lack of self-control. I say this as a concession, not as a command. I wish that all of you were as I am. But each of you has your own gift from God; one has this gift, another has that.</a:t>
            </a:r>
            <a:r>
              <a:rPr lang="en-CA" baseline="30000" dirty="0">
                <a:effectLst>
                  <a:outerShdw blurRad="38100" dist="38100" dir="2700000" algn="tl">
                    <a:srgbClr val="000000">
                      <a:alpha val="43137"/>
                    </a:srgbClr>
                  </a:outerShdw>
                </a:effectLst>
              </a:rPr>
              <a:t> </a:t>
            </a:r>
            <a:r>
              <a:rPr lang="en-CA" dirty="0">
                <a:effectLst>
                  <a:outerShdw blurRad="38100" dist="38100" dir="2700000" algn="tl">
                    <a:srgbClr val="000000">
                      <a:alpha val="43137"/>
                    </a:srgbClr>
                  </a:outerShdw>
                </a:effectLst>
              </a:rPr>
              <a:t>Now to the unmarried and the widows I say: It is good for them to stay unmarried, as I do. But if they cannot control themselves, they should marry, for it is better to marry than to burn with passion</a:t>
            </a:r>
            <a:r>
              <a:rPr lang="en-CA" dirty="0" smtClean="0">
                <a:effectLst>
                  <a:outerShdw blurRad="38100" dist="38100" dir="2700000" algn="tl">
                    <a:srgbClr val="000000">
                      <a:alpha val="43137"/>
                    </a:srgbClr>
                  </a:outerShdw>
                </a:effectLst>
              </a:rPr>
              <a:t>.”</a:t>
            </a:r>
            <a:r>
              <a:rPr lang="en-CA" baseline="30000" dirty="0">
                <a:effectLst>
                  <a:outerShdw blurRad="38100" dist="38100" dir="2700000" algn="tl">
                    <a:srgbClr val="000000">
                      <a:alpha val="43137"/>
                    </a:srgbClr>
                  </a:outerShdw>
                </a:effectLst>
              </a:rPr>
              <a:t> </a:t>
            </a:r>
            <a:endParaRPr lang="en-C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5081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0" y="214997"/>
            <a:ext cx="9629633" cy="6711242"/>
          </a:xfrm>
        </p:spPr>
        <p:txBody>
          <a:bodyPr>
            <a:noAutofit/>
          </a:bodyPr>
          <a:lstStyle/>
          <a:p>
            <a:pPr marL="0" indent="0">
              <a:buNone/>
            </a:pPr>
            <a:r>
              <a:rPr lang="en-CA" dirty="0" smtClean="0">
                <a:effectLst>
                  <a:outerShdw blurRad="38100" dist="38100" dir="2700000" algn="tl">
                    <a:srgbClr val="000000">
                      <a:alpha val="43137"/>
                    </a:srgbClr>
                  </a:outerShdw>
                </a:effectLst>
              </a:rPr>
              <a:t>“</a:t>
            </a:r>
            <a:r>
              <a:rPr lang="en-CA" dirty="0">
                <a:effectLst>
                  <a:outerShdw blurRad="38100" dist="38100" dir="2700000" algn="tl">
                    <a:srgbClr val="000000">
                      <a:alpha val="43137"/>
                    </a:srgbClr>
                  </a:outerShdw>
                </a:effectLst>
              </a:rPr>
              <a:t>To the married I give this command (not I, but the Lord): A wife must not separate from her husband. But if she does, she must remain unmarried or else be reconciled to her husband. And a husband must not divorce his wife.</a:t>
            </a:r>
            <a:r>
              <a:rPr lang="en-CA" baseline="30000" dirty="0">
                <a:effectLst>
                  <a:outerShdw blurRad="38100" dist="38100" dir="2700000" algn="tl">
                    <a:srgbClr val="000000">
                      <a:alpha val="43137"/>
                    </a:srgbClr>
                  </a:outerShdw>
                </a:effectLst>
              </a:rPr>
              <a:t> </a:t>
            </a:r>
            <a:r>
              <a:rPr lang="en-CA" dirty="0" smtClean="0">
                <a:effectLst>
                  <a:outerShdw blurRad="38100" dist="38100" dir="2700000" algn="tl">
                    <a:srgbClr val="000000">
                      <a:alpha val="43137"/>
                    </a:srgbClr>
                  </a:outerShdw>
                </a:effectLst>
              </a:rPr>
              <a:t>To </a:t>
            </a:r>
            <a:r>
              <a:rPr lang="en-CA" dirty="0">
                <a:effectLst>
                  <a:outerShdw blurRad="38100" dist="38100" dir="2700000" algn="tl">
                    <a:srgbClr val="000000">
                      <a:alpha val="43137"/>
                    </a:srgbClr>
                  </a:outerShdw>
                </a:effectLst>
              </a:rPr>
              <a:t>the rest I say this (I, not the Lord): If any brother has a wife who is not a believer and she is willing to live with him, he must not divorce her. And if a woman has a husband who is not a believer and he is willing to live with her, she must not divorce him. For the unbelieving husband has been sanctified through his wife, and the unbelieving wife has been sanctified through her believing </a:t>
            </a:r>
            <a:r>
              <a:rPr lang="en-CA" dirty="0" smtClean="0">
                <a:effectLst>
                  <a:outerShdw blurRad="38100" dist="38100" dir="2700000" algn="tl">
                    <a:srgbClr val="000000">
                      <a:alpha val="43137"/>
                    </a:srgbClr>
                  </a:outerShdw>
                </a:effectLst>
              </a:rPr>
              <a:t>husband.”</a:t>
            </a:r>
            <a:endParaRPr lang="en-C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5642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433365"/>
            <a:ext cx="9274791" cy="6322278"/>
          </a:xfrm>
        </p:spPr>
        <p:txBody>
          <a:bodyPr>
            <a:normAutofit lnSpcReduction="10000"/>
          </a:bodyPr>
          <a:lstStyle/>
          <a:p>
            <a:pPr marL="0" indent="0">
              <a:spcBef>
                <a:spcPts val="0"/>
              </a:spcBef>
              <a:buNone/>
            </a:pPr>
            <a:r>
              <a:rPr lang="en-CA" dirty="0" smtClean="0">
                <a:effectLst>
                  <a:outerShdw blurRad="38100" dist="38100" dir="2700000" algn="tl">
                    <a:srgbClr val="000000">
                      <a:alpha val="43137"/>
                    </a:srgbClr>
                  </a:outerShdw>
                </a:effectLst>
              </a:rPr>
              <a:t>“</a:t>
            </a:r>
            <a:r>
              <a:rPr lang="en-CA" dirty="0" smtClean="0">
                <a:effectLst>
                  <a:outerShdw blurRad="38100" dist="38100" dir="2700000" algn="tl">
                    <a:srgbClr val="000000">
                      <a:alpha val="43137"/>
                    </a:srgbClr>
                  </a:outerShdw>
                </a:effectLst>
              </a:rPr>
              <a:t>Otherwise </a:t>
            </a:r>
            <a:r>
              <a:rPr lang="en-CA" dirty="0">
                <a:effectLst>
                  <a:outerShdw blurRad="38100" dist="38100" dir="2700000" algn="tl">
                    <a:srgbClr val="000000">
                      <a:alpha val="43137"/>
                    </a:srgbClr>
                  </a:outerShdw>
                </a:effectLst>
              </a:rPr>
              <a:t>your children would be unclean, but as it is, they are holy.</a:t>
            </a:r>
            <a:r>
              <a:rPr lang="en-CA" baseline="30000" dirty="0">
                <a:effectLst>
                  <a:outerShdw blurRad="38100" dist="38100" dir="2700000" algn="tl">
                    <a:srgbClr val="000000">
                      <a:alpha val="43137"/>
                    </a:srgbClr>
                  </a:outerShdw>
                </a:effectLst>
              </a:rPr>
              <a:t> </a:t>
            </a:r>
            <a:r>
              <a:rPr lang="en-CA" dirty="0">
                <a:effectLst>
                  <a:outerShdw blurRad="38100" dist="38100" dir="2700000" algn="tl">
                    <a:srgbClr val="000000">
                      <a:alpha val="43137"/>
                    </a:srgbClr>
                  </a:outerShdw>
                </a:effectLst>
              </a:rPr>
              <a:t>But if the unbeliever leaves, let it be so. </a:t>
            </a:r>
            <a:r>
              <a:rPr lang="en-CA" dirty="0" smtClean="0">
                <a:effectLst>
                  <a:outerShdw blurRad="38100" dist="38100" dir="2700000" algn="tl">
                    <a:srgbClr val="000000">
                      <a:alpha val="43137"/>
                    </a:srgbClr>
                  </a:outerShdw>
                </a:effectLst>
              </a:rPr>
              <a:t>The </a:t>
            </a:r>
            <a:r>
              <a:rPr lang="en-CA" dirty="0">
                <a:effectLst>
                  <a:outerShdw blurRad="38100" dist="38100" dir="2700000" algn="tl">
                    <a:srgbClr val="000000">
                      <a:alpha val="43137"/>
                    </a:srgbClr>
                  </a:outerShdw>
                </a:effectLst>
              </a:rPr>
              <a:t>brother or the sister is not bound in such circumstances; God has called us to live in peace. How do you know, wife, whether you will save your husband? Or, how do you know, husband, whether you will save your wife?</a:t>
            </a:r>
            <a:r>
              <a:rPr lang="en-CA" baseline="30000" dirty="0">
                <a:effectLst>
                  <a:outerShdw blurRad="38100" dist="38100" dir="2700000" algn="tl">
                    <a:srgbClr val="000000">
                      <a:alpha val="43137"/>
                    </a:srgbClr>
                  </a:outerShdw>
                </a:effectLst>
              </a:rPr>
              <a:t> </a:t>
            </a:r>
            <a:endParaRPr lang="en-CA" baseline="30000" dirty="0" smtClean="0">
              <a:effectLst>
                <a:outerShdw blurRad="38100" dist="38100" dir="2700000" algn="tl">
                  <a:srgbClr val="000000">
                    <a:alpha val="43137"/>
                  </a:srgbClr>
                </a:outerShdw>
              </a:effectLst>
            </a:endParaRPr>
          </a:p>
          <a:p>
            <a:pPr marL="0" indent="0">
              <a:spcBef>
                <a:spcPts val="0"/>
              </a:spcBef>
              <a:buNone/>
            </a:pPr>
            <a:r>
              <a:rPr lang="en-CA" dirty="0" smtClean="0">
                <a:effectLst>
                  <a:outerShdw blurRad="38100" dist="38100" dir="2700000" algn="tl">
                    <a:srgbClr val="000000">
                      <a:alpha val="43137"/>
                    </a:srgbClr>
                  </a:outerShdw>
                </a:effectLst>
              </a:rPr>
              <a:t>Nevertheless</a:t>
            </a:r>
            <a:r>
              <a:rPr lang="en-CA" dirty="0">
                <a:effectLst>
                  <a:outerShdw blurRad="38100" dist="38100" dir="2700000" algn="tl">
                    <a:srgbClr val="000000">
                      <a:alpha val="43137"/>
                    </a:srgbClr>
                  </a:outerShdw>
                </a:effectLst>
              </a:rPr>
              <a:t>, each person should live as a believer in whatever situation the Lord has assigned to them, just as God has called them. This is the rule I lay down in all the churches</a:t>
            </a:r>
            <a:r>
              <a:rPr lang="en-CA" dirty="0" smtClean="0">
                <a:effectLst>
                  <a:outerShdw blurRad="38100" dist="38100" dir="2700000" algn="tl">
                    <a:srgbClr val="000000">
                      <a:alpha val="43137"/>
                    </a:srgbClr>
                  </a:outerShdw>
                </a:effectLst>
              </a:rPr>
              <a:t>.”</a:t>
            </a:r>
          </a:p>
          <a:p>
            <a:pPr marL="0" indent="0" algn="r">
              <a:buNone/>
            </a:pPr>
            <a:r>
              <a:rPr lang="en-CA" dirty="0" smtClean="0">
                <a:effectLst>
                  <a:outerShdw blurRad="38100" dist="38100" dir="2700000" algn="tl">
                    <a:srgbClr val="000000">
                      <a:alpha val="43137"/>
                    </a:srgbClr>
                  </a:outerShdw>
                </a:effectLst>
              </a:rPr>
              <a:t>(</a:t>
            </a:r>
            <a:r>
              <a:rPr lang="en-CA" dirty="0">
                <a:effectLst>
                  <a:outerShdw blurRad="38100" dist="38100" dir="2700000" algn="tl">
                    <a:srgbClr val="000000">
                      <a:alpha val="43137"/>
                    </a:srgbClr>
                  </a:outerShdw>
                </a:effectLst>
              </a:rPr>
              <a:t>1 Corinthians </a:t>
            </a:r>
            <a:r>
              <a:rPr lang="en-CA" dirty="0" smtClean="0">
                <a:effectLst>
                  <a:outerShdw blurRad="38100" dist="38100" dir="2700000" algn="tl">
                    <a:srgbClr val="000000">
                      <a:alpha val="43137"/>
                    </a:srgbClr>
                  </a:outerShdw>
                </a:effectLst>
              </a:rPr>
              <a:t>7</a:t>
            </a:r>
            <a:r>
              <a:rPr lang="en-CA" dirty="0" smtClean="0">
                <a:effectLst>
                  <a:outerShdw blurRad="38100" dist="38100" dir="2700000" algn="tl">
                    <a:srgbClr val="000000">
                      <a:alpha val="43137"/>
                    </a:srgbClr>
                  </a:outerShdw>
                </a:effectLst>
              </a:rPr>
              <a:t>:1-17)</a:t>
            </a:r>
            <a:endParaRPr lang="en-CA" dirty="0">
              <a:effectLst>
                <a:outerShdw blurRad="38100" dist="38100" dir="2700000" algn="tl">
                  <a:srgbClr val="000000">
                    <a:alpha val="43137"/>
                  </a:srgbClr>
                </a:outerShdw>
              </a:effectLst>
            </a:endParaRPr>
          </a:p>
          <a:p>
            <a:endParaRPr lang="en-C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1710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6660108" y="1347950"/>
            <a:ext cx="5116773" cy="4351338"/>
          </a:xfrm>
        </p:spPr>
        <p:txBody>
          <a:bodyPr/>
          <a:lstStyle/>
          <a:p>
            <a:pPr marL="0" indent="0">
              <a:buNone/>
            </a:pPr>
            <a:r>
              <a:rPr lang="en-CA" dirty="0" smtClean="0">
                <a:effectLst>
                  <a:outerShdw blurRad="38100" dist="38100" dir="2700000" algn="tl">
                    <a:srgbClr val="000000">
                      <a:alpha val="43137"/>
                    </a:srgbClr>
                  </a:outerShdw>
                </a:effectLst>
              </a:rPr>
              <a:t>KEY THOUGHT</a:t>
            </a:r>
          </a:p>
          <a:p>
            <a:r>
              <a:rPr lang="en-CA" dirty="0" smtClean="0">
                <a:effectLst>
                  <a:outerShdw blurRad="38100" dist="38100" dir="2700000" algn="tl">
                    <a:srgbClr val="000000">
                      <a:alpha val="43137"/>
                    </a:srgbClr>
                  </a:outerShdw>
                </a:effectLst>
              </a:rPr>
              <a:t>Reading 1 </a:t>
            </a:r>
            <a:r>
              <a:rPr lang="en-CA" dirty="0">
                <a:effectLst>
                  <a:outerShdw blurRad="38100" dist="38100" dir="2700000" algn="tl">
                    <a:srgbClr val="000000">
                      <a:alpha val="43137"/>
                    </a:srgbClr>
                  </a:outerShdw>
                </a:effectLst>
              </a:rPr>
              <a:t>Corinthians is like reading someone’s mail as opposed to a formulated treatise on faith. </a:t>
            </a:r>
            <a:endParaRPr lang="en-CA" dirty="0">
              <a:effectLst>
                <a:outerShdw blurRad="38100" dist="38100" dir="2700000" algn="tl">
                  <a:srgbClr val="000000">
                    <a:alpha val="43137"/>
                  </a:srgbClr>
                </a:outerShdw>
              </a:effectLst>
            </a:endParaRP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888" y="461963"/>
            <a:ext cx="5715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983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904"/>
            <a:ext cx="8919949" cy="6380320"/>
          </a:xfrm>
        </p:spPr>
        <p:txBody>
          <a:bodyPr>
            <a:normAutofit fontScale="92500"/>
          </a:bodyPr>
          <a:lstStyle/>
          <a:p>
            <a:r>
              <a:rPr lang="en-CA" dirty="0" smtClean="0">
                <a:effectLst>
                  <a:outerShdw blurRad="38100" dist="38100" dir="2700000" algn="tl">
                    <a:srgbClr val="000000">
                      <a:alpha val="43137"/>
                    </a:srgbClr>
                  </a:outerShdw>
                </a:effectLst>
              </a:rPr>
              <a:t>In this passage, Paul </a:t>
            </a:r>
            <a:r>
              <a:rPr lang="en-CA" dirty="0">
                <a:effectLst>
                  <a:outerShdw blurRad="38100" dist="38100" dir="2700000" algn="tl">
                    <a:srgbClr val="000000">
                      <a:alpha val="43137"/>
                    </a:srgbClr>
                  </a:outerShdw>
                </a:effectLst>
              </a:rPr>
              <a:t>focused much of his response on the following question: how does faith in Jesus – and more specifically </a:t>
            </a:r>
            <a:r>
              <a:rPr lang="en-CA" dirty="0" smtClean="0">
                <a:effectLst>
                  <a:outerShdw blurRad="38100" dist="38100" dir="2700000" algn="tl">
                    <a:srgbClr val="000000">
                      <a:alpha val="43137"/>
                    </a:srgbClr>
                  </a:outerShdw>
                </a:effectLst>
              </a:rPr>
              <a:t>newfound </a:t>
            </a:r>
            <a:r>
              <a:rPr lang="en-CA" dirty="0">
                <a:effectLst>
                  <a:outerShdw blurRad="38100" dist="38100" dir="2700000" algn="tl">
                    <a:srgbClr val="000000">
                      <a:alpha val="43137"/>
                    </a:srgbClr>
                  </a:outerShdw>
                </a:effectLst>
              </a:rPr>
              <a:t>faith in Jesus - impact a marriage</a:t>
            </a:r>
            <a:r>
              <a:rPr lang="en-CA" dirty="0" smtClean="0">
                <a:effectLst>
                  <a:outerShdw blurRad="38100" dist="38100" dir="2700000" algn="tl">
                    <a:srgbClr val="000000">
                      <a:alpha val="43137"/>
                    </a:srgbClr>
                  </a:outerShdw>
                </a:effectLst>
              </a:rPr>
              <a:t>?</a:t>
            </a:r>
          </a:p>
          <a:p>
            <a:r>
              <a:rPr lang="en-CA" dirty="0" smtClean="0">
                <a:effectLst>
                  <a:outerShdw blurRad="38100" dist="38100" dir="2700000" algn="tl">
                    <a:srgbClr val="000000">
                      <a:alpha val="43137"/>
                    </a:srgbClr>
                  </a:outerShdw>
                </a:effectLst>
              </a:rPr>
              <a:t>We </a:t>
            </a:r>
            <a:r>
              <a:rPr lang="en-CA" dirty="0">
                <a:effectLst>
                  <a:outerShdw blurRad="38100" dist="38100" dir="2700000" algn="tl">
                    <a:srgbClr val="000000">
                      <a:alpha val="43137"/>
                    </a:srgbClr>
                  </a:outerShdw>
                </a:effectLst>
              </a:rPr>
              <a:t>must understand that Paul’s words are at least to some degree targeting </a:t>
            </a:r>
            <a:r>
              <a:rPr lang="en-CA" dirty="0" smtClean="0">
                <a:effectLst>
                  <a:outerShdw blurRad="38100" dist="38100" dir="2700000" algn="tl">
                    <a:srgbClr val="000000">
                      <a:alpha val="43137"/>
                    </a:srgbClr>
                  </a:outerShdw>
                </a:effectLst>
              </a:rPr>
              <a:t>a </a:t>
            </a:r>
            <a:r>
              <a:rPr lang="en-CA" dirty="0">
                <a:effectLst>
                  <a:outerShdw blurRad="38100" dist="38100" dir="2700000" algn="tl">
                    <a:srgbClr val="000000">
                      <a:alpha val="43137"/>
                    </a:srgbClr>
                  </a:outerShdw>
                </a:effectLst>
              </a:rPr>
              <a:t>misunderstanding of freedom, physicality, marriage and </a:t>
            </a:r>
            <a:r>
              <a:rPr lang="en-CA" dirty="0" smtClean="0">
                <a:effectLst>
                  <a:outerShdw blurRad="38100" dist="38100" dir="2700000" algn="tl">
                    <a:srgbClr val="000000">
                      <a:alpha val="43137"/>
                    </a:srgbClr>
                  </a:outerShdw>
                </a:effectLst>
              </a:rPr>
              <a:t>faith – the teaching of the “eschatological women”.</a:t>
            </a:r>
            <a:endParaRPr lang="en-CA" dirty="0">
              <a:effectLst>
                <a:outerShdw blurRad="38100" dist="38100" dir="2700000" algn="tl">
                  <a:srgbClr val="000000">
                    <a:alpha val="43137"/>
                  </a:srgbClr>
                </a:outerShdw>
              </a:effectLst>
            </a:endParaRPr>
          </a:p>
          <a:p>
            <a:r>
              <a:rPr lang="en-CA" dirty="0" smtClean="0">
                <a:effectLst>
                  <a:outerShdw blurRad="38100" dist="38100" dir="2700000" algn="tl">
                    <a:srgbClr val="000000">
                      <a:alpha val="43137"/>
                    </a:srgbClr>
                  </a:outerShdw>
                </a:effectLst>
              </a:rPr>
              <a:t>Paul’s </a:t>
            </a:r>
            <a:r>
              <a:rPr lang="en-CA" dirty="0">
                <a:effectLst>
                  <a:outerShdw blurRad="38100" dist="38100" dir="2700000" algn="tl">
                    <a:srgbClr val="000000">
                      <a:alpha val="43137"/>
                    </a:srgbClr>
                  </a:outerShdw>
                </a:effectLst>
              </a:rPr>
              <a:t>personal opinion regarding the intersection between marriage and faith was to prefer </a:t>
            </a:r>
            <a:r>
              <a:rPr lang="en-CA" dirty="0" smtClean="0">
                <a:effectLst>
                  <a:outerShdw blurRad="38100" dist="38100" dir="2700000" algn="tl">
                    <a:srgbClr val="000000">
                      <a:alpha val="43137"/>
                    </a:srgbClr>
                  </a:outerShdw>
                </a:effectLst>
              </a:rPr>
              <a:t>singleness and this </a:t>
            </a:r>
            <a:r>
              <a:rPr lang="en-CA" dirty="0">
                <a:effectLst>
                  <a:outerShdw blurRad="38100" dist="38100" dir="2700000" algn="tl">
                    <a:srgbClr val="000000">
                      <a:alpha val="43137"/>
                    </a:srgbClr>
                  </a:outerShdw>
                </a:effectLst>
              </a:rPr>
              <a:t>portion of Scripture </a:t>
            </a:r>
            <a:r>
              <a:rPr lang="en-CA" dirty="0" smtClean="0">
                <a:effectLst>
                  <a:outerShdw blurRad="38100" dist="38100" dir="2700000" algn="tl">
                    <a:srgbClr val="000000">
                      <a:alpha val="43137"/>
                    </a:srgbClr>
                  </a:outerShdw>
                </a:effectLst>
              </a:rPr>
              <a:t>is unique because </a:t>
            </a:r>
            <a:r>
              <a:rPr lang="en-CA" dirty="0">
                <a:effectLst>
                  <a:outerShdw blurRad="38100" dist="38100" dir="2700000" algn="tl">
                    <a:srgbClr val="000000">
                      <a:alpha val="43137"/>
                    </a:srgbClr>
                  </a:outerShdw>
                </a:effectLst>
              </a:rPr>
              <a:t>it proposes a lot of biblical guidelines rather than mandates. </a:t>
            </a:r>
          </a:p>
        </p:txBody>
      </p:sp>
    </p:spTree>
    <p:extLst>
      <p:ext uri="{BB962C8B-B14F-4D97-AF65-F5344CB8AC3E}">
        <p14:creationId xmlns:p14="http://schemas.microsoft.com/office/powerpoint/2010/main" val="1247053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022" y="232013"/>
            <a:ext cx="11090811" cy="6539227"/>
          </a:xfrm>
        </p:spPr>
        <p:txBody>
          <a:bodyPr>
            <a:normAutofit/>
          </a:bodyPr>
          <a:lstStyle/>
          <a:p>
            <a:r>
              <a:rPr lang="en-CA" sz="3300" dirty="0" smtClean="0">
                <a:effectLst>
                  <a:outerShdw blurRad="38100" dist="38100" dir="2700000" algn="tl">
                    <a:srgbClr val="000000">
                      <a:alpha val="43137"/>
                    </a:srgbClr>
                  </a:outerShdw>
                </a:effectLst>
              </a:rPr>
              <a:t>Our </a:t>
            </a:r>
            <a:r>
              <a:rPr lang="en-CA" sz="3300" dirty="0">
                <a:effectLst>
                  <a:outerShdw blurRad="38100" dist="38100" dir="2700000" algn="tl">
                    <a:srgbClr val="000000">
                      <a:alpha val="43137"/>
                    </a:srgbClr>
                  </a:outerShdw>
                </a:effectLst>
              </a:rPr>
              <a:t>passage opens with </a:t>
            </a:r>
            <a:r>
              <a:rPr lang="en-CA" sz="3300" dirty="0" smtClean="0">
                <a:effectLst>
                  <a:outerShdw blurRad="38100" dist="38100" dir="2700000" algn="tl">
                    <a:srgbClr val="000000">
                      <a:alpha val="43137"/>
                    </a:srgbClr>
                  </a:outerShdw>
                </a:effectLst>
              </a:rPr>
              <a:t>a contrast between the:</a:t>
            </a:r>
          </a:p>
          <a:p>
            <a:pPr marL="742950" indent="-742950">
              <a:buFont typeface="+mj-lt"/>
              <a:buAutoNum type="arabicPeriod"/>
            </a:pPr>
            <a:r>
              <a:rPr lang="en-CA" sz="3300" dirty="0" smtClean="0">
                <a:effectLst>
                  <a:outerShdw blurRad="38100" dist="38100" dir="2700000" algn="tl">
                    <a:srgbClr val="000000">
                      <a:alpha val="43137"/>
                    </a:srgbClr>
                  </a:outerShdw>
                </a:effectLst>
              </a:rPr>
              <a:t>Corinthian </a:t>
            </a:r>
            <a:r>
              <a:rPr lang="en-CA" sz="3300" dirty="0">
                <a:effectLst>
                  <a:outerShdw blurRad="38100" dist="38100" dir="2700000" algn="tl">
                    <a:srgbClr val="000000">
                      <a:alpha val="43137"/>
                    </a:srgbClr>
                  </a:outerShdw>
                </a:effectLst>
              </a:rPr>
              <a:t>opinion of marriage and </a:t>
            </a:r>
            <a:r>
              <a:rPr lang="en-CA" sz="3300" dirty="0" smtClean="0">
                <a:effectLst>
                  <a:outerShdw blurRad="38100" dist="38100" dir="2700000" algn="tl">
                    <a:srgbClr val="000000">
                      <a:alpha val="43137"/>
                    </a:srgbClr>
                  </a:outerShdw>
                </a:effectLst>
              </a:rPr>
              <a:t>sexuality</a:t>
            </a:r>
            <a:r>
              <a:rPr lang="en-CA" sz="3300" dirty="0">
                <a:effectLst>
                  <a:outerShdw blurRad="38100" dist="38100" dir="2700000" algn="tl">
                    <a:srgbClr val="000000">
                      <a:alpha val="43137"/>
                    </a:srgbClr>
                  </a:outerShdw>
                </a:effectLst>
              </a:rPr>
              <a:t> </a:t>
            </a:r>
            <a:r>
              <a:rPr lang="en-CA" sz="3300" dirty="0" smtClean="0">
                <a:effectLst>
                  <a:outerShdw blurRad="38100" dist="38100" dir="2700000" algn="tl">
                    <a:srgbClr val="000000">
                      <a:alpha val="43137"/>
                    </a:srgbClr>
                  </a:outerShdw>
                </a:effectLst>
              </a:rPr>
              <a:t>- “it </a:t>
            </a:r>
            <a:r>
              <a:rPr lang="en-CA" sz="3300" dirty="0">
                <a:effectLst>
                  <a:outerShdw blurRad="38100" dist="38100" dir="2700000" algn="tl">
                    <a:srgbClr val="000000">
                      <a:alpha val="43137"/>
                    </a:srgbClr>
                  </a:outerShdw>
                </a:effectLst>
              </a:rPr>
              <a:t>is good for a man not to have sexual relations with a woman</a:t>
            </a:r>
            <a:r>
              <a:rPr lang="en-CA" sz="3300" dirty="0" smtClean="0">
                <a:effectLst>
                  <a:outerShdw blurRad="38100" dist="38100" dir="2700000" algn="tl">
                    <a:srgbClr val="000000">
                      <a:alpha val="43137"/>
                    </a:srgbClr>
                  </a:outerShdw>
                </a:effectLst>
              </a:rPr>
              <a:t>”</a:t>
            </a:r>
          </a:p>
          <a:p>
            <a:pPr marL="742950" indent="-742950">
              <a:buFont typeface="+mj-lt"/>
              <a:buAutoNum type="arabicPeriod"/>
            </a:pPr>
            <a:r>
              <a:rPr lang="en-CA" sz="3300" dirty="0" smtClean="0">
                <a:effectLst>
                  <a:outerShdw blurRad="38100" dist="38100" dir="2700000" algn="tl">
                    <a:srgbClr val="000000">
                      <a:alpha val="43137"/>
                    </a:srgbClr>
                  </a:outerShdw>
                </a:effectLst>
              </a:rPr>
              <a:t>Jewish heritage opinion - “</a:t>
            </a:r>
            <a:r>
              <a:rPr lang="en-CA" sz="3300" dirty="0">
                <a:effectLst>
                  <a:outerShdw blurRad="38100" dist="38100" dir="2700000" algn="tl">
                    <a:srgbClr val="000000">
                      <a:alpha val="43137"/>
                    </a:srgbClr>
                  </a:outerShdw>
                </a:effectLst>
              </a:rPr>
              <a:t>it is not good for man to be alone</a:t>
            </a:r>
            <a:r>
              <a:rPr lang="en-CA" sz="3300" dirty="0" smtClean="0">
                <a:effectLst>
                  <a:outerShdw blurRad="38100" dist="38100" dir="2700000" algn="tl">
                    <a:srgbClr val="000000">
                      <a:alpha val="43137"/>
                    </a:srgbClr>
                  </a:outerShdw>
                </a:effectLst>
              </a:rPr>
              <a:t>”.</a:t>
            </a:r>
          </a:p>
          <a:p>
            <a:r>
              <a:rPr lang="en-CA" sz="3300" dirty="0" smtClean="0">
                <a:effectLst>
                  <a:outerShdw blurRad="38100" dist="38100" dir="2700000" algn="tl">
                    <a:srgbClr val="000000">
                      <a:alpha val="43137"/>
                    </a:srgbClr>
                  </a:outerShdw>
                </a:effectLst>
              </a:rPr>
              <a:t>The </a:t>
            </a:r>
            <a:r>
              <a:rPr lang="en-CA" sz="3300" dirty="0">
                <a:effectLst>
                  <a:outerShdw blurRad="38100" dist="38100" dir="2700000" algn="tl">
                    <a:srgbClr val="000000">
                      <a:alpha val="43137"/>
                    </a:srgbClr>
                  </a:outerShdw>
                </a:effectLst>
              </a:rPr>
              <a:t>ancient Jews would have said it was advantageous to engage in marital sexual relations, while </a:t>
            </a:r>
            <a:r>
              <a:rPr lang="en-CA" sz="3300" dirty="0" smtClean="0">
                <a:effectLst>
                  <a:outerShdw blurRad="38100" dist="38100" dir="2700000" algn="tl">
                    <a:srgbClr val="000000">
                      <a:alpha val="43137"/>
                    </a:srgbClr>
                  </a:outerShdw>
                </a:effectLst>
              </a:rPr>
              <a:t>Paul and </a:t>
            </a:r>
            <a:r>
              <a:rPr lang="en-CA" sz="3300" dirty="0">
                <a:effectLst>
                  <a:outerShdw blurRad="38100" dist="38100" dir="2700000" algn="tl">
                    <a:srgbClr val="000000">
                      <a:alpha val="43137"/>
                    </a:srgbClr>
                  </a:outerShdw>
                </a:effectLst>
              </a:rPr>
              <a:t>the Corinthians would have supported the idea that it was advantageous not to do so.</a:t>
            </a:r>
          </a:p>
          <a:p>
            <a:r>
              <a:rPr lang="en-CA" sz="3300" dirty="0" smtClean="0">
                <a:effectLst>
                  <a:outerShdw blurRad="38100" dist="38100" dir="2700000" algn="tl">
                    <a:srgbClr val="000000">
                      <a:alpha val="43137"/>
                    </a:srgbClr>
                  </a:outerShdw>
                </a:effectLst>
              </a:rPr>
              <a:t>Paul </a:t>
            </a:r>
            <a:r>
              <a:rPr lang="en-CA" sz="3300" dirty="0">
                <a:effectLst>
                  <a:outerShdw blurRad="38100" dist="38100" dir="2700000" algn="tl">
                    <a:srgbClr val="000000">
                      <a:alpha val="43137"/>
                    </a:srgbClr>
                  </a:outerShdw>
                </a:effectLst>
              </a:rPr>
              <a:t>conceded that marriage and marital sexual </a:t>
            </a:r>
            <a:r>
              <a:rPr lang="en-CA" sz="3300" dirty="0" smtClean="0">
                <a:effectLst>
                  <a:outerShdw blurRad="38100" dist="38100" dir="2700000" algn="tl">
                    <a:srgbClr val="000000">
                      <a:alpha val="43137"/>
                    </a:srgbClr>
                  </a:outerShdw>
                </a:effectLst>
              </a:rPr>
              <a:t>                   relations </a:t>
            </a:r>
            <a:r>
              <a:rPr lang="en-CA" sz="3300" dirty="0">
                <a:effectLst>
                  <a:outerShdw blurRad="38100" dist="38100" dir="2700000" algn="tl">
                    <a:srgbClr val="000000">
                      <a:alpha val="43137"/>
                    </a:srgbClr>
                  </a:outerShdw>
                </a:effectLst>
              </a:rPr>
              <a:t>are both blessings of God upon humanity </a:t>
            </a:r>
            <a:r>
              <a:rPr lang="en-CA" sz="3300" dirty="0" smtClean="0">
                <a:effectLst>
                  <a:outerShdw blurRad="38100" dist="38100" dir="2700000" algn="tl">
                    <a:srgbClr val="000000">
                      <a:alpha val="43137"/>
                    </a:srgbClr>
                  </a:outerShdw>
                </a:effectLst>
              </a:rPr>
              <a:t>                                     and </a:t>
            </a:r>
            <a:r>
              <a:rPr lang="en-CA" sz="3300" dirty="0">
                <a:effectLst>
                  <a:outerShdw blurRad="38100" dist="38100" dir="2700000" algn="tl">
                    <a:srgbClr val="000000">
                      <a:alpha val="43137"/>
                    </a:srgbClr>
                  </a:outerShdw>
                </a:effectLst>
              </a:rPr>
              <a:t>ought to be received as </a:t>
            </a:r>
            <a:r>
              <a:rPr lang="en-CA" sz="3300" dirty="0" smtClean="0">
                <a:effectLst>
                  <a:outerShdw blurRad="38100" dist="38100" dir="2700000" algn="tl">
                    <a:srgbClr val="000000">
                      <a:alpha val="43137"/>
                    </a:srgbClr>
                  </a:outerShdw>
                </a:effectLst>
              </a:rPr>
              <a:t>such, in order to </a:t>
            </a:r>
            <a:r>
              <a:rPr lang="en-CA" sz="3300" dirty="0">
                <a:effectLst>
                  <a:outerShdw blurRad="38100" dist="38100" dir="2700000" algn="tl">
                    <a:srgbClr val="000000">
                      <a:alpha val="43137"/>
                    </a:srgbClr>
                  </a:outerShdw>
                </a:effectLst>
              </a:rPr>
              <a:t>protect </a:t>
            </a:r>
            <a:r>
              <a:rPr lang="en-CA" sz="3300" dirty="0" smtClean="0">
                <a:effectLst>
                  <a:outerShdw blurRad="38100" dist="38100" dir="2700000" algn="tl">
                    <a:srgbClr val="000000">
                      <a:alpha val="43137"/>
                    </a:srgbClr>
                  </a:outerShdw>
                </a:effectLst>
              </a:rPr>
              <a:t>                                  against </a:t>
            </a:r>
            <a:r>
              <a:rPr lang="en-CA" sz="3300" dirty="0">
                <a:effectLst>
                  <a:outerShdw blurRad="38100" dist="38100" dir="2700000" algn="tl">
                    <a:srgbClr val="000000">
                      <a:alpha val="43137"/>
                    </a:srgbClr>
                  </a:outerShdw>
                </a:effectLst>
              </a:rPr>
              <a:t>our enemy getting a foothold in the believer’s </a:t>
            </a:r>
            <a:r>
              <a:rPr lang="en-CA" sz="3300" dirty="0" smtClean="0">
                <a:effectLst>
                  <a:outerShdw blurRad="38100" dist="38100" dir="2700000" algn="tl">
                    <a:srgbClr val="000000">
                      <a:alpha val="43137"/>
                    </a:srgbClr>
                  </a:outerShdw>
                </a:effectLst>
              </a:rPr>
              <a:t>                                     life </a:t>
            </a:r>
            <a:r>
              <a:rPr lang="en-CA" sz="3300" dirty="0">
                <a:effectLst>
                  <a:outerShdw blurRad="38100" dist="38100" dir="2700000" algn="tl">
                    <a:srgbClr val="000000">
                      <a:alpha val="43137"/>
                    </a:srgbClr>
                  </a:outerShdw>
                </a:effectLst>
              </a:rPr>
              <a:t>via sexual desire. </a:t>
            </a:r>
          </a:p>
        </p:txBody>
      </p:sp>
    </p:spTree>
    <p:extLst>
      <p:ext uri="{BB962C8B-B14F-4D97-AF65-F5344CB8AC3E}">
        <p14:creationId xmlns:p14="http://schemas.microsoft.com/office/powerpoint/2010/main" val="569368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73202"/>
            <a:ext cx="9192905" cy="6418234"/>
          </a:xfrm>
        </p:spPr>
        <p:txBody>
          <a:bodyPr>
            <a:normAutofit fontScale="92500" lnSpcReduction="10000"/>
          </a:bodyPr>
          <a:lstStyle/>
          <a:p>
            <a:r>
              <a:rPr lang="en-CA" dirty="0" smtClean="0">
                <a:effectLst>
                  <a:outerShdw blurRad="38100" dist="38100" dir="2700000" algn="tl">
                    <a:srgbClr val="000000">
                      <a:alpha val="43137"/>
                    </a:srgbClr>
                  </a:outerShdw>
                </a:effectLst>
              </a:rPr>
              <a:t>Paul sees </a:t>
            </a:r>
            <a:r>
              <a:rPr lang="en-CA" dirty="0">
                <a:effectLst>
                  <a:outerShdw blurRad="38100" dist="38100" dir="2700000" algn="tl">
                    <a:srgbClr val="000000">
                      <a:alpha val="43137"/>
                    </a:srgbClr>
                  </a:outerShdw>
                </a:effectLst>
              </a:rPr>
              <a:t>celibacy as a gift of the Spirit, given to some, but not all. </a:t>
            </a:r>
            <a:endParaRPr lang="en-CA" dirty="0" smtClean="0">
              <a:effectLst>
                <a:outerShdw blurRad="38100" dist="38100" dir="2700000" algn="tl">
                  <a:srgbClr val="000000">
                    <a:alpha val="43137"/>
                  </a:srgbClr>
                </a:outerShdw>
              </a:effectLst>
            </a:endParaRPr>
          </a:p>
          <a:p>
            <a:r>
              <a:rPr lang="en-CA" dirty="0" smtClean="0">
                <a:effectLst>
                  <a:outerShdw blurRad="38100" dist="38100" dir="2700000" algn="tl">
                    <a:srgbClr val="000000">
                      <a:alpha val="43137"/>
                    </a:srgbClr>
                  </a:outerShdw>
                </a:effectLst>
              </a:rPr>
              <a:t>If </a:t>
            </a:r>
            <a:r>
              <a:rPr lang="en-CA" dirty="0">
                <a:effectLst>
                  <a:outerShdw blurRad="38100" dist="38100" dir="2700000" algn="tl">
                    <a:srgbClr val="000000">
                      <a:alpha val="43137"/>
                    </a:srgbClr>
                  </a:outerShdw>
                </a:effectLst>
              </a:rPr>
              <a:t>a married couple is gifted with such a gift then they ought to employ it with joy, but if not, then Paul urges caution in the temporary practice of celibacy within a marriage, ensuring it is used for the purpose of greater focus on God through prayer and from a place of mutual agreement. </a:t>
            </a:r>
            <a:endParaRPr lang="en-CA" dirty="0" smtClean="0">
              <a:effectLst>
                <a:outerShdw blurRad="38100" dist="38100" dir="2700000" algn="tl">
                  <a:srgbClr val="000000">
                    <a:alpha val="43137"/>
                  </a:srgbClr>
                </a:outerShdw>
              </a:effectLst>
            </a:endParaRPr>
          </a:p>
          <a:p>
            <a:r>
              <a:rPr lang="en-CA" dirty="0" smtClean="0">
                <a:effectLst>
                  <a:outerShdw blurRad="38100" dist="38100" dir="2700000" algn="tl">
                    <a:srgbClr val="000000">
                      <a:alpha val="43137"/>
                    </a:srgbClr>
                  </a:outerShdw>
                </a:effectLst>
              </a:rPr>
              <a:t>Though Paul preferred the unmarried </a:t>
            </a:r>
            <a:r>
              <a:rPr lang="en-CA" dirty="0">
                <a:effectLst>
                  <a:outerShdw blurRad="38100" dist="38100" dir="2700000" algn="tl">
                    <a:srgbClr val="000000">
                      <a:alpha val="43137"/>
                    </a:srgbClr>
                  </a:outerShdw>
                </a:effectLst>
              </a:rPr>
              <a:t>and </a:t>
            </a:r>
            <a:r>
              <a:rPr lang="en-CA" dirty="0" smtClean="0">
                <a:effectLst>
                  <a:outerShdw blurRad="38100" dist="38100" dir="2700000" algn="tl">
                    <a:srgbClr val="000000">
                      <a:alpha val="43137"/>
                    </a:srgbClr>
                  </a:outerShdw>
                </a:effectLst>
              </a:rPr>
              <a:t>widowed to </a:t>
            </a:r>
            <a:r>
              <a:rPr lang="en-CA" dirty="0">
                <a:effectLst>
                  <a:outerShdw blurRad="38100" dist="38100" dir="2700000" algn="tl">
                    <a:srgbClr val="000000">
                      <a:alpha val="43137"/>
                    </a:srgbClr>
                  </a:outerShdw>
                </a:effectLst>
              </a:rPr>
              <a:t>remain </a:t>
            </a:r>
            <a:r>
              <a:rPr lang="en-CA" dirty="0" smtClean="0">
                <a:effectLst>
                  <a:outerShdw blurRad="38100" dist="38100" dir="2700000" algn="tl">
                    <a:srgbClr val="000000">
                      <a:alpha val="43137"/>
                    </a:srgbClr>
                  </a:outerShdw>
                </a:effectLst>
              </a:rPr>
              <a:t>unmarried, he ensured </a:t>
            </a:r>
            <a:r>
              <a:rPr lang="en-CA" dirty="0">
                <a:effectLst>
                  <a:outerShdw blurRad="38100" dist="38100" dir="2700000" algn="tl">
                    <a:srgbClr val="000000">
                      <a:alpha val="43137"/>
                    </a:srgbClr>
                  </a:outerShdw>
                </a:effectLst>
              </a:rPr>
              <a:t>that if sexual desire was proving a breeding ground for sin in the life of an unmarried believer, then marriage and resultant sexual expression within a marriage is a fitting and permissible outcome. </a:t>
            </a:r>
          </a:p>
        </p:txBody>
      </p:sp>
    </p:spTree>
    <p:extLst>
      <p:ext uri="{BB962C8B-B14F-4D97-AF65-F5344CB8AC3E}">
        <p14:creationId xmlns:p14="http://schemas.microsoft.com/office/powerpoint/2010/main" val="3828392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2024</TotalTime>
  <Words>859</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Calibri Light</vt:lpstr>
      <vt:lpstr>Franklin Gothic Medium Cond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54</cp:revision>
  <cp:lastPrinted>2022-04-29T19:04:05Z</cp:lastPrinted>
  <dcterms:created xsi:type="dcterms:W3CDTF">2022-04-25T19:36:49Z</dcterms:created>
  <dcterms:modified xsi:type="dcterms:W3CDTF">2022-06-21T18:31:00Z</dcterms:modified>
</cp:coreProperties>
</file>