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5"/>
  </p:handoutMasterIdLst>
  <p:sldIdLst>
    <p:sldId id="256" r:id="rId2"/>
    <p:sldId id="259" r:id="rId3"/>
    <p:sldId id="285" r:id="rId4"/>
    <p:sldId id="286" r:id="rId5"/>
    <p:sldId id="287" r:id="rId6"/>
    <p:sldId id="273" r:id="rId7"/>
    <p:sldId id="276" r:id="rId8"/>
    <p:sldId id="261" r:id="rId9"/>
    <p:sldId id="277" r:id="rId10"/>
    <p:sldId id="283" r:id="rId11"/>
    <p:sldId id="278" r:id="rId12"/>
    <p:sldId id="280" r:id="rId13"/>
    <p:sldId id="279" r:id="rId1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5057"/>
    <a:srgbClr val="F04336"/>
    <a:srgbClr val="698E97"/>
    <a:srgbClr val="FFFFFF"/>
    <a:srgbClr val="DAE4E6"/>
    <a:srgbClr val="D40138"/>
    <a:srgbClr val="0D3638"/>
    <a:srgbClr val="72AE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70" d="100"/>
          <a:sy n="70" d="100"/>
        </p:scale>
        <p:origin x="66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8ED9D965-1A8D-4EE0-A838-07312B3FC7C2}" type="datetimeFigureOut">
              <a:rPr lang="en-CA" smtClean="0"/>
              <a:t>2022-03-11</a:t>
            </a:fld>
            <a:endParaRPr lang="en-CA"/>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4C7EF214-DF05-463A-96E6-40CAC1758358}" type="slidenum">
              <a:rPr lang="en-CA" smtClean="0"/>
              <a:t>‹#›</a:t>
            </a:fld>
            <a:endParaRPr lang="en-CA"/>
          </a:p>
        </p:txBody>
      </p:sp>
    </p:spTree>
    <p:extLst>
      <p:ext uri="{BB962C8B-B14F-4D97-AF65-F5344CB8AC3E}">
        <p14:creationId xmlns:p14="http://schemas.microsoft.com/office/powerpoint/2010/main" val="125415234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BC1B736-2164-4DAB-ABF6-677A4AABE126}" type="datetimeFigureOut">
              <a:rPr lang="en-CA" smtClean="0"/>
              <a:t>2022-03-11</a:t>
            </a:fld>
            <a:endParaRPr lang="en-CA"/>
          </a:p>
        </p:txBody>
      </p:sp>
      <p:pic>
        <p:nvPicPr>
          <p:cNvPr id="11" name="Picture 2" descr="See the source image"/>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6832" r="38005"/>
          <a:stretch/>
        </p:blipFill>
        <p:spPr bwMode="auto">
          <a:xfrm rot="16200000">
            <a:off x="3856035" y="-183318"/>
            <a:ext cx="4681537" cy="12393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CB2A3D2-B6FC-4D7F-A5C5-B2EF3C3C5705}" type="slidenum">
              <a:rPr lang="en-CA" smtClean="0"/>
              <a:t>‹#›</a:t>
            </a:fld>
            <a:endParaRPr lang="en-CA"/>
          </a:p>
        </p:txBody>
      </p:sp>
      <p:pic>
        <p:nvPicPr>
          <p:cNvPr id="1026" name="Picture 2" descr="See the source image"/>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6832" r="38005"/>
          <a:stretch/>
        </p:blipFill>
        <p:spPr bwMode="auto">
          <a:xfrm rot="5400000">
            <a:off x="3856034" y="-4972045"/>
            <a:ext cx="4681537" cy="12393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cxnSp>
        <p:nvCxnSpPr>
          <p:cNvPr id="1028" name="AutoShape 4"/>
          <p:cNvCxnSpPr>
            <a:cxnSpLocks noChangeShapeType="1"/>
          </p:cNvCxnSpPr>
          <p:nvPr userDrawn="1"/>
        </p:nvCxnSpPr>
        <p:spPr bwMode="auto">
          <a:xfrm>
            <a:off x="0" y="3609336"/>
            <a:ext cx="12292801" cy="19567"/>
          </a:xfrm>
          <a:prstGeom prst="straightConnector1">
            <a:avLst/>
          </a:prstGeom>
          <a:noFill/>
          <a:ln w="254000">
            <a:solidFill>
              <a:srgbClr val="2D675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7" name="Rectangle 5"/>
          <p:cNvSpPr>
            <a:spLocks noChangeArrowheads="1"/>
          </p:cNvSpPr>
          <p:nvPr userDrawn="1"/>
        </p:nvSpPr>
        <p:spPr bwMode="auto">
          <a:xfrm>
            <a:off x="1836736" y="3042045"/>
            <a:ext cx="8518525" cy="1347788"/>
          </a:xfrm>
          <a:prstGeom prst="rect">
            <a:avLst/>
          </a:prstGeom>
          <a:solidFill>
            <a:srgbClr val="FFFFFF"/>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CA" altLang="en-US" sz="4800" b="0" i="0" u="none" strike="noStrike" cap="none" normalizeH="0" baseline="0" dirty="0" smtClean="0">
                <a:ln>
                  <a:noFill/>
                </a:ln>
                <a:solidFill>
                  <a:srgbClr val="2D6758"/>
                </a:solidFill>
                <a:effectLst/>
                <a:latin typeface="Mistral" panose="03090702030407020403" pitchFamily="66" charset="0"/>
              </a:rPr>
              <a:t>EXODUS, EXILES AND FOLLOWING JESUS</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03384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BC1B736-2164-4DAB-ABF6-677A4AABE126}" type="datetimeFigureOut">
              <a:rPr lang="en-CA" smtClean="0"/>
              <a:t>2022-03-11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CB2A3D2-B6FC-4D7F-A5C5-B2EF3C3C5705}" type="slidenum">
              <a:rPr lang="en-CA" smtClean="0"/>
              <a:t>‹#›</a:t>
            </a:fld>
            <a:endParaRPr lang="en-CA"/>
          </a:p>
        </p:txBody>
      </p:sp>
    </p:spTree>
    <p:extLst>
      <p:ext uri="{BB962C8B-B14F-4D97-AF65-F5344CB8AC3E}">
        <p14:creationId xmlns:p14="http://schemas.microsoft.com/office/powerpoint/2010/main" val="1865822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BC1B736-2164-4DAB-ABF6-677A4AABE126}" type="datetimeFigureOut">
              <a:rPr lang="en-CA" smtClean="0"/>
              <a:t>2022-03-11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CB2A3D2-B6FC-4D7F-A5C5-B2EF3C3C5705}" type="slidenum">
              <a:rPr lang="en-CA" smtClean="0"/>
              <a:t>‹#›</a:t>
            </a:fld>
            <a:endParaRPr lang="en-CA"/>
          </a:p>
        </p:txBody>
      </p:sp>
    </p:spTree>
    <p:extLst>
      <p:ext uri="{BB962C8B-B14F-4D97-AF65-F5344CB8AC3E}">
        <p14:creationId xmlns:p14="http://schemas.microsoft.com/office/powerpoint/2010/main" val="2520702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D3638"/>
                </a:solidFill>
                <a:latin typeface="Arial" panose="020B0604020202020204" pitchFamily="34" charset="0"/>
                <a:cs typeface="Arial" panose="020B0604020202020204" pitchFamily="34" charset="0"/>
              </a:defRPr>
            </a:lvl1pPr>
          </a:lstStyle>
          <a:p>
            <a:r>
              <a:rPr lang="en-US" smtClean="0"/>
              <a:t>Click to edit Master title style</a:t>
            </a:r>
            <a:endParaRPr lang="en-CA"/>
          </a:p>
        </p:txBody>
      </p:sp>
      <p:sp>
        <p:nvSpPr>
          <p:cNvPr id="3" name="Content Placeholder 2"/>
          <p:cNvSpPr>
            <a:spLocks noGrp="1"/>
          </p:cNvSpPr>
          <p:nvPr>
            <p:ph idx="1"/>
          </p:nvPr>
        </p:nvSpPr>
        <p:spPr/>
        <p:txBody>
          <a:bodyPr>
            <a:normAutofit/>
          </a:bodyPr>
          <a:lstStyle>
            <a:lvl1pPr>
              <a:defRPr sz="2800">
                <a:solidFill>
                  <a:srgbClr val="0D3638"/>
                </a:solidFill>
                <a:latin typeface="Arial" panose="020B0604020202020204" pitchFamily="34" charset="0"/>
                <a:cs typeface="Arial" panose="020B0604020202020204" pitchFamily="34" charset="0"/>
              </a:defRPr>
            </a:lvl1pPr>
            <a:lvl2pPr>
              <a:defRPr sz="2800">
                <a:solidFill>
                  <a:srgbClr val="0D3638"/>
                </a:solidFill>
                <a:latin typeface="Arial" panose="020B0604020202020204" pitchFamily="34" charset="0"/>
                <a:cs typeface="Arial" panose="020B0604020202020204" pitchFamily="34" charset="0"/>
              </a:defRPr>
            </a:lvl2pPr>
            <a:lvl3pPr>
              <a:defRPr sz="2800">
                <a:solidFill>
                  <a:srgbClr val="0D3638"/>
                </a:solidFill>
                <a:latin typeface="Arial" panose="020B0604020202020204" pitchFamily="34" charset="0"/>
                <a:cs typeface="Arial" panose="020B0604020202020204" pitchFamily="34" charset="0"/>
              </a:defRPr>
            </a:lvl3pPr>
            <a:lvl4pPr>
              <a:defRPr sz="2800">
                <a:solidFill>
                  <a:srgbClr val="0D3638"/>
                </a:solidFill>
                <a:latin typeface="Arial" panose="020B0604020202020204" pitchFamily="34" charset="0"/>
                <a:cs typeface="Arial" panose="020B0604020202020204" pitchFamily="34" charset="0"/>
              </a:defRPr>
            </a:lvl4pPr>
            <a:lvl5pPr>
              <a:defRPr sz="2800">
                <a:solidFill>
                  <a:srgbClr val="0D3638"/>
                </a:solidFill>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BC1B736-2164-4DAB-ABF6-677A4AABE126}" type="datetimeFigureOut">
              <a:rPr lang="en-CA" smtClean="0"/>
              <a:t>2022-03-11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CB2A3D2-B6FC-4D7F-A5C5-B2EF3C3C5705}" type="slidenum">
              <a:rPr lang="en-CA" smtClean="0"/>
              <a:t>‹#›</a:t>
            </a:fld>
            <a:endParaRPr lang="en-CA"/>
          </a:p>
        </p:txBody>
      </p:sp>
    </p:spTree>
    <p:extLst>
      <p:ext uri="{BB962C8B-B14F-4D97-AF65-F5344CB8AC3E}">
        <p14:creationId xmlns:p14="http://schemas.microsoft.com/office/powerpoint/2010/main" val="3900113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C1B736-2164-4DAB-ABF6-677A4AABE126}" type="datetimeFigureOut">
              <a:rPr lang="en-CA" smtClean="0"/>
              <a:t>2022-03-11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CB2A3D2-B6FC-4D7F-A5C5-B2EF3C3C5705}" type="slidenum">
              <a:rPr lang="en-CA" smtClean="0"/>
              <a:t>‹#›</a:t>
            </a:fld>
            <a:endParaRPr lang="en-CA"/>
          </a:p>
        </p:txBody>
      </p:sp>
    </p:spTree>
    <p:extLst>
      <p:ext uri="{BB962C8B-B14F-4D97-AF65-F5344CB8AC3E}">
        <p14:creationId xmlns:p14="http://schemas.microsoft.com/office/powerpoint/2010/main" val="1861043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BC1B736-2164-4DAB-ABF6-677A4AABE126}" type="datetimeFigureOut">
              <a:rPr lang="en-CA" smtClean="0"/>
              <a:t>2022-03-11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CB2A3D2-B6FC-4D7F-A5C5-B2EF3C3C5705}" type="slidenum">
              <a:rPr lang="en-CA" smtClean="0"/>
              <a:t>‹#›</a:t>
            </a:fld>
            <a:endParaRPr lang="en-CA"/>
          </a:p>
        </p:txBody>
      </p:sp>
    </p:spTree>
    <p:extLst>
      <p:ext uri="{BB962C8B-B14F-4D97-AF65-F5344CB8AC3E}">
        <p14:creationId xmlns:p14="http://schemas.microsoft.com/office/powerpoint/2010/main" val="3992664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BC1B736-2164-4DAB-ABF6-677A4AABE126}" type="datetimeFigureOut">
              <a:rPr lang="en-CA" smtClean="0"/>
              <a:t>2022-03-11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ACB2A3D2-B6FC-4D7F-A5C5-B2EF3C3C5705}" type="slidenum">
              <a:rPr lang="en-CA" smtClean="0"/>
              <a:t>‹#›</a:t>
            </a:fld>
            <a:endParaRPr lang="en-CA"/>
          </a:p>
        </p:txBody>
      </p:sp>
    </p:spTree>
    <p:extLst>
      <p:ext uri="{BB962C8B-B14F-4D97-AF65-F5344CB8AC3E}">
        <p14:creationId xmlns:p14="http://schemas.microsoft.com/office/powerpoint/2010/main" val="1572011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BC1B736-2164-4DAB-ABF6-677A4AABE126}" type="datetimeFigureOut">
              <a:rPr lang="en-CA" smtClean="0"/>
              <a:t>2022-03-11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ACB2A3D2-B6FC-4D7F-A5C5-B2EF3C3C5705}" type="slidenum">
              <a:rPr lang="en-CA" smtClean="0"/>
              <a:t>‹#›</a:t>
            </a:fld>
            <a:endParaRPr lang="en-CA"/>
          </a:p>
        </p:txBody>
      </p:sp>
    </p:spTree>
    <p:extLst>
      <p:ext uri="{BB962C8B-B14F-4D97-AF65-F5344CB8AC3E}">
        <p14:creationId xmlns:p14="http://schemas.microsoft.com/office/powerpoint/2010/main" val="3326045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C1B736-2164-4DAB-ABF6-677A4AABE126}" type="datetimeFigureOut">
              <a:rPr lang="en-CA" smtClean="0"/>
              <a:t>2022-03-11</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ACB2A3D2-B6FC-4D7F-A5C5-B2EF3C3C5705}" type="slidenum">
              <a:rPr lang="en-CA" smtClean="0"/>
              <a:t>‹#›</a:t>
            </a:fld>
            <a:endParaRPr lang="en-CA"/>
          </a:p>
        </p:txBody>
      </p:sp>
    </p:spTree>
    <p:extLst>
      <p:ext uri="{BB962C8B-B14F-4D97-AF65-F5344CB8AC3E}">
        <p14:creationId xmlns:p14="http://schemas.microsoft.com/office/powerpoint/2010/main" val="3649041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C1B736-2164-4DAB-ABF6-677A4AABE126}" type="datetimeFigureOut">
              <a:rPr lang="en-CA" smtClean="0"/>
              <a:t>2022-03-11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CB2A3D2-B6FC-4D7F-A5C5-B2EF3C3C5705}" type="slidenum">
              <a:rPr lang="en-CA" smtClean="0"/>
              <a:t>‹#›</a:t>
            </a:fld>
            <a:endParaRPr lang="en-CA"/>
          </a:p>
        </p:txBody>
      </p:sp>
    </p:spTree>
    <p:extLst>
      <p:ext uri="{BB962C8B-B14F-4D97-AF65-F5344CB8AC3E}">
        <p14:creationId xmlns:p14="http://schemas.microsoft.com/office/powerpoint/2010/main" val="111294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C1B736-2164-4DAB-ABF6-677A4AABE126}" type="datetimeFigureOut">
              <a:rPr lang="en-CA" smtClean="0"/>
              <a:t>2022-03-11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CB2A3D2-B6FC-4D7F-A5C5-B2EF3C3C5705}" type="slidenum">
              <a:rPr lang="en-CA" smtClean="0"/>
              <a:t>‹#›</a:t>
            </a:fld>
            <a:endParaRPr lang="en-CA"/>
          </a:p>
        </p:txBody>
      </p:sp>
    </p:spTree>
    <p:extLst>
      <p:ext uri="{BB962C8B-B14F-4D97-AF65-F5344CB8AC3E}">
        <p14:creationId xmlns:p14="http://schemas.microsoft.com/office/powerpoint/2010/main" val="3949202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838200" y="648697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C1B736-2164-4DAB-ABF6-677A4AABE126}" type="datetimeFigureOut">
              <a:rPr lang="en-CA" smtClean="0"/>
              <a:t>2022-03-11</a:t>
            </a:fld>
            <a:endParaRPr lang="en-CA"/>
          </a:p>
        </p:txBody>
      </p:sp>
      <p:sp>
        <p:nvSpPr>
          <p:cNvPr id="5" name="Footer Placeholder 4"/>
          <p:cNvSpPr>
            <a:spLocks noGrp="1"/>
          </p:cNvSpPr>
          <p:nvPr>
            <p:ph type="ftr" sz="quarter" idx="3"/>
          </p:nvPr>
        </p:nvSpPr>
        <p:spPr>
          <a:xfrm>
            <a:off x="4038600" y="648697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48697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B2A3D2-B6FC-4D7F-A5C5-B2EF3C3C5705}" type="slidenum">
              <a:rPr lang="en-CA" smtClean="0"/>
              <a:t>‹#›</a:t>
            </a:fld>
            <a:endParaRPr lang="en-CA"/>
          </a:p>
        </p:txBody>
      </p:sp>
      <p:pic>
        <p:nvPicPr>
          <p:cNvPr id="7" name="Picture 2" descr="See the source image"/>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l="50753" r="38005"/>
          <a:stretch/>
        </p:blipFill>
        <p:spPr bwMode="auto">
          <a:xfrm rot="16200000">
            <a:off x="5151048" y="-351898"/>
            <a:ext cx="2091507" cy="12393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8" name="Picture 2" descr="See the source image"/>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l="58329" r="40888" b="859"/>
          <a:stretch/>
        </p:blipFill>
        <p:spPr bwMode="auto">
          <a:xfrm rot="16200000">
            <a:off x="3437352" y="-3437353"/>
            <a:ext cx="5412549" cy="12287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cxnSp>
        <p:nvCxnSpPr>
          <p:cNvPr id="9" name="AutoShape 4"/>
          <p:cNvCxnSpPr>
            <a:cxnSpLocks noChangeShapeType="1"/>
          </p:cNvCxnSpPr>
          <p:nvPr userDrawn="1"/>
        </p:nvCxnSpPr>
        <p:spPr bwMode="auto">
          <a:xfrm>
            <a:off x="0" y="6503533"/>
            <a:ext cx="12550140" cy="0"/>
          </a:xfrm>
          <a:prstGeom prst="straightConnector1">
            <a:avLst/>
          </a:prstGeom>
          <a:noFill/>
          <a:ln w="139700">
            <a:solidFill>
              <a:srgbClr val="2D675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sp>
        <p:nvSpPr>
          <p:cNvPr id="10" name="Rectangle 5"/>
          <p:cNvSpPr>
            <a:spLocks noChangeArrowheads="1"/>
          </p:cNvSpPr>
          <p:nvPr userDrawn="1"/>
        </p:nvSpPr>
        <p:spPr bwMode="auto">
          <a:xfrm>
            <a:off x="6096000" y="6198415"/>
            <a:ext cx="5867247" cy="584201"/>
          </a:xfrm>
          <a:prstGeom prst="rect">
            <a:avLst/>
          </a:prstGeom>
          <a:solidFill>
            <a:srgbClr val="FFFFFF"/>
          </a:solidFill>
          <a:ln w="254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CA" altLang="en-US" sz="2800" b="0" i="0" u="none" strike="noStrike" cap="none" normalizeH="0" baseline="0" dirty="0" smtClean="0">
                <a:ln>
                  <a:noFill/>
                </a:ln>
                <a:solidFill>
                  <a:srgbClr val="2D6758"/>
                </a:solidFill>
                <a:effectLst/>
                <a:latin typeface="Mistral" panose="03090702030407020403" pitchFamily="66" charset="0"/>
              </a:rPr>
              <a:t>EXODUS, EXILES AND FOLLOWING JESUS</a:t>
            </a:r>
            <a:endParaRPr kumimoji="0" lang="en-US" altLang="en-US" sz="2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955795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CA" dirty="0"/>
          </a:p>
        </p:txBody>
      </p:sp>
      <p:sp>
        <p:nvSpPr>
          <p:cNvPr id="3" name="Subtitle 2"/>
          <p:cNvSpPr>
            <a:spLocks noGrp="1"/>
          </p:cNvSpPr>
          <p:nvPr>
            <p:ph type="subTitle" idx="1"/>
          </p:nvPr>
        </p:nvSpPr>
        <p:spPr/>
        <p:txBody>
          <a:bodyPr/>
          <a:lstStyle/>
          <a:p>
            <a:endParaRPr lang="en-CA" dirty="0"/>
          </a:p>
        </p:txBody>
      </p:sp>
    </p:spTree>
    <p:extLst>
      <p:ext uri="{BB962C8B-B14F-4D97-AF65-F5344CB8AC3E}">
        <p14:creationId xmlns:p14="http://schemas.microsoft.com/office/powerpoint/2010/main" val="18198898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83237"/>
            <a:ext cx="6984295" cy="6294982"/>
          </a:xfrm>
        </p:spPr>
        <p:txBody>
          <a:bodyPr>
            <a:normAutofit/>
          </a:bodyPr>
          <a:lstStyle/>
          <a:p>
            <a:r>
              <a:rPr lang="en-CA" dirty="0"/>
              <a:t>Positioning for dependence without adequate provision leads to barren fruitlessness. </a:t>
            </a:r>
          </a:p>
          <a:p>
            <a:pPr lvl="1"/>
            <a:r>
              <a:rPr lang="en-CA" dirty="0"/>
              <a:t>God promises to </a:t>
            </a:r>
            <a:r>
              <a:rPr lang="en-CA" dirty="0">
                <a:solidFill>
                  <a:srgbClr val="2B5057"/>
                </a:solidFill>
              </a:rPr>
              <a:t>“equip [us] with everything good for doing his will” (Hebrews 12:21) </a:t>
            </a:r>
            <a:r>
              <a:rPr lang="en-CA" dirty="0"/>
              <a:t>and reminds us that </a:t>
            </a:r>
            <a:r>
              <a:rPr lang="en-CA" dirty="0" smtClean="0">
                <a:solidFill>
                  <a:srgbClr val="2B5057"/>
                </a:solidFill>
              </a:rPr>
              <a:t>“if </a:t>
            </a:r>
            <a:r>
              <a:rPr lang="en-CA" dirty="0">
                <a:solidFill>
                  <a:srgbClr val="2B5057"/>
                </a:solidFill>
              </a:rPr>
              <a:t>[we], then, though [we] are evil, know how to give good gifts to [our] children, how much more will your Father in heaven give good gifts to those who ask him</a:t>
            </a:r>
            <a:r>
              <a:rPr lang="en-CA" dirty="0" smtClean="0">
                <a:solidFill>
                  <a:srgbClr val="2B5057"/>
                </a:solidFill>
              </a:rPr>
              <a:t>!” </a:t>
            </a:r>
            <a:r>
              <a:rPr lang="en-CA" dirty="0">
                <a:solidFill>
                  <a:srgbClr val="2B5057"/>
                </a:solidFill>
              </a:rPr>
              <a:t>(Matthew 7:11)</a:t>
            </a:r>
            <a:r>
              <a:rPr lang="en-CA" dirty="0"/>
              <a:t>. We can be assured then that if God has positioned us, then He will provide for us.</a:t>
            </a:r>
            <a:endParaRPr lang="en-CA" dirty="0"/>
          </a:p>
        </p:txBody>
      </p:sp>
      <p:pic>
        <p:nvPicPr>
          <p:cNvPr id="5" name="Picture 2" descr="See the source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22495" y="1296537"/>
            <a:ext cx="3839422" cy="239340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079475" y="3507474"/>
            <a:ext cx="3343700" cy="954107"/>
          </a:xfrm>
          <a:prstGeom prst="rect">
            <a:avLst/>
          </a:prstGeom>
          <a:noFill/>
        </p:spPr>
        <p:txBody>
          <a:bodyPr wrap="square" rtlCol="0">
            <a:spAutoFit/>
          </a:bodyPr>
          <a:lstStyle/>
          <a:p>
            <a:pPr algn="ctr"/>
            <a:r>
              <a:rPr lang="en-CA" sz="3200" dirty="0" smtClean="0">
                <a:solidFill>
                  <a:srgbClr val="F04336"/>
                </a:solidFill>
                <a:latin typeface="Arial Black" panose="020B0A04020102020204" pitchFamily="34" charset="0"/>
              </a:rPr>
              <a:t>POSITIONING</a:t>
            </a:r>
          </a:p>
          <a:p>
            <a:pPr algn="ctr"/>
            <a:r>
              <a:rPr lang="en-CA" sz="2400" dirty="0" smtClean="0">
                <a:solidFill>
                  <a:srgbClr val="F04336"/>
                </a:solidFill>
                <a:latin typeface="Arial Black" panose="020B0A04020102020204" pitchFamily="34" charset="0"/>
              </a:rPr>
              <a:t>FOR DEPENDENCE</a:t>
            </a:r>
            <a:endParaRPr lang="en-CA" sz="2400" dirty="0">
              <a:solidFill>
                <a:srgbClr val="F04336"/>
              </a:solidFill>
              <a:latin typeface="Arial Black" panose="020B0A04020102020204" pitchFamily="34" charset="0"/>
            </a:endParaRPr>
          </a:p>
        </p:txBody>
      </p:sp>
    </p:spTree>
    <p:extLst>
      <p:ext uri="{BB962C8B-B14F-4D97-AF65-F5344CB8AC3E}">
        <p14:creationId xmlns:p14="http://schemas.microsoft.com/office/powerpoint/2010/main" val="38705331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CA"/>
          </a:p>
        </p:txBody>
      </p:sp>
      <p:sp>
        <p:nvSpPr>
          <p:cNvPr id="3" name="Content Placeholder 2"/>
          <p:cNvSpPr>
            <a:spLocks noGrp="1"/>
          </p:cNvSpPr>
          <p:nvPr>
            <p:ph idx="1"/>
          </p:nvPr>
        </p:nvSpPr>
        <p:spPr>
          <a:xfrm>
            <a:off x="838200" y="365126"/>
            <a:ext cx="10721454" cy="5811838"/>
          </a:xfrm>
        </p:spPr>
        <p:txBody>
          <a:bodyPr>
            <a:normAutofit/>
          </a:bodyPr>
          <a:lstStyle/>
          <a:p>
            <a:r>
              <a:rPr lang="en-CA" dirty="0" smtClean="0">
                <a:solidFill>
                  <a:srgbClr val="2B5057"/>
                </a:solidFill>
              </a:rPr>
              <a:t>“I know what it is to be in need, and I know what it is to have plenty. I have learned the secret of being content in any and every situation, whether well fed or hungry, whether living in plenty or in want. I can do all this through him who gives me strength … And my God will meet all your needs according to the riches of his glory in Christ Jesus”. (Philippians 4:12-13, 19) </a:t>
            </a:r>
          </a:p>
          <a:p>
            <a:r>
              <a:rPr lang="en-CA" dirty="0" smtClean="0"/>
              <a:t>Because we are so well provided for – erroneously we conclude that this of our own doing – we fail to apprehend that it is not just that God’s grace is sufficient in an abstract, ultimate sense, but that His tangible grace each day is sufficient for all our needs. </a:t>
            </a:r>
          </a:p>
          <a:p>
            <a:r>
              <a:rPr lang="en-CA" dirty="0" smtClean="0"/>
              <a:t>Do we today trust that God will provide for our tangible, physical needs? Or perhaps, more importantly, do we see the fact that our needs are met as a sign of God’s provision for us?</a:t>
            </a:r>
            <a:endParaRPr lang="en-CA" dirty="0"/>
          </a:p>
        </p:txBody>
      </p:sp>
    </p:spTree>
    <p:extLst>
      <p:ext uri="{BB962C8B-B14F-4D97-AF65-F5344CB8AC3E}">
        <p14:creationId xmlns:p14="http://schemas.microsoft.com/office/powerpoint/2010/main" val="39401326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CA"/>
          </a:p>
        </p:txBody>
      </p:sp>
      <p:sp>
        <p:nvSpPr>
          <p:cNvPr id="3" name="Content Placeholder 2"/>
          <p:cNvSpPr>
            <a:spLocks noGrp="1"/>
          </p:cNvSpPr>
          <p:nvPr>
            <p:ph idx="1"/>
          </p:nvPr>
        </p:nvSpPr>
        <p:spPr>
          <a:xfrm>
            <a:off x="838200" y="255941"/>
            <a:ext cx="8865358" cy="5811838"/>
          </a:xfrm>
        </p:spPr>
        <p:txBody>
          <a:bodyPr>
            <a:normAutofit lnSpcReduction="10000"/>
          </a:bodyPr>
          <a:lstStyle/>
          <a:p>
            <a:r>
              <a:rPr lang="en-CA" dirty="0" smtClean="0"/>
              <a:t>We don’t well understand what it is we actually need.</a:t>
            </a:r>
          </a:p>
          <a:p>
            <a:r>
              <a:rPr lang="en-CA" dirty="0" smtClean="0"/>
              <a:t>God has been teaching me that it is actually not up to me to determine my needs and my wants. </a:t>
            </a:r>
          </a:p>
          <a:p>
            <a:r>
              <a:rPr lang="en-CA" dirty="0" smtClean="0"/>
              <a:t>When the Israelites responded in                                   obedience to God, He ensured that all                                         their needs were met, no matter the                                       individual perspective on need.   </a:t>
            </a:r>
          </a:p>
          <a:p>
            <a:r>
              <a:rPr lang="en-CA" dirty="0" smtClean="0"/>
              <a:t>We must become a people who trust in                                  God’s positioning of us and His provision                                         for us in greater measure. </a:t>
            </a:r>
          </a:p>
          <a:p>
            <a:r>
              <a:rPr lang="en-CA" dirty="0" smtClean="0"/>
              <a:t>We do not need to become those with a better rubric for distinguishing between need and wants; no, we simply need to be people who trust in God and His sovereign positioning and provision. </a:t>
            </a:r>
            <a:endParaRPr lang="en-CA" dirty="0" smtClean="0"/>
          </a:p>
        </p:txBody>
      </p:sp>
      <p:pic>
        <p:nvPicPr>
          <p:cNvPr id="3074"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5679" y="1364777"/>
            <a:ext cx="3939897" cy="2628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7830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CA"/>
          </a:p>
        </p:txBody>
      </p:sp>
      <p:sp>
        <p:nvSpPr>
          <p:cNvPr id="3" name="Content Placeholder 2"/>
          <p:cNvSpPr>
            <a:spLocks noGrp="1"/>
          </p:cNvSpPr>
          <p:nvPr>
            <p:ph idx="1"/>
          </p:nvPr>
        </p:nvSpPr>
        <p:spPr>
          <a:xfrm>
            <a:off x="688072" y="365125"/>
            <a:ext cx="7582472" cy="5899197"/>
          </a:xfrm>
        </p:spPr>
        <p:txBody>
          <a:bodyPr>
            <a:normAutofit/>
          </a:bodyPr>
          <a:lstStyle/>
          <a:p>
            <a:pPr marL="514350" lvl="0" indent="-514350">
              <a:buFont typeface="+mj-lt"/>
              <a:buAutoNum type="arabicPeriod"/>
            </a:pPr>
            <a:r>
              <a:rPr lang="en-CA" dirty="0"/>
              <a:t>How is God positioning me right now so that I might more greatly depend upon Him?</a:t>
            </a:r>
          </a:p>
          <a:p>
            <a:pPr marL="514350" lvl="0" indent="-514350">
              <a:buFont typeface="+mj-lt"/>
              <a:buAutoNum type="arabicPeriod"/>
            </a:pPr>
            <a:r>
              <a:rPr lang="en-CA" dirty="0"/>
              <a:t>How is God, right now, providing for me all I need?</a:t>
            </a:r>
          </a:p>
          <a:p>
            <a:r>
              <a:rPr lang="en-CA" dirty="0"/>
              <a:t>My hope and my prayer is that as we reflect on these two questions, God will bring answers to mind, revealing to us with clarity His positioning and His provision, enabling us to be a people who </a:t>
            </a:r>
            <a:r>
              <a:rPr lang="en-CA" dirty="0">
                <a:solidFill>
                  <a:srgbClr val="2B5057"/>
                </a:solidFill>
              </a:rPr>
              <a:t>“rejoice always, pray continually, [and]</a:t>
            </a:r>
            <a:r>
              <a:rPr lang="en-CA" b="1" baseline="30000" dirty="0">
                <a:solidFill>
                  <a:srgbClr val="2B5057"/>
                </a:solidFill>
              </a:rPr>
              <a:t> </a:t>
            </a:r>
            <a:r>
              <a:rPr lang="en-CA" dirty="0">
                <a:solidFill>
                  <a:srgbClr val="2B5057"/>
                </a:solidFill>
              </a:rPr>
              <a:t>give thanks in all circumstances; for this is God’s will for [us] in Christ Jesus” (1 Thessalonians 5:16-18</a:t>
            </a:r>
            <a:r>
              <a:rPr lang="en-CA" dirty="0" smtClean="0">
                <a:solidFill>
                  <a:srgbClr val="2B5057"/>
                </a:solidFill>
              </a:rPr>
              <a:t>)</a:t>
            </a:r>
            <a:r>
              <a:rPr lang="en-CA" dirty="0" smtClean="0"/>
              <a:t>.</a:t>
            </a:r>
            <a:endParaRPr lang="en-CA" dirty="0" smtClean="0">
              <a:solidFill>
                <a:srgbClr val="2B5057"/>
              </a:solidFill>
            </a:endParaRPr>
          </a:p>
        </p:txBody>
      </p:sp>
      <p:pic>
        <p:nvPicPr>
          <p:cNvPr id="6146"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7135" y="365125"/>
            <a:ext cx="2845830" cy="189535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See the source image"/>
          <p:cNvPicPr>
            <a:picLocks noChangeAspect="1" noChangeArrowheads="1"/>
          </p:cNvPicPr>
          <p:nvPr/>
        </p:nvPicPr>
        <p:blipFill rotWithShape="1">
          <a:blip r:embed="rId3">
            <a:duotone>
              <a:prstClr val="black"/>
              <a:srgbClr val="2B5057">
                <a:tint val="45000"/>
                <a:satMod val="400000"/>
              </a:srgbClr>
            </a:duotone>
            <a:extLst>
              <a:ext uri="{28A0092B-C50C-407E-A947-70E740481C1C}">
                <a14:useLocalDpi xmlns:a14="http://schemas.microsoft.com/office/drawing/2010/main" val="0"/>
              </a:ext>
            </a:extLst>
          </a:blip>
          <a:srcRect r="29354"/>
          <a:stretch/>
        </p:blipFill>
        <p:spPr bwMode="auto">
          <a:xfrm>
            <a:off x="8120154" y="3269855"/>
            <a:ext cx="3676082" cy="141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95589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365124"/>
            <a:ext cx="10639567" cy="6158505"/>
          </a:xfrm>
        </p:spPr>
        <p:txBody>
          <a:bodyPr>
            <a:normAutofit/>
          </a:bodyPr>
          <a:lstStyle/>
          <a:p>
            <a:pPr marL="0" indent="0">
              <a:buNone/>
            </a:pPr>
            <a:r>
              <a:rPr lang="en-CA" dirty="0" smtClean="0">
                <a:solidFill>
                  <a:srgbClr val="2B5057"/>
                </a:solidFill>
              </a:rPr>
              <a:t>“</a:t>
            </a:r>
            <a:r>
              <a:rPr lang="en-CA" dirty="0" smtClean="0">
                <a:solidFill>
                  <a:srgbClr val="2B5057"/>
                </a:solidFill>
              </a:rPr>
              <a:t>When </a:t>
            </a:r>
            <a:r>
              <a:rPr lang="en-CA" dirty="0">
                <a:solidFill>
                  <a:srgbClr val="2B5057"/>
                </a:solidFill>
              </a:rPr>
              <a:t>Pharaoh let the people go, God did not lead them on the road through the Philistine country, though that was shorter. For God said, “If they face war, they might change their minds and return to Egypt.” So God led the people around by the desert road toward the Red Sea. The Israelites went up out of Egypt ready for battle.</a:t>
            </a:r>
            <a:r>
              <a:rPr lang="en-CA" b="1" baseline="30000" dirty="0">
                <a:solidFill>
                  <a:srgbClr val="2B5057"/>
                </a:solidFill>
              </a:rPr>
              <a:t> </a:t>
            </a:r>
            <a:r>
              <a:rPr lang="en-CA" dirty="0">
                <a:solidFill>
                  <a:srgbClr val="2B5057"/>
                </a:solidFill>
              </a:rPr>
              <a:t>Moses took the bones of Joseph with him because Joseph had made the Israelites swear an oath. He had said, “God will surely come to your aid, and then you must carry my bones up with you from this place.”</a:t>
            </a:r>
            <a:r>
              <a:rPr lang="en-CA" b="1" baseline="30000" dirty="0">
                <a:solidFill>
                  <a:srgbClr val="2B5057"/>
                </a:solidFill>
              </a:rPr>
              <a:t> </a:t>
            </a:r>
            <a:r>
              <a:rPr lang="en-CA" dirty="0">
                <a:solidFill>
                  <a:srgbClr val="2B5057"/>
                </a:solidFill>
              </a:rPr>
              <a:t>After leaving Sukkoth they camped at </a:t>
            </a:r>
            <a:r>
              <a:rPr lang="en-CA" dirty="0" err="1">
                <a:solidFill>
                  <a:srgbClr val="2B5057"/>
                </a:solidFill>
              </a:rPr>
              <a:t>Etham</a:t>
            </a:r>
            <a:r>
              <a:rPr lang="en-CA" dirty="0">
                <a:solidFill>
                  <a:srgbClr val="2B5057"/>
                </a:solidFill>
              </a:rPr>
              <a:t> on the edge of the desert. By day the </a:t>
            </a:r>
            <a:r>
              <a:rPr lang="en-CA" cap="small" dirty="0">
                <a:solidFill>
                  <a:srgbClr val="2B5057"/>
                </a:solidFill>
              </a:rPr>
              <a:t>Lord</a:t>
            </a:r>
            <a:r>
              <a:rPr lang="en-CA" dirty="0">
                <a:solidFill>
                  <a:srgbClr val="2B5057"/>
                </a:solidFill>
              </a:rPr>
              <a:t> went ahead of them in a pillar of cloud to guide them on their way and by night in a pillar of fire to give them light, so that they could travel by day or night. Neither the pillar of cloud by day nor the pillar of fire by night left its place in front of the people</a:t>
            </a:r>
            <a:r>
              <a:rPr lang="en-CA" dirty="0" smtClean="0">
                <a:solidFill>
                  <a:srgbClr val="2B5057"/>
                </a:solidFill>
              </a:rPr>
              <a:t>.” </a:t>
            </a:r>
            <a:r>
              <a:rPr lang="en-CA" dirty="0">
                <a:solidFill>
                  <a:srgbClr val="2B5057"/>
                </a:solidFill>
              </a:rPr>
              <a:t>(Ex 13:17-22)</a:t>
            </a:r>
            <a:r>
              <a:rPr lang="en-CA" b="1" baseline="30000" dirty="0">
                <a:solidFill>
                  <a:srgbClr val="2B5057"/>
                </a:solidFill>
              </a:rPr>
              <a:t> </a:t>
            </a:r>
            <a:endParaRPr lang="en-CA" dirty="0">
              <a:solidFill>
                <a:srgbClr val="2B5057"/>
              </a:solidFill>
            </a:endParaRPr>
          </a:p>
        </p:txBody>
      </p:sp>
    </p:spTree>
    <p:extLst>
      <p:ext uri="{BB962C8B-B14F-4D97-AF65-F5344CB8AC3E}">
        <p14:creationId xmlns:p14="http://schemas.microsoft.com/office/powerpoint/2010/main" val="34449387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3078" y="365125"/>
            <a:ext cx="11300346" cy="5994732"/>
          </a:xfrm>
        </p:spPr>
        <p:txBody>
          <a:bodyPr>
            <a:normAutofit/>
          </a:bodyPr>
          <a:lstStyle/>
          <a:p>
            <a:pPr marL="0" indent="0">
              <a:buNone/>
            </a:pPr>
            <a:r>
              <a:rPr lang="en-CA" dirty="0" smtClean="0">
                <a:solidFill>
                  <a:srgbClr val="2B5057"/>
                </a:solidFill>
              </a:rPr>
              <a:t>“</a:t>
            </a:r>
            <a:r>
              <a:rPr lang="en-CA" dirty="0">
                <a:solidFill>
                  <a:srgbClr val="2B5057"/>
                </a:solidFill>
              </a:rPr>
              <a:t>Then Moses led Israel from the Red Sea and they went into the Desert of </a:t>
            </a:r>
            <a:r>
              <a:rPr lang="en-CA" dirty="0" err="1">
                <a:solidFill>
                  <a:srgbClr val="2B5057"/>
                </a:solidFill>
              </a:rPr>
              <a:t>Shur</a:t>
            </a:r>
            <a:r>
              <a:rPr lang="en-CA" dirty="0">
                <a:solidFill>
                  <a:srgbClr val="2B5057"/>
                </a:solidFill>
              </a:rPr>
              <a:t>. For three days they traveled in the desert without finding water. When they came to Marah, they could not drink its water because it was bitter. (That is why the place is called Marah.) So the people grumbled against Moses, saying, “What are we to drink?”</a:t>
            </a:r>
            <a:r>
              <a:rPr lang="en-CA" b="1" baseline="30000" dirty="0">
                <a:solidFill>
                  <a:srgbClr val="2B5057"/>
                </a:solidFill>
              </a:rPr>
              <a:t> </a:t>
            </a:r>
            <a:r>
              <a:rPr lang="en-CA" dirty="0">
                <a:solidFill>
                  <a:srgbClr val="2B5057"/>
                </a:solidFill>
              </a:rPr>
              <a:t>Then Moses cried out to the </a:t>
            </a:r>
            <a:r>
              <a:rPr lang="en-CA" cap="small" dirty="0">
                <a:solidFill>
                  <a:srgbClr val="2B5057"/>
                </a:solidFill>
              </a:rPr>
              <a:t>Lord</a:t>
            </a:r>
            <a:r>
              <a:rPr lang="en-CA" dirty="0">
                <a:solidFill>
                  <a:srgbClr val="2B5057"/>
                </a:solidFill>
              </a:rPr>
              <a:t>, </a:t>
            </a:r>
            <a:r>
              <a:rPr lang="en-CA" dirty="0" smtClean="0">
                <a:solidFill>
                  <a:srgbClr val="2B5057"/>
                </a:solidFill>
              </a:rPr>
              <a:t>and the Lord showed </a:t>
            </a:r>
            <a:r>
              <a:rPr lang="en-CA" dirty="0">
                <a:solidFill>
                  <a:srgbClr val="2B5057"/>
                </a:solidFill>
              </a:rPr>
              <a:t>him a piece of wood. He threw it into the water, and the water became fit to drink. There the </a:t>
            </a:r>
            <a:r>
              <a:rPr lang="en-CA" cap="small" dirty="0">
                <a:solidFill>
                  <a:srgbClr val="2B5057"/>
                </a:solidFill>
              </a:rPr>
              <a:t>Lord</a:t>
            </a:r>
            <a:r>
              <a:rPr lang="en-CA" dirty="0">
                <a:solidFill>
                  <a:srgbClr val="2B5057"/>
                </a:solidFill>
              </a:rPr>
              <a:t> issued a ruling and instruction for them and put them to the test. He said, “If you listen carefully to the </a:t>
            </a:r>
            <a:r>
              <a:rPr lang="en-CA" cap="small" dirty="0">
                <a:solidFill>
                  <a:srgbClr val="2B5057"/>
                </a:solidFill>
              </a:rPr>
              <a:t>Lord</a:t>
            </a:r>
            <a:r>
              <a:rPr lang="en-CA" dirty="0">
                <a:solidFill>
                  <a:srgbClr val="2B5057"/>
                </a:solidFill>
              </a:rPr>
              <a:t> your God and do what is right in his eyes, if you pay attention to his commands and keep all his decrees, I will not bring on you any of the diseases I brought on the Egyptians, for I am the </a:t>
            </a:r>
            <a:r>
              <a:rPr lang="en-CA" cap="small" dirty="0">
                <a:solidFill>
                  <a:srgbClr val="2B5057"/>
                </a:solidFill>
              </a:rPr>
              <a:t>Lord</a:t>
            </a:r>
            <a:r>
              <a:rPr lang="en-CA" dirty="0">
                <a:solidFill>
                  <a:srgbClr val="2B5057"/>
                </a:solidFill>
              </a:rPr>
              <a:t>, who heals you.” Then they came to </a:t>
            </a:r>
            <a:r>
              <a:rPr lang="en-CA" dirty="0" err="1">
                <a:solidFill>
                  <a:srgbClr val="2B5057"/>
                </a:solidFill>
              </a:rPr>
              <a:t>Elim</a:t>
            </a:r>
            <a:r>
              <a:rPr lang="en-CA" dirty="0">
                <a:solidFill>
                  <a:srgbClr val="2B5057"/>
                </a:solidFill>
              </a:rPr>
              <a:t>, where there were twelve springs and seventy palm trees, and they camped there near the water. (Ex. 15:22-27</a:t>
            </a:r>
            <a:r>
              <a:rPr lang="en-CA" dirty="0" smtClean="0">
                <a:solidFill>
                  <a:srgbClr val="2B5057"/>
                </a:solidFill>
              </a:rPr>
              <a:t>)</a:t>
            </a:r>
            <a:endParaRPr lang="en-CA" dirty="0">
              <a:solidFill>
                <a:srgbClr val="2B5057"/>
              </a:solidFill>
            </a:endParaRPr>
          </a:p>
        </p:txBody>
      </p:sp>
    </p:spTree>
    <p:extLst>
      <p:ext uri="{BB962C8B-B14F-4D97-AF65-F5344CB8AC3E}">
        <p14:creationId xmlns:p14="http://schemas.microsoft.com/office/powerpoint/2010/main" val="41737169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97141"/>
            <a:ext cx="10515600" cy="5811838"/>
          </a:xfrm>
        </p:spPr>
        <p:txBody>
          <a:bodyPr>
            <a:normAutofit/>
          </a:bodyPr>
          <a:lstStyle/>
          <a:p>
            <a:pPr marL="0" indent="0">
              <a:buNone/>
            </a:pPr>
            <a:r>
              <a:rPr lang="en-CA" dirty="0" smtClean="0">
                <a:solidFill>
                  <a:srgbClr val="2B5057"/>
                </a:solidFill>
              </a:rPr>
              <a:t>“</a:t>
            </a:r>
            <a:r>
              <a:rPr lang="en-CA" dirty="0" smtClean="0"/>
              <a:t>The </a:t>
            </a:r>
            <a:r>
              <a:rPr lang="en-CA" dirty="0"/>
              <a:t>whole Israelite community set out from </a:t>
            </a:r>
            <a:r>
              <a:rPr lang="en-CA" dirty="0" err="1"/>
              <a:t>Elim</a:t>
            </a:r>
            <a:r>
              <a:rPr lang="en-CA" dirty="0"/>
              <a:t> and came to the Desert of Sin, which is between </a:t>
            </a:r>
            <a:r>
              <a:rPr lang="en-CA" dirty="0" err="1"/>
              <a:t>Elim</a:t>
            </a:r>
            <a:r>
              <a:rPr lang="en-CA" dirty="0"/>
              <a:t> and Sinai, on the fifteenth day of the second month after they had come out of Egypt.  In the desert the whole community grumbled against Moses and Aaron. The Israelites said to them, “If only we had died by the </a:t>
            </a:r>
            <a:r>
              <a:rPr lang="en-CA" cap="small" dirty="0"/>
              <a:t>Lord</a:t>
            </a:r>
            <a:r>
              <a:rPr lang="en-CA" dirty="0"/>
              <a:t>’s hand in Egypt! There we sat around pots of meat and ate all the food we wanted, but you have brought us out into this desert to starve this entire assembly to death.” </a:t>
            </a:r>
            <a:r>
              <a:rPr lang="en-CA" dirty="0" smtClean="0"/>
              <a:t>… (v.11) </a:t>
            </a:r>
            <a:r>
              <a:rPr lang="en-CA" dirty="0"/>
              <a:t>“The </a:t>
            </a:r>
            <a:r>
              <a:rPr lang="en-CA" cap="small" dirty="0"/>
              <a:t>Lord</a:t>
            </a:r>
            <a:r>
              <a:rPr lang="en-CA" dirty="0"/>
              <a:t> said to Moses, “I have heard the grumbling of the Israelites. Tell them, ‘At twilight you will eat meat, and in the morning you will be filled with bread. Then you will know that I am the </a:t>
            </a:r>
            <a:r>
              <a:rPr lang="en-CA" cap="small" dirty="0"/>
              <a:t>Lord</a:t>
            </a:r>
            <a:r>
              <a:rPr lang="en-CA" dirty="0"/>
              <a:t> your God.’”</a:t>
            </a:r>
            <a:r>
              <a:rPr lang="en-CA" dirty="0" smtClean="0"/>
              <a:t> </a:t>
            </a:r>
            <a:endParaRPr lang="en-CA" dirty="0"/>
          </a:p>
        </p:txBody>
      </p:sp>
    </p:spTree>
    <p:extLst>
      <p:ext uri="{BB962C8B-B14F-4D97-AF65-F5344CB8AC3E}">
        <p14:creationId xmlns:p14="http://schemas.microsoft.com/office/powerpoint/2010/main" val="24435754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65126"/>
            <a:ext cx="10515600" cy="5380582"/>
          </a:xfrm>
        </p:spPr>
        <p:txBody>
          <a:bodyPr>
            <a:normAutofit/>
          </a:bodyPr>
          <a:lstStyle/>
          <a:p>
            <a:pPr marL="0" indent="0">
              <a:buNone/>
            </a:pPr>
            <a:r>
              <a:rPr lang="en-CA" dirty="0" smtClean="0">
                <a:solidFill>
                  <a:srgbClr val="2B5057"/>
                </a:solidFill>
              </a:rPr>
              <a:t>That </a:t>
            </a:r>
            <a:r>
              <a:rPr lang="en-CA" dirty="0">
                <a:solidFill>
                  <a:srgbClr val="2B5057"/>
                </a:solidFill>
              </a:rPr>
              <a:t>evening quail came and covered the camp, and in the morning there was a layer of dew around the camp. When the dew was gone, thin flakes like frost on the ground appeared on the desert floor. When the Israelites saw it, they said to each other, “What is it?” For they did not know what it was. Moses said to them, “It is the bread the </a:t>
            </a:r>
            <a:r>
              <a:rPr lang="en-CA" cap="small" dirty="0">
                <a:solidFill>
                  <a:srgbClr val="2B5057"/>
                </a:solidFill>
              </a:rPr>
              <a:t>Lord</a:t>
            </a:r>
            <a:r>
              <a:rPr lang="en-CA" dirty="0">
                <a:solidFill>
                  <a:srgbClr val="2B5057"/>
                </a:solidFill>
              </a:rPr>
              <a:t> has given you to eat. This is what the </a:t>
            </a:r>
            <a:r>
              <a:rPr lang="en-CA" cap="small" dirty="0">
                <a:solidFill>
                  <a:srgbClr val="2B5057"/>
                </a:solidFill>
              </a:rPr>
              <a:t>Lord</a:t>
            </a:r>
            <a:r>
              <a:rPr lang="en-CA" dirty="0">
                <a:solidFill>
                  <a:srgbClr val="2B5057"/>
                </a:solidFill>
              </a:rPr>
              <a:t> has commanded: ‘Everyone is to gather as much as they need. Take an </a:t>
            </a:r>
            <a:r>
              <a:rPr lang="en-CA" dirty="0" err="1">
                <a:solidFill>
                  <a:srgbClr val="2B5057"/>
                </a:solidFill>
              </a:rPr>
              <a:t>omer</a:t>
            </a:r>
            <a:r>
              <a:rPr lang="en-CA" dirty="0">
                <a:solidFill>
                  <a:srgbClr val="2B5057"/>
                </a:solidFill>
              </a:rPr>
              <a:t> for each person you have in your tent.’” The Israelites did as they were told; some gathered much, some little. And when they measured it by the </a:t>
            </a:r>
            <a:r>
              <a:rPr lang="en-CA" dirty="0" err="1">
                <a:solidFill>
                  <a:srgbClr val="2B5057"/>
                </a:solidFill>
              </a:rPr>
              <a:t>omer</a:t>
            </a:r>
            <a:r>
              <a:rPr lang="en-CA" dirty="0">
                <a:solidFill>
                  <a:srgbClr val="2B5057"/>
                </a:solidFill>
              </a:rPr>
              <a:t>, the one who gathered much did not have too much, and the one who gathered little did not have too little. Everyone had gathered just as much as they needed.” (Ex. 16: 1-3,11-18) </a:t>
            </a:r>
          </a:p>
          <a:p>
            <a:pPr marL="0" indent="0">
              <a:buNone/>
            </a:pPr>
            <a:endParaRPr lang="en-CA" dirty="0"/>
          </a:p>
        </p:txBody>
      </p:sp>
    </p:spTree>
    <p:extLst>
      <p:ext uri="{BB962C8B-B14F-4D97-AF65-F5344CB8AC3E}">
        <p14:creationId xmlns:p14="http://schemas.microsoft.com/office/powerpoint/2010/main" val="42161121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CA"/>
          </a:p>
        </p:txBody>
      </p:sp>
      <p:sp>
        <p:nvSpPr>
          <p:cNvPr id="4" name="Content Placeholder 3"/>
          <p:cNvSpPr>
            <a:spLocks noGrp="1"/>
          </p:cNvSpPr>
          <p:nvPr>
            <p:ph idx="1"/>
          </p:nvPr>
        </p:nvSpPr>
        <p:spPr>
          <a:xfrm>
            <a:off x="838200" y="365125"/>
            <a:ext cx="10515599" cy="5811838"/>
          </a:xfrm>
        </p:spPr>
        <p:txBody>
          <a:bodyPr>
            <a:normAutofit lnSpcReduction="10000"/>
          </a:bodyPr>
          <a:lstStyle/>
          <a:p>
            <a:r>
              <a:rPr lang="en-CA" dirty="0" smtClean="0"/>
              <a:t>God </a:t>
            </a:r>
            <a:r>
              <a:rPr lang="en-CA" dirty="0"/>
              <a:t>provides for His people and offers protection to them while also positioning them, so they will learn to trust Him and be obedient to Him. </a:t>
            </a:r>
            <a:endParaRPr lang="en-CA" dirty="0" smtClean="0"/>
          </a:p>
          <a:p>
            <a:r>
              <a:rPr lang="en-CA" dirty="0" smtClean="0"/>
              <a:t>In the </a:t>
            </a:r>
            <a:r>
              <a:rPr lang="en-CA" dirty="0"/>
              <a:t>span of about one month after </a:t>
            </a:r>
            <a:r>
              <a:rPr lang="en-CA" dirty="0" smtClean="0"/>
              <a:t>                                      leaving </a:t>
            </a:r>
            <a:r>
              <a:rPr lang="en-CA" dirty="0"/>
              <a:t>Egypt, God had miraculously </a:t>
            </a:r>
            <a:r>
              <a:rPr lang="en-CA" dirty="0" smtClean="0"/>
              <a:t>                                                                      provided </a:t>
            </a:r>
            <a:r>
              <a:rPr lang="en-CA" dirty="0"/>
              <a:t>adequate direction, sufficient </a:t>
            </a:r>
            <a:r>
              <a:rPr lang="en-CA" dirty="0" smtClean="0"/>
              <a:t>                                               protection</a:t>
            </a:r>
            <a:r>
              <a:rPr lang="en-CA" dirty="0"/>
              <a:t>, water and food for the people </a:t>
            </a:r>
            <a:r>
              <a:rPr lang="en-CA" dirty="0" smtClean="0"/>
              <a:t>                                                              of </a:t>
            </a:r>
            <a:r>
              <a:rPr lang="en-CA" dirty="0"/>
              <a:t>Israel, in spite of their regular grumbling. </a:t>
            </a:r>
          </a:p>
          <a:p>
            <a:r>
              <a:rPr lang="en-CA" dirty="0" smtClean="0"/>
              <a:t>Mercy </a:t>
            </a:r>
            <a:r>
              <a:rPr lang="en-CA" dirty="0"/>
              <a:t>means withholding from someone that which he or she is due, while grace means giving to someone what he or she doesn’t deserve. </a:t>
            </a:r>
            <a:endParaRPr lang="en-CA" dirty="0" smtClean="0"/>
          </a:p>
          <a:p>
            <a:r>
              <a:rPr lang="en-CA" dirty="0" smtClean="0"/>
              <a:t>God’s provision </a:t>
            </a:r>
            <a:r>
              <a:rPr lang="en-CA" dirty="0"/>
              <a:t>of direction, manna and quail and fresh water is an act of both grace and mercy and an incredible self-revelation as both gracious and merciful to a people just reacquainting themselves with Him</a:t>
            </a:r>
            <a:r>
              <a:rPr lang="en-CA" dirty="0" smtClean="0"/>
              <a:t>.</a:t>
            </a:r>
            <a:endParaRPr lang="en-CA" dirty="0"/>
          </a:p>
        </p:txBody>
      </p:sp>
      <p:pic>
        <p:nvPicPr>
          <p:cNvPr id="2"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4180" y="1399566"/>
            <a:ext cx="3216222" cy="1807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347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CA"/>
          </a:p>
        </p:txBody>
      </p:sp>
      <p:sp>
        <p:nvSpPr>
          <p:cNvPr id="3" name="Content Placeholder 2"/>
          <p:cNvSpPr>
            <a:spLocks noGrp="1"/>
          </p:cNvSpPr>
          <p:nvPr>
            <p:ph idx="1"/>
          </p:nvPr>
        </p:nvSpPr>
        <p:spPr>
          <a:xfrm>
            <a:off x="838200" y="365125"/>
            <a:ext cx="6749955" cy="5811838"/>
          </a:xfrm>
        </p:spPr>
        <p:txBody>
          <a:bodyPr>
            <a:normAutofit/>
          </a:bodyPr>
          <a:lstStyle/>
          <a:p>
            <a:r>
              <a:rPr lang="en-CA" dirty="0" smtClean="0"/>
              <a:t>We </a:t>
            </a:r>
            <a:r>
              <a:rPr lang="en-CA" dirty="0"/>
              <a:t>cannot fail to recognize God’s positioning of His people in places where dependence upon and obedience to Him are required in each of our texts. </a:t>
            </a:r>
            <a:endParaRPr lang="en-CA" dirty="0" smtClean="0"/>
          </a:p>
          <a:p>
            <a:r>
              <a:rPr lang="en-CA" dirty="0" smtClean="0"/>
              <a:t>God </a:t>
            </a:r>
            <a:r>
              <a:rPr lang="en-CA" dirty="0"/>
              <a:t>knew exactly how He desired to position His people for their greatest benefit and His greatest glory and He led them there. </a:t>
            </a:r>
          </a:p>
          <a:p>
            <a:r>
              <a:rPr lang="en-CA" dirty="0" smtClean="0"/>
              <a:t>His </a:t>
            </a:r>
            <a:r>
              <a:rPr lang="en-CA" dirty="0"/>
              <a:t>positioning of the people of Israel in all three instances was curious to say the least.</a:t>
            </a:r>
          </a:p>
        </p:txBody>
      </p:sp>
      <p:pic>
        <p:nvPicPr>
          <p:cNvPr id="2" name="Picture 2" descr="See the source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22495" y="1296537"/>
            <a:ext cx="3839422" cy="239340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079475" y="3507474"/>
            <a:ext cx="3343700" cy="954107"/>
          </a:xfrm>
          <a:prstGeom prst="rect">
            <a:avLst/>
          </a:prstGeom>
          <a:noFill/>
        </p:spPr>
        <p:txBody>
          <a:bodyPr wrap="square" rtlCol="0">
            <a:spAutoFit/>
          </a:bodyPr>
          <a:lstStyle/>
          <a:p>
            <a:pPr algn="ctr"/>
            <a:r>
              <a:rPr lang="en-CA" sz="3200" dirty="0" smtClean="0">
                <a:solidFill>
                  <a:srgbClr val="F04336"/>
                </a:solidFill>
                <a:latin typeface="Arial Black" panose="020B0A04020102020204" pitchFamily="34" charset="0"/>
              </a:rPr>
              <a:t>POSITIONING</a:t>
            </a:r>
          </a:p>
          <a:p>
            <a:pPr algn="ctr"/>
            <a:r>
              <a:rPr lang="en-CA" sz="2400" dirty="0" smtClean="0">
                <a:solidFill>
                  <a:srgbClr val="F04336"/>
                </a:solidFill>
                <a:latin typeface="Arial Black" panose="020B0A04020102020204" pitchFamily="34" charset="0"/>
              </a:rPr>
              <a:t>FOR DEPENDENCE</a:t>
            </a:r>
            <a:endParaRPr lang="en-CA" sz="2400" dirty="0">
              <a:solidFill>
                <a:srgbClr val="F04336"/>
              </a:solidFill>
              <a:latin typeface="Arial Black" panose="020B0A04020102020204" pitchFamily="34" charset="0"/>
            </a:endParaRPr>
          </a:p>
        </p:txBody>
      </p:sp>
    </p:spTree>
    <p:extLst>
      <p:ext uri="{BB962C8B-B14F-4D97-AF65-F5344CB8AC3E}">
        <p14:creationId xmlns:p14="http://schemas.microsoft.com/office/powerpoint/2010/main" val="13819695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632412"/>
            <a:ext cx="10515600" cy="1325563"/>
          </a:xfrm>
        </p:spPr>
        <p:txBody>
          <a:bodyPr/>
          <a:lstStyle/>
          <a:p>
            <a:endParaRPr lang="en-CA"/>
          </a:p>
        </p:txBody>
      </p:sp>
      <p:sp>
        <p:nvSpPr>
          <p:cNvPr id="3" name="Content Placeholder 2"/>
          <p:cNvSpPr>
            <a:spLocks noGrp="1"/>
          </p:cNvSpPr>
          <p:nvPr>
            <p:ph idx="1"/>
          </p:nvPr>
        </p:nvSpPr>
        <p:spPr>
          <a:xfrm>
            <a:off x="838200" y="632412"/>
            <a:ext cx="10515599" cy="5181533"/>
          </a:xfrm>
        </p:spPr>
        <p:txBody>
          <a:bodyPr>
            <a:noAutofit/>
          </a:bodyPr>
          <a:lstStyle/>
          <a:p>
            <a:r>
              <a:rPr lang="en-CA" dirty="0" smtClean="0"/>
              <a:t>God will </a:t>
            </a:r>
            <a:r>
              <a:rPr lang="en-CA" dirty="0"/>
              <a:t>position His people in such a way that dependence upon Him is encouraged, while also abundantly and sometimes miraculously providing for their flourishing. </a:t>
            </a:r>
            <a:endParaRPr lang="en-CA" dirty="0" smtClean="0"/>
          </a:p>
          <a:p>
            <a:r>
              <a:rPr lang="en-CA" dirty="0" smtClean="0"/>
              <a:t>Oftentimes </a:t>
            </a:r>
            <a:r>
              <a:rPr lang="en-CA" dirty="0"/>
              <a:t>the positioning that encourages dependence upon God involves suffering or at the very least a failure of self-sufficiency. </a:t>
            </a:r>
            <a:endParaRPr lang="en-CA" dirty="0" smtClean="0"/>
          </a:p>
          <a:p>
            <a:r>
              <a:rPr lang="en-CA" dirty="0" smtClean="0"/>
              <a:t>God </a:t>
            </a:r>
            <a:r>
              <a:rPr lang="en-CA" dirty="0"/>
              <a:t>was engaged in positioning His people in such a way that they might learn to truly depend upon Him for provision as not only their source of deliverance from slavery, but much more so as their source of life.   </a:t>
            </a:r>
          </a:p>
        </p:txBody>
      </p:sp>
    </p:spTree>
    <p:extLst>
      <p:ext uri="{BB962C8B-B14F-4D97-AF65-F5344CB8AC3E}">
        <p14:creationId xmlns:p14="http://schemas.microsoft.com/office/powerpoint/2010/main" val="25105332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CA"/>
          </a:p>
        </p:txBody>
      </p:sp>
      <p:sp>
        <p:nvSpPr>
          <p:cNvPr id="3" name="Content Placeholder 2"/>
          <p:cNvSpPr>
            <a:spLocks noGrp="1"/>
          </p:cNvSpPr>
          <p:nvPr>
            <p:ph idx="1"/>
          </p:nvPr>
        </p:nvSpPr>
        <p:spPr>
          <a:xfrm>
            <a:off x="838199" y="747262"/>
            <a:ext cx="10515601" cy="4221968"/>
          </a:xfrm>
        </p:spPr>
        <p:txBody>
          <a:bodyPr>
            <a:noAutofit/>
          </a:bodyPr>
          <a:lstStyle/>
          <a:p>
            <a:r>
              <a:rPr lang="en-CA" dirty="0" smtClean="0"/>
              <a:t>There </a:t>
            </a:r>
            <a:r>
              <a:rPr lang="en-CA" dirty="0"/>
              <a:t>is immense danger probable if a correct balance is not struck between </a:t>
            </a:r>
            <a:r>
              <a:rPr lang="en-CA" dirty="0"/>
              <a:t>His provision and His positioning of people for dependence upon </a:t>
            </a:r>
            <a:r>
              <a:rPr lang="en-CA" dirty="0" smtClean="0"/>
              <a:t>Him. </a:t>
            </a:r>
          </a:p>
          <a:p>
            <a:r>
              <a:rPr lang="en-CA" dirty="0" smtClean="0"/>
              <a:t>Provision </a:t>
            </a:r>
            <a:r>
              <a:rPr lang="en-CA" dirty="0"/>
              <a:t>without positioning for dependence leads to arrogant entitlement. </a:t>
            </a:r>
            <a:endParaRPr lang="en-CA" dirty="0" smtClean="0"/>
          </a:p>
          <a:p>
            <a:pPr lvl="1"/>
            <a:r>
              <a:rPr lang="en-CA" dirty="0" smtClean="0"/>
              <a:t>Entitled </a:t>
            </a:r>
            <a:r>
              <a:rPr lang="en-CA" dirty="0"/>
              <a:t>attitudes generated by generous provision without adequate positioning for dependence </a:t>
            </a:r>
            <a:r>
              <a:rPr lang="en-CA" dirty="0" smtClean="0"/>
              <a:t>                                                  upon </a:t>
            </a:r>
            <a:r>
              <a:rPr lang="en-CA" dirty="0"/>
              <a:t>God put us in danger of being </a:t>
            </a:r>
            <a:r>
              <a:rPr lang="en-CA" dirty="0" smtClean="0"/>
              <a:t>                                                          blind </a:t>
            </a:r>
            <a:r>
              <a:rPr lang="en-CA" dirty="0"/>
              <a:t>to the grace and mercy of God </a:t>
            </a:r>
            <a:r>
              <a:rPr lang="en-CA" dirty="0" smtClean="0"/>
              <a:t>                                                              that </a:t>
            </a:r>
            <a:r>
              <a:rPr lang="en-CA" dirty="0"/>
              <a:t>exists right in front of our faces. </a:t>
            </a:r>
            <a:r>
              <a:rPr lang="en-CA" dirty="0" smtClean="0"/>
              <a:t>                                                           Let </a:t>
            </a:r>
            <a:r>
              <a:rPr lang="en-CA" dirty="0"/>
              <a:t>us remain aware of such danger</a:t>
            </a:r>
            <a:r>
              <a:rPr lang="en-CA" dirty="0" smtClean="0"/>
              <a:t>!</a:t>
            </a:r>
            <a:endParaRPr lang="en-CA" dirty="0"/>
          </a:p>
        </p:txBody>
      </p:sp>
      <p:pic>
        <p:nvPicPr>
          <p:cNvPr id="4"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3239" y="3507475"/>
            <a:ext cx="3763766" cy="2115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57716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5796</TotalTime>
  <Words>754</Words>
  <Application>Microsoft Office PowerPoint</Application>
  <PresentationFormat>Widescreen</PresentationFormat>
  <Paragraphs>34</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Arial Black</vt:lpstr>
      <vt:lpstr>Calibri</vt:lpstr>
      <vt:lpstr>Calibri Light</vt:lpstr>
      <vt:lpstr>Mistral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Microsoft account</cp:lastModifiedBy>
  <cp:revision>73</cp:revision>
  <cp:lastPrinted>2022-01-30T03:45:49Z</cp:lastPrinted>
  <dcterms:created xsi:type="dcterms:W3CDTF">2021-12-21T19:33:14Z</dcterms:created>
  <dcterms:modified xsi:type="dcterms:W3CDTF">2022-03-11T21:07:52Z</dcterms:modified>
</cp:coreProperties>
</file>