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9" r:id="rId3"/>
    <p:sldId id="260" r:id="rId4"/>
    <p:sldId id="273" r:id="rId5"/>
    <p:sldId id="276" r:id="rId6"/>
    <p:sldId id="261" r:id="rId7"/>
    <p:sldId id="277" r:id="rId8"/>
    <p:sldId id="272" r:id="rId9"/>
    <p:sldId id="262" r:id="rId10"/>
    <p:sldId id="263" r:id="rId11"/>
    <p:sldId id="264" r:id="rId12"/>
    <p:sldId id="267" r:id="rId13"/>
    <p:sldId id="26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5057"/>
    <a:srgbClr val="DAE4E6"/>
    <a:srgbClr val="698E97"/>
    <a:srgbClr val="D40138"/>
    <a:srgbClr val="0D3638"/>
    <a:srgbClr val="72A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ED9D965-1A8D-4EE0-A838-07312B3FC7C2}" type="datetimeFigureOut">
              <a:rPr lang="en-CA" smtClean="0"/>
              <a:t>2022-01-29</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C7EF214-DF05-463A-96E6-40CAC1758358}" type="slidenum">
              <a:rPr lang="en-CA" smtClean="0"/>
              <a:t>‹#›</a:t>
            </a:fld>
            <a:endParaRPr lang="en-CA"/>
          </a:p>
        </p:txBody>
      </p:sp>
    </p:spTree>
    <p:extLst>
      <p:ext uri="{BB962C8B-B14F-4D97-AF65-F5344CB8AC3E}">
        <p14:creationId xmlns:p14="http://schemas.microsoft.com/office/powerpoint/2010/main" val="12541523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BC1B736-2164-4DAB-ABF6-677A4AABE126}" type="datetimeFigureOut">
              <a:rPr lang="en-CA" smtClean="0"/>
              <a:t>2022-01-29</a:t>
            </a:fld>
            <a:endParaRPr lang="en-CA"/>
          </a:p>
        </p:txBody>
      </p:sp>
      <p:pic>
        <p:nvPicPr>
          <p:cNvPr id="11" name="Picture 2" descr="See the source image"/>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6832" r="38005"/>
          <a:stretch/>
        </p:blipFill>
        <p:spPr bwMode="auto">
          <a:xfrm rot="16200000">
            <a:off x="3856035" y="-183318"/>
            <a:ext cx="4681537" cy="12393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B2A3D2-B6FC-4D7F-A5C5-B2EF3C3C5705}" type="slidenum">
              <a:rPr lang="en-CA" smtClean="0"/>
              <a:t>‹#›</a:t>
            </a:fld>
            <a:endParaRPr lang="en-CA"/>
          </a:p>
        </p:txBody>
      </p:sp>
      <p:pic>
        <p:nvPicPr>
          <p:cNvPr id="1026" name="Picture 2" descr="See the source image"/>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6832" r="38005"/>
          <a:stretch/>
        </p:blipFill>
        <p:spPr bwMode="auto">
          <a:xfrm rot="5400000">
            <a:off x="3856034" y="-4972045"/>
            <a:ext cx="4681537" cy="12393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cxnSp>
        <p:nvCxnSpPr>
          <p:cNvPr id="1028" name="AutoShape 4"/>
          <p:cNvCxnSpPr>
            <a:cxnSpLocks noChangeShapeType="1"/>
          </p:cNvCxnSpPr>
          <p:nvPr userDrawn="1"/>
        </p:nvCxnSpPr>
        <p:spPr bwMode="auto">
          <a:xfrm>
            <a:off x="0" y="3609336"/>
            <a:ext cx="12292801" cy="19567"/>
          </a:xfrm>
          <a:prstGeom prst="straightConnector1">
            <a:avLst/>
          </a:prstGeom>
          <a:noFill/>
          <a:ln w="254000">
            <a:solidFill>
              <a:srgbClr val="2D67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7" name="Rectangle 5"/>
          <p:cNvSpPr>
            <a:spLocks noChangeArrowheads="1"/>
          </p:cNvSpPr>
          <p:nvPr userDrawn="1"/>
        </p:nvSpPr>
        <p:spPr bwMode="auto">
          <a:xfrm>
            <a:off x="1836736" y="3042045"/>
            <a:ext cx="8518525" cy="1347788"/>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4800" b="0" i="0" u="none" strike="noStrike" cap="none" normalizeH="0" baseline="0" dirty="0" smtClean="0">
                <a:ln>
                  <a:noFill/>
                </a:ln>
                <a:solidFill>
                  <a:srgbClr val="2D6758"/>
                </a:solidFill>
                <a:effectLst/>
                <a:latin typeface="Mistral" panose="03090702030407020403" pitchFamily="66" charset="0"/>
              </a:rPr>
              <a:t>EXODUS, EXILES AND FOLLOWING JESUS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338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BC1B736-2164-4DAB-ABF6-677A4AABE126}" type="datetimeFigureOut">
              <a:rPr lang="en-CA" smtClean="0"/>
              <a:t>2022-01-29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186582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BC1B736-2164-4DAB-ABF6-677A4AABE126}" type="datetimeFigureOut">
              <a:rPr lang="en-CA" smtClean="0"/>
              <a:t>2022-01-29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2520702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D3638"/>
                </a:solidFill>
                <a:latin typeface="Arial" panose="020B0604020202020204" pitchFamily="34" charset="0"/>
                <a:cs typeface="Arial" panose="020B0604020202020204" pitchFamily="34" charset="0"/>
              </a:defRPr>
            </a:lvl1pPr>
          </a:lstStyle>
          <a:p>
            <a:r>
              <a:rPr lang="en-US" smtClean="0"/>
              <a:t>Click to edit Master title style</a:t>
            </a:r>
            <a:endParaRPr lang="en-CA"/>
          </a:p>
        </p:txBody>
      </p:sp>
      <p:sp>
        <p:nvSpPr>
          <p:cNvPr id="3" name="Content Placeholder 2"/>
          <p:cNvSpPr>
            <a:spLocks noGrp="1"/>
          </p:cNvSpPr>
          <p:nvPr>
            <p:ph idx="1"/>
          </p:nvPr>
        </p:nvSpPr>
        <p:spPr/>
        <p:txBody>
          <a:bodyPr>
            <a:normAutofit/>
          </a:bodyPr>
          <a:lstStyle>
            <a:lvl1pPr>
              <a:defRPr sz="2800">
                <a:solidFill>
                  <a:srgbClr val="0D3638"/>
                </a:solidFill>
                <a:latin typeface="Arial" panose="020B0604020202020204" pitchFamily="34" charset="0"/>
                <a:cs typeface="Arial" panose="020B0604020202020204" pitchFamily="34" charset="0"/>
              </a:defRPr>
            </a:lvl1pPr>
            <a:lvl2pPr>
              <a:defRPr sz="2800">
                <a:solidFill>
                  <a:srgbClr val="0D3638"/>
                </a:solidFill>
                <a:latin typeface="Arial" panose="020B0604020202020204" pitchFamily="34" charset="0"/>
                <a:cs typeface="Arial" panose="020B0604020202020204" pitchFamily="34" charset="0"/>
              </a:defRPr>
            </a:lvl2pPr>
            <a:lvl3pPr>
              <a:defRPr sz="2800">
                <a:solidFill>
                  <a:srgbClr val="0D3638"/>
                </a:solidFill>
                <a:latin typeface="Arial" panose="020B0604020202020204" pitchFamily="34" charset="0"/>
                <a:cs typeface="Arial" panose="020B0604020202020204" pitchFamily="34" charset="0"/>
              </a:defRPr>
            </a:lvl3pPr>
            <a:lvl4pPr>
              <a:defRPr sz="2800">
                <a:solidFill>
                  <a:srgbClr val="0D3638"/>
                </a:solidFill>
                <a:latin typeface="Arial" panose="020B0604020202020204" pitchFamily="34" charset="0"/>
                <a:cs typeface="Arial" panose="020B0604020202020204" pitchFamily="34" charset="0"/>
              </a:defRPr>
            </a:lvl4pPr>
            <a:lvl5pPr>
              <a:defRPr sz="2800">
                <a:solidFill>
                  <a:srgbClr val="0D3638"/>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BC1B736-2164-4DAB-ABF6-677A4AABE126}" type="datetimeFigureOut">
              <a:rPr lang="en-CA" smtClean="0"/>
              <a:t>2022-01-29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390011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1B736-2164-4DAB-ABF6-677A4AABE126}" type="datetimeFigureOut">
              <a:rPr lang="en-CA" smtClean="0"/>
              <a:t>2022-01-29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186104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BC1B736-2164-4DAB-ABF6-677A4AABE126}" type="datetimeFigureOut">
              <a:rPr lang="en-CA" smtClean="0"/>
              <a:t>2022-01-29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399266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BC1B736-2164-4DAB-ABF6-677A4AABE126}" type="datetimeFigureOut">
              <a:rPr lang="en-CA" smtClean="0"/>
              <a:t>2022-01-29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157201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BC1B736-2164-4DAB-ABF6-677A4AABE126}" type="datetimeFigureOut">
              <a:rPr lang="en-CA" smtClean="0"/>
              <a:t>2022-01-29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332604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1B736-2164-4DAB-ABF6-677A4AABE126}" type="datetimeFigureOut">
              <a:rPr lang="en-CA" smtClean="0"/>
              <a:t>2022-01-29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364904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1B736-2164-4DAB-ABF6-677A4AABE126}" type="datetimeFigureOut">
              <a:rPr lang="en-CA" smtClean="0"/>
              <a:t>2022-01-29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111294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1B736-2164-4DAB-ABF6-677A4AABE126}" type="datetimeFigureOut">
              <a:rPr lang="en-CA" smtClean="0"/>
              <a:t>2022-01-29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B2A3D2-B6FC-4D7F-A5C5-B2EF3C3C5705}" type="slidenum">
              <a:rPr lang="en-CA" smtClean="0"/>
              <a:t>‹#›</a:t>
            </a:fld>
            <a:endParaRPr lang="en-CA"/>
          </a:p>
        </p:txBody>
      </p:sp>
    </p:spTree>
    <p:extLst>
      <p:ext uri="{BB962C8B-B14F-4D97-AF65-F5344CB8AC3E}">
        <p14:creationId xmlns:p14="http://schemas.microsoft.com/office/powerpoint/2010/main" val="3949202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4869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1B736-2164-4DAB-ABF6-677A4AABE126}" type="datetimeFigureOut">
              <a:rPr lang="en-CA" smtClean="0"/>
              <a:t>2022-01-29</a:t>
            </a:fld>
            <a:endParaRPr lang="en-CA"/>
          </a:p>
        </p:txBody>
      </p:sp>
      <p:sp>
        <p:nvSpPr>
          <p:cNvPr id="5" name="Footer Placeholder 4"/>
          <p:cNvSpPr>
            <a:spLocks noGrp="1"/>
          </p:cNvSpPr>
          <p:nvPr>
            <p:ph type="ftr" sz="quarter" idx="3"/>
          </p:nvPr>
        </p:nvSpPr>
        <p:spPr>
          <a:xfrm>
            <a:off x="4038600" y="64869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48697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2A3D2-B6FC-4D7F-A5C5-B2EF3C3C5705}" type="slidenum">
              <a:rPr lang="en-CA" smtClean="0"/>
              <a:t>‹#›</a:t>
            </a:fld>
            <a:endParaRPr lang="en-CA"/>
          </a:p>
        </p:txBody>
      </p:sp>
      <p:pic>
        <p:nvPicPr>
          <p:cNvPr id="7" name="Picture 2" descr="See the source image"/>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0753" r="38005"/>
          <a:stretch/>
        </p:blipFill>
        <p:spPr bwMode="auto">
          <a:xfrm rot="16200000">
            <a:off x="5151048" y="-351898"/>
            <a:ext cx="2091507" cy="12393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8" name="Picture 2" descr="See the source image"/>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8329" r="40888" b="859"/>
          <a:stretch/>
        </p:blipFill>
        <p:spPr bwMode="auto">
          <a:xfrm rot="16200000">
            <a:off x="3437352" y="-3437353"/>
            <a:ext cx="5412549" cy="12287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cxnSp>
        <p:nvCxnSpPr>
          <p:cNvPr id="9" name="AutoShape 4"/>
          <p:cNvCxnSpPr>
            <a:cxnSpLocks noChangeShapeType="1"/>
          </p:cNvCxnSpPr>
          <p:nvPr userDrawn="1"/>
        </p:nvCxnSpPr>
        <p:spPr bwMode="auto">
          <a:xfrm>
            <a:off x="0" y="6503533"/>
            <a:ext cx="12550140" cy="0"/>
          </a:xfrm>
          <a:prstGeom prst="straightConnector1">
            <a:avLst/>
          </a:prstGeom>
          <a:noFill/>
          <a:ln w="139700">
            <a:solidFill>
              <a:srgbClr val="2D67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0" name="Rectangle 5"/>
          <p:cNvSpPr>
            <a:spLocks noChangeArrowheads="1"/>
          </p:cNvSpPr>
          <p:nvPr userDrawn="1"/>
        </p:nvSpPr>
        <p:spPr bwMode="auto">
          <a:xfrm>
            <a:off x="6096000" y="6198415"/>
            <a:ext cx="5867247" cy="584201"/>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2800" b="0" i="0" u="none" strike="noStrike" cap="none" normalizeH="0" baseline="0" dirty="0" smtClean="0">
                <a:ln>
                  <a:noFill/>
                </a:ln>
                <a:solidFill>
                  <a:srgbClr val="2D6758"/>
                </a:solidFill>
                <a:effectLst/>
                <a:latin typeface="Mistral" panose="03090702030407020403" pitchFamily="66" charset="0"/>
              </a:rPr>
              <a:t>EXODUS, EXILES AND FOLLOWING JESUS</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5579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19889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10515600" cy="5293525"/>
          </a:xfrm>
        </p:spPr>
        <p:txBody>
          <a:bodyPr>
            <a:normAutofit/>
          </a:bodyPr>
          <a:lstStyle/>
          <a:p>
            <a:r>
              <a:rPr lang="en-CA" dirty="0" smtClean="0"/>
              <a:t>Holiness refers to the active setting apart of something for divine or uncommon use.</a:t>
            </a:r>
          </a:p>
          <a:p>
            <a:r>
              <a:rPr lang="en-CA" dirty="0" smtClean="0"/>
              <a:t>In our text, even the dust of the ground and the thorn bush, very common items, were transformed by God’s holiness. </a:t>
            </a:r>
          </a:p>
          <a:p>
            <a:r>
              <a:rPr lang="en-CA" dirty="0" smtClean="0"/>
              <a:t>The burning bush that remained alit symbolizes God’s intent not to consume or destroy His people, but to be their savior, to lead them out of bondage in Egypt and into the Promised Land</a:t>
            </a:r>
          </a:p>
          <a:p>
            <a:r>
              <a:rPr lang="en-CA" dirty="0" smtClean="0"/>
              <a:t>After 40 years of mundane,                                               ordinary and common purpose,                                                              God was setting him apart –                                                                   making him holy – for God’s                                                                              incredible salvation purposes.</a:t>
            </a:r>
            <a:endParaRPr lang="en-CA" dirty="0"/>
          </a:p>
        </p:txBody>
      </p:sp>
      <p:pic>
        <p:nvPicPr>
          <p:cNvPr id="2050"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7743" r="10104" b="48831"/>
          <a:stretch/>
        </p:blipFill>
        <p:spPr bwMode="auto">
          <a:xfrm>
            <a:off x="6696221" y="3549193"/>
            <a:ext cx="5205046" cy="1884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71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10515600" cy="5951269"/>
          </a:xfrm>
        </p:spPr>
        <p:txBody>
          <a:bodyPr>
            <a:normAutofit lnSpcReduction="10000"/>
          </a:bodyPr>
          <a:lstStyle/>
          <a:p>
            <a:r>
              <a:rPr lang="en-CA" dirty="0"/>
              <a:t>Whereas Moses might have earlier believed that he had it within himself to be the deliverer of Israel, God makes it abundantly clear that He is coming to deliver Israel, but He’s also going to use Moses. </a:t>
            </a:r>
            <a:endParaRPr lang="en-CA" dirty="0" smtClean="0"/>
          </a:p>
          <a:p>
            <a:r>
              <a:rPr lang="en-CA" dirty="0" smtClean="0"/>
              <a:t>In his </a:t>
            </a:r>
            <a:r>
              <a:rPr lang="en-CA" dirty="0"/>
              <a:t>own hands, Moses acted ordinarily, profanely, but in God’s hands Moses would be an instrument of God’s special </a:t>
            </a:r>
            <a:r>
              <a:rPr lang="en-CA" dirty="0" smtClean="0"/>
              <a:t>purpose.</a:t>
            </a:r>
          </a:p>
          <a:p>
            <a:r>
              <a:rPr lang="en-CA" dirty="0" smtClean="0"/>
              <a:t>Moses</a:t>
            </a:r>
            <a:r>
              <a:rPr lang="en-CA" dirty="0"/>
              <a:t>’ initial response to this call is telling of his preparation, a recognition that in Midian God had created in him a clean heart and a right spirit. </a:t>
            </a:r>
            <a:endParaRPr lang="en-CA" dirty="0" smtClean="0"/>
          </a:p>
          <a:p>
            <a:r>
              <a:rPr lang="en-CA" dirty="0" smtClean="0"/>
              <a:t>God </a:t>
            </a:r>
            <a:r>
              <a:rPr lang="en-CA" dirty="0"/>
              <a:t>takes the common and makes them uncommon by His </a:t>
            </a:r>
            <a:r>
              <a:rPr lang="en-CA" dirty="0" smtClean="0"/>
              <a:t>presence and this </a:t>
            </a:r>
            <a:r>
              <a:rPr lang="en-CA" dirty="0"/>
              <a:t>is exactly the promise He makes to </a:t>
            </a:r>
            <a:r>
              <a:rPr lang="en-CA" dirty="0" smtClean="0"/>
              <a:t>Moses - you </a:t>
            </a:r>
            <a:r>
              <a:rPr lang="en-CA" dirty="0"/>
              <a:t>might be common, ordinary, perhaps even broken from misuse, but I will make you holy, giving you uncommon purpose to accomplish my will. </a:t>
            </a:r>
          </a:p>
        </p:txBody>
      </p:sp>
    </p:spTree>
    <p:extLst>
      <p:ext uri="{BB962C8B-B14F-4D97-AF65-F5344CB8AC3E}">
        <p14:creationId xmlns:p14="http://schemas.microsoft.com/office/powerpoint/2010/main" val="3971456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p:cNvPicPr>
            <a:picLocks noChangeAspect="1" noChangeArrowheads="1"/>
          </p:cNvPicPr>
          <p:nvPr/>
        </p:nvPicPr>
        <p:blipFill>
          <a:blip r:embed="rId2">
            <a:duotone>
              <a:prstClr val="black"/>
              <a:srgbClr val="2B5057">
                <a:tint val="45000"/>
                <a:satMod val="400000"/>
              </a:srgbClr>
            </a:duotone>
            <a:extLst>
              <a:ext uri="{28A0092B-C50C-407E-A947-70E740481C1C}">
                <a14:useLocalDpi xmlns:a14="http://schemas.microsoft.com/office/drawing/2010/main" val="0"/>
              </a:ext>
            </a:extLst>
          </a:blip>
          <a:srcRect/>
          <a:stretch>
            <a:fillRect/>
          </a:stretch>
        </p:blipFill>
        <p:spPr bwMode="auto">
          <a:xfrm>
            <a:off x="8581292" y="1766941"/>
            <a:ext cx="2970479" cy="222612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83676" y="671627"/>
            <a:ext cx="7997616" cy="4832092"/>
          </a:xfrm>
          <a:prstGeom prst="rect">
            <a:avLst/>
          </a:prstGeom>
        </p:spPr>
        <p:txBody>
          <a:bodyPr wrap="square">
            <a:spAutoFit/>
          </a:bodyPr>
          <a:lstStyle/>
          <a:p>
            <a:r>
              <a:rPr lang="en-CA" sz="2800" b="1" dirty="0" smtClean="0">
                <a:latin typeface="Arial" panose="020B0604020202020204" pitchFamily="34" charset="0"/>
                <a:cs typeface="Arial" panose="020B0604020202020204" pitchFamily="34" charset="0"/>
              </a:rPr>
              <a:t>Three Questions</a:t>
            </a:r>
          </a:p>
          <a:p>
            <a:pPr marL="514350" indent="-514350">
              <a:buFont typeface="+mj-lt"/>
              <a:buAutoNum type="arabicPeriod"/>
            </a:pPr>
            <a:r>
              <a:rPr lang="en-CA" sz="2800" dirty="0" smtClean="0">
                <a:latin typeface="Arial" panose="020B0604020202020204" pitchFamily="34" charset="0"/>
                <a:cs typeface="Arial" panose="020B0604020202020204" pitchFamily="34" charset="0"/>
              </a:rPr>
              <a:t>Am </a:t>
            </a:r>
            <a:r>
              <a:rPr lang="en-CA" sz="2800" dirty="0">
                <a:latin typeface="Arial" panose="020B0604020202020204" pitchFamily="34" charset="0"/>
                <a:cs typeface="Arial" panose="020B0604020202020204" pitchFamily="34" charset="0"/>
              </a:rPr>
              <a:t>I open to being prepared for God’s use – willing to be reoriented and course corrected</a:t>
            </a:r>
            <a:r>
              <a:rPr lang="en-CA" sz="2800" dirty="0" smtClean="0">
                <a:latin typeface="Arial" panose="020B0604020202020204" pitchFamily="34" charset="0"/>
                <a:cs typeface="Arial" panose="020B0604020202020204" pitchFamily="34" charset="0"/>
              </a:rPr>
              <a:t>?</a:t>
            </a:r>
          </a:p>
          <a:p>
            <a:pPr marL="514350" indent="-514350">
              <a:buFont typeface="+mj-lt"/>
              <a:buAutoNum type="arabicPeriod"/>
            </a:pPr>
            <a:r>
              <a:rPr lang="en-CA" sz="2800" dirty="0" smtClean="0">
                <a:latin typeface="Arial" panose="020B0604020202020204" pitchFamily="34" charset="0"/>
                <a:cs typeface="Arial" panose="020B0604020202020204" pitchFamily="34" charset="0"/>
              </a:rPr>
              <a:t>Am </a:t>
            </a:r>
            <a:r>
              <a:rPr lang="en-CA" sz="2800" dirty="0">
                <a:latin typeface="Arial" panose="020B0604020202020204" pitchFamily="34" charset="0"/>
                <a:cs typeface="Arial" panose="020B0604020202020204" pitchFamily="34" charset="0"/>
              </a:rPr>
              <a:t>I getting about the things that God has called me – created me, prepared me - to accomplish on His </a:t>
            </a:r>
            <a:r>
              <a:rPr lang="en-CA" sz="2800" dirty="0" smtClean="0">
                <a:latin typeface="Arial" panose="020B0604020202020204" pitchFamily="34" charset="0"/>
                <a:cs typeface="Arial" panose="020B0604020202020204" pitchFamily="34" charset="0"/>
              </a:rPr>
              <a:t>behalf?</a:t>
            </a:r>
          </a:p>
          <a:p>
            <a:pPr marL="514350" indent="-514350">
              <a:buFont typeface="+mj-lt"/>
              <a:buAutoNum type="arabicPeriod"/>
            </a:pPr>
            <a:r>
              <a:rPr lang="en-CA" sz="2800" dirty="0" smtClean="0">
                <a:latin typeface="Arial" panose="020B0604020202020204" pitchFamily="34" charset="0"/>
                <a:cs typeface="Arial" panose="020B0604020202020204" pitchFamily="34" charset="0"/>
              </a:rPr>
              <a:t>Do </a:t>
            </a:r>
            <a:r>
              <a:rPr lang="en-CA" sz="2800" dirty="0">
                <a:latin typeface="Arial" panose="020B0604020202020204" pitchFamily="34" charset="0"/>
                <a:cs typeface="Arial" panose="020B0604020202020204" pitchFamily="34" charset="0"/>
              </a:rPr>
              <a:t>I still think that I can fix my lot and set my course in life all on my own or am I modelling a radical trust in Jesus? How many of us are still walking around in our sandals with a staff in our hands? </a:t>
            </a:r>
          </a:p>
        </p:txBody>
      </p:sp>
    </p:spTree>
    <p:extLst>
      <p:ext uri="{BB962C8B-B14F-4D97-AF65-F5344CB8AC3E}">
        <p14:creationId xmlns:p14="http://schemas.microsoft.com/office/powerpoint/2010/main" val="1978951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30655"/>
            <a:ext cx="10750440" cy="5811838"/>
          </a:xfrm>
        </p:spPr>
        <p:txBody>
          <a:bodyPr>
            <a:normAutofit/>
          </a:bodyPr>
          <a:lstStyle/>
          <a:p>
            <a:r>
              <a:rPr lang="en-CA" dirty="0" smtClean="0"/>
              <a:t>Might we be </a:t>
            </a:r>
            <a:r>
              <a:rPr lang="en-CA" dirty="0"/>
              <a:t>a people who echo the plea of Psalm 51:10-12 – </a:t>
            </a:r>
            <a:r>
              <a:rPr lang="en-CA" dirty="0">
                <a:solidFill>
                  <a:srgbClr val="2B5057"/>
                </a:solidFill>
              </a:rPr>
              <a:t>“create in me a pure heart, O God, and renew a steadfast spirit within me.</a:t>
            </a:r>
            <a:r>
              <a:rPr lang="en-CA" b="1" baseline="30000" dirty="0">
                <a:solidFill>
                  <a:srgbClr val="2B5057"/>
                </a:solidFill>
              </a:rPr>
              <a:t> </a:t>
            </a:r>
            <a:r>
              <a:rPr lang="en-CA" dirty="0">
                <a:solidFill>
                  <a:srgbClr val="2B5057"/>
                </a:solidFill>
              </a:rPr>
              <a:t>Do not cast me from your presence or take your Holy Spirit from me.</a:t>
            </a:r>
            <a:r>
              <a:rPr lang="en-CA" b="1" baseline="30000" dirty="0">
                <a:solidFill>
                  <a:srgbClr val="2B5057"/>
                </a:solidFill>
              </a:rPr>
              <a:t> </a:t>
            </a:r>
            <a:r>
              <a:rPr lang="en-CA" dirty="0">
                <a:solidFill>
                  <a:srgbClr val="2B5057"/>
                </a:solidFill>
              </a:rPr>
              <a:t>Restore to me the joy of your salvation and grant me a willing spirit, to sustain me”. </a:t>
            </a:r>
            <a:endParaRPr lang="en-CA" dirty="0" smtClean="0">
              <a:solidFill>
                <a:srgbClr val="2B5057"/>
              </a:solidFill>
            </a:endParaRPr>
          </a:p>
          <a:p>
            <a:r>
              <a:rPr lang="en-CA" dirty="0" smtClean="0"/>
              <a:t>Might </a:t>
            </a:r>
            <a:r>
              <a:rPr lang="en-CA" dirty="0"/>
              <a:t>we actively seek Christ’s presence, </a:t>
            </a:r>
            <a:r>
              <a:rPr lang="en-CA" dirty="0" smtClean="0"/>
              <a:t>                                                    so </a:t>
            </a:r>
            <a:r>
              <a:rPr lang="en-CA" dirty="0"/>
              <a:t>that we might be uncommonly equipped for </a:t>
            </a:r>
            <a:r>
              <a:rPr lang="en-CA" dirty="0" smtClean="0"/>
              <a:t>                                                       His </a:t>
            </a:r>
            <a:r>
              <a:rPr lang="en-CA" dirty="0"/>
              <a:t>purposes in and through us. </a:t>
            </a:r>
            <a:endParaRPr lang="en-CA" dirty="0" smtClean="0"/>
          </a:p>
          <a:p>
            <a:r>
              <a:rPr lang="en-CA" dirty="0" smtClean="0"/>
              <a:t>Might </a:t>
            </a:r>
            <a:r>
              <a:rPr lang="en-CA" dirty="0"/>
              <a:t>we become a “no sandals, no staff” sort of people and might the outcome of doing so help clarify God’s call upon our lives and permit us to be a part of the great work of salvation that God is initiating in our time, for His glory and His glory alone</a:t>
            </a:r>
            <a:endParaRPr lang="en-CA" dirty="0">
              <a:solidFill>
                <a:srgbClr val="2B5057"/>
              </a:solidFill>
            </a:endParaRPr>
          </a:p>
        </p:txBody>
      </p:sp>
      <p:pic>
        <p:nvPicPr>
          <p:cNvPr id="4" name="Picture 2" descr="See the source image"/>
          <p:cNvPicPr>
            <a:picLocks noChangeAspect="1" noChangeArrowheads="1"/>
          </p:cNvPicPr>
          <p:nvPr/>
        </p:nvPicPr>
        <p:blipFill rotWithShape="1">
          <a:blip r:embed="rId2">
            <a:duotone>
              <a:prstClr val="black"/>
              <a:srgbClr val="2B5057">
                <a:tint val="45000"/>
                <a:satMod val="400000"/>
              </a:srgbClr>
            </a:duotone>
            <a:extLst>
              <a:ext uri="{28A0092B-C50C-407E-A947-70E740481C1C}">
                <a14:useLocalDpi xmlns:a14="http://schemas.microsoft.com/office/drawing/2010/main" val="0"/>
              </a:ext>
            </a:extLst>
          </a:blip>
          <a:srcRect r="29354"/>
          <a:stretch/>
        </p:blipFill>
        <p:spPr bwMode="auto">
          <a:xfrm>
            <a:off x="9287700" y="2355354"/>
            <a:ext cx="2431066" cy="935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778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26488"/>
            <a:ext cx="10538012" cy="5524687"/>
          </a:xfrm>
        </p:spPr>
        <p:txBody>
          <a:bodyPr>
            <a:noAutofit/>
          </a:bodyPr>
          <a:lstStyle/>
          <a:p>
            <a:pPr marL="0" indent="0">
              <a:buNone/>
            </a:pPr>
            <a:r>
              <a:rPr lang="en-CA" dirty="0" smtClean="0">
                <a:solidFill>
                  <a:srgbClr val="2B5057"/>
                </a:solidFill>
              </a:rPr>
              <a:t>“During </a:t>
            </a:r>
            <a:r>
              <a:rPr lang="en-CA" dirty="0">
                <a:solidFill>
                  <a:srgbClr val="2B5057"/>
                </a:solidFill>
              </a:rPr>
              <a:t>that long period, the king of Egypt died. The Israelites groaned in their slavery and cried out, and their cry for help because of their slavery went up to God. God heard their groaning and he remembered his covenant with Abraham, with Isaac and with Jacob. So God looked on the Israelites and was concerned about them. Now Moses was tending the flock of Jethro his father-in-law, the priest of Midian, and he led the flock to the far side of the wilderness and came to </a:t>
            </a:r>
            <a:r>
              <a:rPr lang="en-CA" dirty="0" err="1">
                <a:solidFill>
                  <a:srgbClr val="2B5057"/>
                </a:solidFill>
              </a:rPr>
              <a:t>Horeb</a:t>
            </a:r>
            <a:r>
              <a:rPr lang="en-CA" dirty="0">
                <a:solidFill>
                  <a:srgbClr val="2B5057"/>
                </a:solidFill>
              </a:rPr>
              <a:t>, the mountain of God. There the angel of the </a:t>
            </a:r>
            <a:r>
              <a:rPr lang="en-CA" cap="small" dirty="0">
                <a:solidFill>
                  <a:srgbClr val="2B5057"/>
                </a:solidFill>
              </a:rPr>
              <a:t>Lord</a:t>
            </a:r>
            <a:r>
              <a:rPr lang="en-CA" dirty="0">
                <a:solidFill>
                  <a:srgbClr val="2B5057"/>
                </a:solidFill>
              </a:rPr>
              <a:t> appeared to him in flames of fire from within a bush. Moses saw that though the bush was on fire it did not burn up. So Moses thought, “I will go over and see this strange sight—why the bush does not burn up.”</a:t>
            </a:r>
            <a:r>
              <a:rPr lang="en-CA" b="1" baseline="30000" dirty="0">
                <a:solidFill>
                  <a:srgbClr val="2B5057"/>
                </a:solidFill>
              </a:rPr>
              <a:t> </a:t>
            </a:r>
            <a:r>
              <a:rPr lang="en-CA" dirty="0"/>
              <a:t/>
            </a:r>
            <a:br>
              <a:rPr lang="en-CA" dirty="0"/>
            </a:br>
            <a:endParaRPr lang="en-CA" dirty="0"/>
          </a:p>
        </p:txBody>
      </p:sp>
    </p:spTree>
    <p:extLst>
      <p:ext uri="{BB962C8B-B14F-4D97-AF65-F5344CB8AC3E}">
        <p14:creationId xmlns:p14="http://schemas.microsoft.com/office/powerpoint/2010/main" val="3444938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564776" y="365125"/>
            <a:ext cx="10972800" cy="5807073"/>
          </a:xfrm>
        </p:spPr>
        <p:txBody>
          <a:bodyPr>
            <a:noAutofit/>
          </a:bodyPr>
          <a:lstStyle/>
          <a:p>
            <a:pPr marL="0" indent="0">
              <a:buNone/>
            </a:pPr>
            <a:r>
              <a:rPr lang="en-CA" dirty="0">
                <a:solidFill>
                  <a:srgbClr val="2B5057"/>
                </a:solidFill>
              </a:rPr>
              <a:t>When the </a:t>
            </a:r>
            <a:r>
              <a:rPr lang="en-CA" cap="small" dirty="0">
                <a:solidFill>
                  <a:srgbClr val="2B5057"/>
                </a:solidFill>
              </a:rPr>
              <a:t>Lord</a:t>
            </a:r>
            <a:r>
              <a:rPr lang="en-CA" dirty="0">
                <a:solidFill>
                  <a:srgbClr val="2B5057"/>
                </a:solidFill>
              </a:rPr>
              <a:t> saw that he had gone over to look, God called to him from within the bush, “Moses! Moses!” </a:t>
            </a:r>
            <a:endParaRPr lang="en-CA" dirty="0" smtClean="0">
              <a:solidFill>
                <a:srgbClr val="2B5057"/>
              </a:solidFill>
            </a:endParaRPr>
          </a:p>
          <a:p>
            <a:pPr marL="0" indent="0">
              <a:buNone/>
            </a:pPr>
            <a:r>
              <a:rPr lang="en-CA" dirty="0" smtClean="0">
                <a:solidFill>
                  <a:srgbClr val="2B5057"/>
                </a:solidFill>
              </a:rPr>
              <a:t>And </a:t>
            </a:r>
            <a:r>
              <a:rPr lang="en-CA" dirty="0">
                <a:solidFill>
                  <a:srgbClr val="2B5057"/>
                </a:solidFill>
              </a:rPr>
              <a:t>Moses said, “Here I am</a:t>
            </a:r>
            <a:r>
              <a:rPr lang="en-CA" dirty="0" smtClean="0">
                <a:solidFill>
                  <a:srgbClr val="2B5057"/>
                </a:solidFill>
              </a:rPr>
              <a:t>.”</a:t>
            </a:r>
          </a:p>
          <a:p>
            <a:pPr marL="0" indent="0">
              <a:buNone/>
            </a:pPr>
            <a:r>
              <a:rPr lang="en-CA" dirty="0" smtClean="0">
                <a:solidFill>
                  <a:srgbClr val="2B5057"/>
                </a:solidFill>
              </a:rPr>
              <a:t>“Do </a:t>
            </a:r>
            <a:r>
              <a:rPr lang="en-CA" dirty="0">
                <a:solidFill>
                  <a:srgbClr val="2B5057"/>
                </a:solidFill>
              </a:rPr>
              <a:t>not come any closer,” God said. “Take off your sandals, for the place where you are standing is holy ground.” Then he said, “I am the God of your father, the God of Abraham, the God of Isaac and the God of Jacob.” At this, Moses hid his face, because he was afraid to look at God. The </a:t>
            </a:r>
            <a:r>
              <a:rPr lang="en-CA" cap="small" dirty="0">
                <a:solidFill>
                  <a:srgbClr val="2B5057"/>
                </a:solidFill>
              </a:rPr>
              <a:t>Lord</a:t>
            </a:r>
            <a:r>
              <a:rPr lang="en-CA" dirty="0">
                <a:solidFill>
                  <a:srgbClr val="2B5057"/>
                </a:solidFill>
              </a:rPr>
              <a:t> said, “I have indeed seen the misery of my people in Egypt. I have heard them crying out because of their slave drivers, and I am concerned about their suffering. So I have come down to rescue them from the hand of the Egyptians and to bring them up out of that land into a good and spacious land, a land flowing with milk and honey—the home of the Canaanites, Hittites, Amorites, </a:t>
            </a:r>
            <a:r>
              <a:rPr lang="en-CA" dirty="0" err="1">
                <a:solidFill>
                  <a:srgbClr val="2B5057"/>
                </a:solidFill>
              </a:rPr>
              <a:t>Perizzites</a:t>
            </a:r>
            <a:r>
              <a:rPr lang="en-CA" dirty="0">
                <a:solidFill>
                  <a:srgbClr val="2B5057"/>
                </a:solidFill>
              </a:rPr>
              <a:t>, </a:t>
            </a:r>
            <a:r>
              <a:rPr lang="en-CA" dirty="0" err="1">
                <a:solidFill>
                  <a:srgbClr val="2B5057"/>
                </a:solidFill>
              </a:rPr>
              <a:t>Hivites</a:t>
            </a:r>
            <a:r>
              <a:rPr lang="en-CA" dirty="0">
                <a:solidFill>
                  <a:srgbClr val="2B5057"/>
                </a:solidFill>
              </a:rPr>
              <a:t> and </a:t>
            </a:r>
            <a:r>
              <a:rPr lang="en-CA" dirty="0" err="1">
                <a:solidFill>
                  <a:srgbClr val="2B5057"/>
                </a:solidFill>
              </a:rPr>
              <a:t>Jebusites</a:t>
            </a:r>
            <a:r>
              <a:rPr lang="en-CA" dirty="0">
                <a:solidFill>
                  <a:srgbClr val="2B5057"/>
                </a:solidFill>
              </a:rPr>
              <a:t>. </a:t>
            </a:r>
          </a:p>
        </p:txBody>
      </p:sp>
    </p:spTree>
    <p:extLst>
      <p:ext uri="{BB962C8B-B14F-4D97-AF65-F5344CB8AC3E}">
        <p14:creationId xmlns:p14="http://schemas.microsoft.com/office/powerpoint/2010/main" val="3590480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10515600" cy="5811838"/>
          </a:xfrm>
        </p:spPr>
        <p:txBody>
          <a:bodyPr>
            <a:normAutofit/>
          </a:bodyPr>
          <a:lstStyle/>
          <a:p>
            <a:pPr marL="0" indent="0">
              <a:buNone/>
            </a:pPr>
            <a:r>
              <a:rPr lang="en-CA" dirty="0" smtClean="0">
                <a:solidFill>
                  <a:srgbClr val="2B5057"/>
                </a:solidFill>
              </a:rPr>
              <a:t>“And </a:t>
            </a:r>
            <a:r>
              <a:rPr lang="en-CA" dirty="0">
                <a:solidFill>
                  <a:srgbClr val="2B5057"/>
                </a:solidFill>
              </a:rPr>
              <a:t>now the cry of the Israelites has reached me, and I have seen the way the Egyptians are oppressing them. </a:t>
            </a:r>
            <a:r>
              <a:rPr lang="en-CA" dirty="0" smtClean="0">
                <a:solidFill>
                  <a:srgbClr val="2B5057"/>
                </a:solidFill>
              </a:rPr>
              <a:t>So </a:t>
            </a:r>
            <a:r>
              <a:rPr lang="en-CA" dirty="0">
                <a:solidFill>
                  <a:srgbClr val="2B5057"/>
                </a:solidFill>
              </a:rPr>
              <a:t>now, go. I am sending you to Pharaoh to bring my people the Israelites out of Egypt.” </a:t>
            </a:r>
            <a:endParaRPr lang="en-CA" dirty="0" smtClean="0">
              <a:solidFill>
                <a:srgbClr val="2B5057"/>
              </a:solidFill>
            </a:endParaRPr>
          </a:p>
          <a:p>
            <a:pPr marL="0" indent="0">
              <a:buNone/>
            </a:pPr>
            <a:r>
              <a:rPr lang="en-CA" dirty="0" smtClean="0">
                <a:solidFill>
                  <a:srgbClr val="2B5057"/>
                </a:solidFill>
              </a:rPr>
              <a:t>But </a:t>
            </a:r>
            <a:r>
              <a:rPr lang="en-CA" dirty="0">
                <a:solidFill>
                  <a:srgbClr val="2B5057"/>
                </a:solidFill>
              </a:rPr>
              <a:t>Moses said to God, “Who am I that I should go to Pharaoh and bring the Israelites out of Egypt?” </a:t>
            </a:r>
            <a:endParaRPr lang="en-CA" dirty="0" smtClean="0">
              <a:solidFill>
                <a:srgbClr val="2B5057"/>
              </a:solidFill>
            </a:endParaRPr>
          </a:p>
          <a:p>
            <a:pPr marL="0" indent="0">
              <a:buNone/>
            </a:pPr>
            <a:r>
              <a:rPr lang="en-CA" dirty="0" smtClean="0">
                <a:solidFill>
                  <a:srgbClr val="2B5057"/>
                </a:solidFill>
              </a:rPr>
              <a:t>God </a:t>
            </a:r>
            <a:r>
              <a:rPr lang="en-CA" dirty="0">
                <a:solidFill>
                  <a:srgbClr val="2B5057"/>
                </a:solidFill>
              </a:rPr>
              <a:t>said, “I will be with you. </a:t>
            </a:r>
            <a:endParaRPr lang="en-CA" dirty="0" smtClean="0">
              <a:solidFill>
                <a:srgbClr val="2B5057"/>
              </a:solidFill>
            </a:endParaRPr>
          </a:p>
          <a:p>
            <a:pPr marL="0" indent="0">
              <a:buNone/>
            </a:pPr>
            <a:r>
              <a:rPr lang="en-CA" dirty="0" smtClean="0">
                <a:solidFill>
                  <a:srgbClr val="2B5057"/>
                </a:solidFill>
              </a:rPr>
              <a:t>Moses </a:t>
            </a:r>
            <a:r>
              <a:rPr lang="en-CA" dirty="0">
                <a:solidFill>
                  <a:srgbClr val="2B5057"/>
                </a:solidFill>
              </a:rPr>
              <a:t>said to God, “Suppose I go to the Israelites and say to them, ‘The God of your fathers has sent me to you,’ and they ask me, ‘What is his name?’ Then what shall I tell them?”</a:t>
            </a:r>
            <a:r>
              <a:rPr lang="en-CA" b="1" baseline="30000" dirty="0">
                <a:solidFill>
                  <a:srgbClr val="2B5057"/>
                </a:solidFill>
              </a:rPr>
              <a:t> </a:t>
            </a:r>
            <a:endParaRPr lang="en-CA" b="1" baseline="30000" dirty="0" smtClean="0">
              <a:solidFill>
                <a:srgbClr val="2B5057"/>
              </a:solidFill>
            </a:endParaRPr>
          </a:p>
          <a:p>
            <a:pPr marL="0" indent="0">
              <a:buNone/>
            </a:pPr>
            <a:r>
              <a:rPr lang="en-CA" dirty="0" smtClean="0">
                <a:solidFill>
                  <a:srgbClr val="2B5057"/>
                </a:solidFill>
              </a:rPr>
              <a:t>God </a:t>
            </a:r>
            <a:r>
              <a:rPr lang="en-CA" dirty="0">
                <a:solidFill>
                  <a:srgbClr val="2B5057"/>
                </a:solidFill>
              </a:rPr>
              <a:t>said to Moses, “</a:t>
            </a:r>
            <a:r>
              <a:rPr lang="en-CA" cap="small" dirty="0">
                <a:solidFill>
                  <a:srgbClr val="2B5057"/>
                </a:solidFill>
              </a:rPr>
              <a:t>I am who I am</a:t>
            </a:r>
            <a:r>
              <a:rPr lang="en-CA" dirty="0">
                <a:solidFill>
                  <a:srgbClr val="2B5057"/>
                </a:solidFill>
              </a:rPr>
              <a:t>. This is what you are to say to the Israelites: ‘</a:t>
            </a:r>
            <a:r>
              <a:rPr lang="en-CA" cap="small" dirty="0">
                <a:solidFill>
                  <a:srgbClr val="2B5057"/>
                </a:solidFill>
              </a:rPr>
              <a:t>I am</a:t>
            </a:r>
            <a:r>
              <a:rPr lang="en-CA" dirty="0">
                <a:solidFill>
                  <a:srgbClr val="2B5057"/>
                </a:solidFill>
              </a:rPr>
              <a:t> has sent me to you.’” </a:t>
            </a:r>
            <a:r>
              <a:rPr lang="en-CA" dirty="0" smtClean="0">
                <a:solidFill>
                  <a:srgbClr val="2B5057"/>
                </a:solidFill>
              </a:rPr>
              <a:t>…</a:t>
            </a:r>
            <a:endParaRPr lang="en-CA" dirty="0">
              <a:solidFill>
                <a:srgbClr val="2B5057"/>
              </a:solidFill>
            </a:endParaRPr>
          </a:p>
        </p:txBody>
      </p:sp>
    </p:spTree>
    <p:extLst>
      <p:ext uri="{BB962C8B-B14F-4D97-AF65-F5344CB8AC3E}">
        <p14:creationId xmlns:p14="http://schemas.microsoft.com/office/powerpoint/2010/main" val="361234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021975"/>
            <a:ext cx="10515600" cy="5128093"/>
          </a:xfrm>
        </p:spPr>
        <p:txBody>
          <a:bodyPr>
            <a:normAutofit/>
          </a:bodyPr>
          <a:lstStyle/>
          <a:p>
            <a:pPr marL="0" indent="0">
              <a:buNone/>
            </a:pPr>
            <a:r>
              <a:rPr lang="en-CA" dirty="0" smtClean="0">
                <a:solidFill>
                  <a:srgbClr val="2B5057"/>
                </a:solidFill>
              </a:rPr>
              <a:t>“</a:t>
            </a:r>
            <a:r>
              <a:rPr lang="en-CA" dirty="0">
                <a:solidFill>
                  <a:srgbClr val="2B5057"/>
                </a:solidFill>
              </a:rPr>
              <a:t>(3:16) Go, assemble the elders of Israel and say to them, ‘The </a:t>
            </a:r>
            <a:r>
              <a:rPr lang="en-CA" cap="small" dirty="0">
                <a:solidFill>
                  <a:srgbClr val="2B5057"/>
                </a:solidFill>
              </a:rPr>
              <a:t>Lord</a:t>
            </a:r>
            <a:r>
              <a:rPr lang="en-CA" dirty="0">
                <a:solidFill>
                  <a:srgbClr val="2B5057"/>
                </a:solidFill>
              </a:rPr>
              <a:t>, the God of your fathers—the God of Abraham, Isaac and Jacob—appeared to me and said: I have watched over you and have seen what has been done to you in Egypt. And I have promised to bring you up out of your misery in Egypt into the land of the Canaanites, Hittites, Amorites, </a:t>
            </a:r>
            <a:r>
              <a:rPr lang="en-CA" dirty="0" err="1">
                <a:solidFill>
                  <a:srgbClr val="2B5057"/>
                </a:solidFill>
              </a:rPr>
              <a:t>Perizzites</a:t>
            </a:r>
            <a:r>
              <a:rPr lang="en-CA" dirty="0">
                <a:solidFill>
                  <a:srgbClr val="2B5057"/>
                </a:solidFill>
              </a:rPr>
              <a:t>, </a:t>
            </a:r>
            <a:r>
              <a:rPr lang="en-CA" dirty="0" err="1">
                <a:solidFill>
                  <a:srgbClr val="2B5057"/>
                </a:solidFill>
              </a:rPr>
              <a:t>Hivites</a:t>
            </a:r>
            <a:r>
              <a:rPr lang="en-CA" dirty="0">
                <a:solidFill>
                  <a:srgbClr val="2B5057"/>
                </a:solidFill>
              </a:rPr>
              <a:t> and </a:t>
            </a:r>
            <a:r>
              <a:rPr lang="en-CA" dirty="0" err="1">
                <a:solidFill>
                  <a:srgbClr val="2B5057"/>
                </a:solidFill>
              </a:rPr>
              <a:t>Jebusites</a:t>
            </a:r>
            <a:r>
              <a:rPr lang="en-CA" dirty="0">
                <a:solidFill>
                  <a:srgbClr val="2B5057"/>
                </a:solidFill>
              </a:rPr>
              <a:t>—a land flowing with milk and honey.’ </a:t>
            </a:r>
            <a:r>
              <a:rPr lang="en-US" dirty="0" smtClean="0">
                <a:solidFill>
                  <a:srgbClr val="2B5057"/>
                </a:solidFill>
              </a:rPr>
              <a:t>The </a:t>
            </a:r>
            <a:r>
              <a:rPr lang="en-US" dirty="0">
                <a:solidFill>
                  <a:srgbClr val="2B5057"/>
                </a:solidFill>
              </a:rPr>
              <a:t>elders of Israel will listen to </a:t>
            </a:r>
            <a:r>
              <a:rPr lang="en-US" dirty="0" smtClean="0">
                <a:solidFill>
                  <a:srgbClr val="2B5057"/>
                </a:solidFill>
              </a:rPr>
              <a:t>you…”</a:t>
            </a:r>
            <a:r>
              <a:rPr lang="en-US" dirty="0">
                <a:solidFill>
                  <a:srgbClr val="2B5057"/>
                </a:solidFill>
              </a:rPr>
              <a:t> </a:t>
            </a:r>
            <a:r>
              <a:rPr lang="en-CA" dirty="0" smtClean="0">
                <a:solidFill>
                  <a:srgbClr val="2B5057"/>
                </a:solidFill>
              </a:rPr>
              <a:t> </a:t>
            </a:r>
          </a:p>
          <a:p>
            <a:pPr marL="0" indent="0" algn="r">
              <a:buNone/>
            </a:pPr>
            <a:r>
              <a:rPr lang="en-CA" dirty="0" smtClean="0">
                <a:solidFill>
                  <a:srgbClr val="2B5057"/>
                </a:solidFill>
              </a:rPr>
              <a:t>(Exodus 2:23 -3:18)</a:t>
            </a:r>
            <a:endParaRPr lang="en-CA" dirty="0">
              <a:solidFill>
                <a:srgbClr val="2B5057"/>
              </a:solidFill>
            </a:endParaRPr>
          </a:p>
        </p:txBody>
      </p:sp>
    </p:spTree>
    <p:extLst>
      <p:ext uri="{BB962C8B-B14F-4D97-AF65-F5344CB8AC3E}">
        <p14:creationId xmlns:p14="http://schemas.microsoft.com/office/powerpoint/2010/main" val="1381969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632412"/>
            <a:ext cx="10515600" cy="1325563"/>
          </a:xfrm>
        </p:spPr>
        <p:txBody>
          <a:bodyPr/>
          <a:lstStyle/>
          <a:p>
            <a:endParaRPr lang="en-CA"/>
          </a:p>
        </p:txBody>
      </p:sp>
      <p:sp>
        <p:nvSpPr>
          <p:cNvPr id="3" name="Content Placeholder 2"/>
          <p:cNvSpPr>
            <a:spLocks noGrp="1"/>
          </p:cNvSpPr>
          <p:nvPr>
            <p:ph idx="1"/>
          </p:nvPr>
        </p:nvSpPr>
        <p:spPr>
          <a:xfrm>
            <a:off x="838200" y="632411"/>
            <a:ext cx="10515600" cy="3050429"/>
          </a:xfrm>
        </p:spPr>
        <p:txBody>
          <a:bodyPr>
            <a:normAutofit/>
          </a:bodyPr>
          <a:lstStyle/>
          <a:p>
            <a:r>
              <a:rPr lang="en-CA" dirty="0" smtClean="0"/>
              <a:t>God likely used Moses’ Midian experience as an opportunity for reorientation and course correction in his life, 40 years of life spent in Egyptian opulence. </a:t>
            </a:r>
          </a:p>
          <a:p>
            <a:r>
              <a:rPr lang="en-CA" dirty="0" smtClean="0"/>
              <a:t>How long do you think Moses’ Midian experience lasted? </a:t>
            </a:r>
          </a:p>
        </p:txBody>
      </p:sp>
      <p:graphicFrame>
        <p:nvGraphicFramePr>
          <p:cNvPr id="8" name="Table 7"/>
          <p:cNvGraphicFramePr>
            <a:graphicFrameLocks noGrp="1"/>
          </p:cNvGraphicFramePr>
          <p:nvPr>
            <p:extLst>
              <p:ext uri="{D42A27DB-BD31-4B8C-83A1-F6EECF244321}">
                <p14:modId xmlns:p14="http://schemas.microsoft.com/office/powerpoint/2010/main" val="1442551978"/>
              </p:ext>
            </p:extLst>
          </p:nvPr>
        </p:nvGraphicFramePr>
        <p:xfrm>
          <a:off x="909918" y="2563857"/>
          <a:ext cx="10372164" cy="1036320"/>
        </p:xfrm>
        <a:graphic>
          <a:graphicData uri="http://schemas.openxmlformats.org/drawingml/2006/table">
            <a:tbl>
              <a:tblPr firstRow="1" bandRow="1">
                <a:tableStyleId>{5C22544A-7EE6-4342-B048-85BDC9FD1C3A}</a:tableStyleId>
              </a:tblPr>
              <a:tblGrid>
                <a:gridCol w="5186082"/>
                <a:gridCol w="5186082"/>
              </a:tblGrid>
              <a:tr h="370840">
                <a:tc>
                  <a:txBody>
                    <a:bodyPr/>
                    <a:lstStyle/>
                    <a:p>
                      <a:r>
                        <a:rPr lang="en-CA" sz="2800" b="1" dirty="0" smtClean="0">
                          <a:solidFill>
                            <a:schemeClr val="bg1"/>
                          </a:solidFill>
                        </a:rPr>
                        <a:t>a) 5 years</a:t>
                      </a:r>
                      <a:endParaRPr lang="en-CA" sz="2800" b="1" dirty="0">
                        <a:solidFill>
                          <a:schemeClr val="bg1"/>
                        </a:solidFill>
                      </a:endParaRPr>
                    </a:p>
                  </a:txBody>
                  <a:tcPr>
                    <a:solidFill>
                      <a:srgbClr val="2B5057">
                        <a:alpha val="60000"/>
                      </a:srgbClr>
                    </a:solidFill>
                  </a:tcPr>
                </a:tc>
                <a:tc>
                  <a:txBody>
                    <a:bodyPr/>
                    <a:lstStyle/>
                    <a:p>
                      <a:r>
                        <a:rPr lang="en-CA" sz="2800" b="1" dirty="0" smtClean="0">
                          <a:solidFill>
                            <a:schemeClr val="bg1"/>
                          </a:solidFill>
                        </a:rPr>
                        <a:t>c) 40 years</a:t>
                      </a:r>
                      <a:endParaRPr lang="en-CA" sz="2800" b="1" dirty="0">
                        <a:solidFill>
                          <a:schemeClr val="bg1"/>
                        </a:solidFill>
                      </a:endParaRPr>
                    </a:p>
                  </a:txBody>
                  <a:tcPr>
                    <a:solidFill>
                      <a:srgbClr val="2B5057">
                        <a:alpha val="60000"/>
                      </a:srgbClr>
                    </a:solidFill>
                  </a:tcPr>
                </a:tc>
              </a:tr>
              <a:tr h="370840">
                <a:tc>
                  <a:txBody>
                    <a:bodyPr/>
                    <a:lstStyle/>
                    <a:p>
                      <a:r>
                        <a:rPr lang="en-CA" sz="2800" b="1" dirty="0" smtClean="0">
                          <a:solidFill>
                            <a:schemeClr val="bg1"/>
                          </a:solidFill>
                        </a:rPr>
                        <a:t>b) 20 years</a:t>
                      </a:r>
                      <a:endParaRPr lang="en-CA" sz="2800" b="1" dirty="0">
                        <a:solidFill>
                          <a:schemeClr val="bg1"/>
                        </a:solidFill>
                      </a:endParaRPr>
                    </a:p>
                  </a:txBody>
                  <a:tcPr>
                    <a:solidFill>
                      <a:srgbClr val="2B5057">
                        <a:alpha val="60000"/>
                      </a:srgbClr>
                    </a:solidFill>
                  </a:tcPr>
                </a:tc>
                <a:tc>
                  <a:txBody>
                    <a:bodyPr/>
                    <a:lstStyle/>
                    <a:p>
                      <a:r>
                        <a:rPr lang="en-CA" sz="2800" b="1" dirty="0" smtClean="0">
                          <a:solidFill>
                            <a:schemeClr val="bg1"/>
                          </a:solidFill>
                        </a:rPr>
                        <a:t>d) 10 years</a:t>
                      </a:r>
                      <a:endParaRPr lang="en-CA" sz="2800" b="1" dirty="0">
                        <a:solidFill>
                          <a:schemeClr val="bg1"/>
                        </a:solidFill>
                      </a:endParaRPr>
                    </a:p>
                  </a:txBody>
                  <a:tcPr>
                    <a:solidFill>
                      <a:srgbClr val="2B5057">
                        <a:alpha val="60000"/>
                      </a:srgbClr>
                    </a:solidFill>
                  </a:tcPr>
                </a:tc>
              </a:tr>
            </a:tbl>
          </a:graphicData>
        </a:graphic>
      </p:graphicFrame>
    </p:spTree>
    <p:extLst>
      <p:ext uri="{BB962C8B-B14F-4D97-AF65-F5344CB8AC3E}">
        <p14:creationId xmlns:p14="http://schemas.microsoft.com/office/powerpoint/2010/main" val="2510533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632412"/>
            <a:ext cx="10515600" cy="1325563"/>
          </a:xfrm>
        </p:spPr>
        <p:txBody>
          <a:bodyPr/>
          <a:lstStyle/>
          <a:p>
            <a:endParaRPr lang="en-CA"/>
          </a:p>
        </p:txBody>
      </p:sp>
      <p:sp>
        <p:nvSpPr>
          <p:cNvPr id="3" name="Content Placeholder 2"/>
          <p:cNvSpPr>
            <a:spLocks noGrp="1"/>
          </p:cNvSpPr>
          <p:nvPr>
            <p:ph idx="1"/>
          </p:nvPr>
        </p:nvSpPr>
        <p:spPr>
          <a:xfrm>
            <a:off x="838200" y="632411"/>
            <a:ext cx="10515600" cy="3050429"/>
          </a:xfrm>
        </p:spPr>
        <p:txBody>
          <a:bodyPr>
            <a:normAutofit/>
          </a:bodyPr>
          <a:lstStyle/>
          <a:p>
            <a:r>
              <a:rPr lang="en-CA" dirty="0" smtClean="0"/>
              <a:t>God likely used Moses’ Midian experience as an opportunity for reorientation and course correction in his life, 40 years of life spent in Egyptian opulence. </a:t>
            </a:r>
          </a:p>
          <a:p>
            <a:r>
              <a:rPr lang="en-CA" dirty="0" smtClean="0"/>
              <a:t>How long do you think Moses’ Midian experience lasted? </a:t>
            </a:r>
          </a:p>
        </p:txBody>
      </p:sp>
      <p:sp>
        <p:nvSpPr>
          <p:cNvPr id="6" name="Rectangle 5"/>
          <p:cNvSpPr/>
          <p:nvPr/>
        </p:nvSpPr>
        <p:spPr>
          <a:xfrm>
            <a:off x="838200" y="3965344"/>
            <a:ext cx="10515600" cy="1384995"/>
          </a:xfrm>
          <a:prstGeom prst="rect">
            <a:avLst/>
          </a:prstGeom>
        </p:spPr>
        <p:txBody>
          <a:bodyPr wrap="square">
            <a:spAutoFit/>
          </a:bodyPr>
          <a:lstStyle/>
          <a:p>
            <a:pPr marL="266700" indent="-266700">
              <a:buFont typeface="Arial" panose="020B0604020202020204" pitchFamily="34" charset="0"/>
              <a:buChar char="•"/>
            </a:pPr>
            <a:r>
              <a:rPr lang="en-CA" sz="2800" dirty="0">
                <a:latin typeface="Arial" panose="020B0604020202020204" pitchFamily="34" charset="0"/>
                <a:cs typeface="Arial" panose="020B0604020202020204" pitchFamily="34" charset="0"/>
              </a:rPr>
              <a:t>God’s work of reorientation and correction in the life of Moses lasted 40 years, all while the people of Israel experienced oppression and abuse at the hands of the Egyptians. </a:t>
            </a:r>
          </a:p>
        </p:txBody>
      </p:sp>
      <p:graphicFrame>
        <p:nvGraphicFramePr>
          <p:cNvPr id="8" name="Table 7"/>
          <p:cNvGraphicFramePr>
            <a:graphicFrameLocks noGrp="1"/>
          </p:cNvGraphicFramePr>
          <p:nvPr>
            <p:extLst>
              <p:ext uri="{D42A27DB-BD31-4B8C-83A1-F6EECF244321}">
                <p14:modId xmlns:p14="http://schemas.microsoft.com/office/powerpoint/2010/main" val="1442551978"/>
              </p:ext>
            </p:extLst>
          </p:nvPr>
        </p:nvGraphicFramePr>
        <p:xfrm>
          <a:off x="909918" y="2563857"/>
          <a:ext cx="10372164" cy="1036320"/>
        </p:xfrm>
        <a:graphic>
          <a:graphicData uri="http://schemas.openxmlformats.org/drawingml/2006/table">
            <a:tbl>
              <a:tblPr firstRow="1" bandRow="1">
                <a:tableStyleId>{5C22544A-7EE6-4342-B048-85BDC9FD1C3A}</a:tableStyleId>
              </a:tblPr>
              <a:tblGrid>
                <a:gridCol w="5186082"/>
                <a:gridCol w="5186082"/>
              </a:tblGrid>
              <a:tr h="370840">
                <a:tc>
                  <a:txBody>
                    <a:bodyPr/>
                    <a:lstStyle/>
                    <a:p>
                      <a:r>
                        <a:rPr lang="en-CA" sz="2800" b="1" dirty="0" smtClean="0">
                          <a:solidFill>
                            <a:schemeClr val="bg1"/>
                          </a:solidFill>
                        </a:rPr>
                        <a:t>a) 5 years</a:t>
                      </a:r>
                      <a:endParaRPr lang="en-CA" sz="2800" b="1" dirty="0">
                        <a:solidFill>
                          <a:schemeClr val="bg1"/>
                        </a:solidFill>
                      </a:endParaRPr>
                    </a:p>
                  </a:txBody>
                  <a:tcPr>
                    <a:solidFill>
                      <a:srgbClr val="2B5057">
                        <a:alpha val="60000"/>
                      </a:srgbClr>
                    </a:solidFill>
                  </a:tcPr>
                </a:tc>
                <a:tc>
                  <a:txBody>
                    <a:bodyPr/>
                    <a:lstStyle/>
                    <a:p>
                      <a:r>
                        <a:rPr lang="en-CA" sz="2800" b="1" dirty="0" smtClean="0">
                          <a:solidFill>
                            <a:schemeClr val="bg1"/>
                          </a:solidFill>
                        </a:rPr>
                        <a:t>c) 40 years</a:t>
                      </a:r>
                      <a:endParaRPr lang="en-CA" sz="2800" b="1" dirty="0">
                        <a:solidFill>
                          <a:schemeClr val="bg1"/>
                        </a:solidFill>
                      </a:endParaRPr>
                    </a:p>
                  </a:txBody>
                  <a:tcPr>
                    <a:solidFill>
                      <a:srgbClr val="2B5057">
                        <a:alpha val="60000"/>
                      </a:srgbClr>
                    </a:solidFill>
                  </a:tcPr>
                </a:tc>
              </a:tr>
              <a:tr h="370840">
                <a:tc>
                  <a:txBody>
                    <a:bodyPr/>
                    <a:lstStyle/>
                    <a:p>
                      <a:r>
                        <a:rPr lang="en-CA" sz="2800" b="1" dirty="0" smtClean="0">
                          <a:solidFill>
                            <a:schemeClr val="bg1"/>
                          </a:solidFill>
                        </a:rPr>
                        <a:t>b) 20 years</a:t>
                      </a:r>
                      <a:endParaRPr lang="en-CA" sz="2800" b="1" dirty="0">
                        <a:solidFill>
                          <a:schemeClr val="bg1"/>
                        </a:solidFill>
                      </a:endParaRPr>
                    </a:p>
                  </a:txBody>
                  <a:tcPr>
                    <a:solidFill>
                      <a:srgbClr val="2B5057">
                        <a:alpha val="60000"/>
                      </a:srgbClr>
                    </a:solidFill>
                  </a:tcPr>
                </a:tc>
                <a:tc>
                  <a:txBody>
                    <a:bodyPr/>
                    <a:lstStyle/>
                    <a:p>
                      <a:r>
                        <a:rPr lang="en-CA" sz="2800" b="1" dirty="0" smtClean="0">
                          <a:solidFill>
                            <a:schemeClr val="bg1"/>
                          </a:solidFill>
                        </a:rPr>
                        <a:t>d) 10 years</a:t>
                      </a:r>
                      <a:endParaRPr lang="en-CA" sz="2800" b="1" dirty="0">
                        <a:solidFill>
                          <a:schemeClr val="bg1"/>
                        </a:solidFill>
                      </a:endParaRPr>
                    </a:p>
                  </a:txBody>
                  <a:tcPr>
                    <a:solidFill>
                      <a:srgbClr val="2B5057">
                        <a:alpha val="60000"/>
                      </a:srgbClr>
                    </a:solidFill>
                  </a:tcPr>
                </a:tc>
              </a:tr>
            </a:tbl>
          </a:graphicData>
        </a:graphic>
      </p:graphicFrame>
      <p:sp>
        <p:nvSpPr>
          <p:cNvPr id="9" name="TextBox 8"/>
          <p:cNvSpPr txBox="1"/>
          <p:nvPr/>
        </p:nvSpPr>
        <p:spPr>
          <a:xfrm>
            <a:off x="6096000" y="2558797"/>
            <a:ext cx="5186082" cy="523220"/>
          </a:xfrm>
          <a:prstGeom prst="rect">
            <a:avLst/>
          </a:prstGeom>
          <a:solidFill>
            <a:srgbClr val="FFC000"/>
          </a:solidFill>
        </p:spPr>
        <p:txBody>
          <a:bodyPr wrap="square" rtlCol="0">
            <a:spAutoFit/>
          </a:bodyPr>
          <a:lstStyle/>
          <a:p>
            <a:r>
              <a:rPr lang="en-CA" sz="2800" b="1" dirty="0" smtClean="0">
                <a:solidFill>
                  <a:schemeClr val="bg1"/>
                </a:solidFill>
              </a:rPr>
              <a:t>c) 40 years</a:t>
            </a:r>
            <a:endParaRPr lang="en-CA" sz="2800" b="1" dirty="0">
              <a:solidFill>
                <a:schemeClr val="bg1"/>
              </a:solidFill>
            </a:endParaRPr>
          </a:p>
        </p:txBody>
      </p:sp>
    </p:spTree>
    <p:extLst>
      <p:ext uri="{BB962C8B-B14F-4D97-AF65-F5344CB8AC3E}">
        <p14:creationId xmlns:p14="http://schemas.microsoft.com/office/powerpoint/2010/main" val="97577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CA"/>
          </a:p>
        </p:txBody>
      </p:sp>
      <p:sp>
        <p:nvSpPr>
          <p:cNvPr id="8" name="Content Placeholder 7"/>
          <p:cNvSpPr>
            <a:spLocks noGrp="1"/>
          </p:cNvSpPr>
          <p:nvPr>
            <p:ph idx="1"/>
          </p:nvPr>
        </p:nvSpPr>
        <p:spPr>
          <a:xfrm>
            <a:off x="838200" y="365125"/>
            <a:ext cx="10515600" cy="5811838"/>
          </a:xfrm>
        </p:spPr>
        <p:txBody>
          <a:bodyPr>
            <a:normAutofit/>
          </a:bodyPr>
          <a:lstStyle/>
          <a:p>
            <a:r>
              <a:rPr lang="en-CA" dirty="0" smtClean="0"/>
              <a:t>This seeming 40 years of inaction on God’s behalf, however, is not due to the fact that He was unaware or unconcerned about the suffering of the people of Israel. </a:t>
            </a:r>
          </a:p>
          <a:p>
            <a:r>
              <a:rPr lang="en-CA" dirty="0" smtClean="0"/>
              <a:t>As God revealed to Moses, He certainly did see the misery of the people of Israel and was concerned about them – vs. 9 of our text is the first time God had ever called Israel “my people” in scripture - but there are certain things that had to be prepared - people to be equipped – in order for God to </a:t>
            </a:r>
            <a:r>
              <a:rPr lang="en-CA" dirty="0" smtClean="0">
                <a:solidFill>
                  <a:srgbClr val="2B5057"/>
                </a:solidFill>
              </a:rPr>
              <a:t>“come down to rescue them from the hand of the Egyptians and to bring them up out of that land into a good and spacious land” (v.8). </a:t>
            </a:r>
          </a:p>
          <a:p>
            <a:r>
              <a:rPr lang="en-CA" dirty="0" smtClean="0"/>
              <a:t>Moses lived a humbling shepherd life as God did a work in his life to prepare him to be a different kind of shepherd. </a:t>
            </a:r>
            <a:endParaRPr lang="en-CA" dirty="0"/>
          </a:p>
        </p:txBody>
      </p:sp>
    </p:spTree>
    <p:extLst>
      <p:ext uri="{BB962C8B-B14F-4D97-AF65-F5344CB8AC3E}">
        <p14:creationId xmlns:p14="http://schemas.microsoft.com/office/powerpoint/2010/main" val="684636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237" y="266651"/>
            <a:ext cx="7911905" cy="5484346"/>
          </a:xfrm>
        </p:spPr>
        <p:txBody>
          <a:bodyPr>
            <a:noAutofit/>
          </a:bodyPr>
          <a:lstStyle/>
          <a:p>
            <a:r>
              <a:rPr lang="en-CA" dirty="0" smtClean="0"/>
              <a:t>God’s </a:t>
            </a:r>
            <a:r>
              <a:rPr lang="en-CA" dirty="0"/>
              <a:t>use of a common and insignificant object as a source of His revelation is </a:t>
            </a:r>
            <a:r>
              <a:rPr lang="en-CA" dirty="0" smtClean="0"/>
              <a:t>significant </a:t>
            </a:r>
            <a:r>
              <a:rPr lang="en-CA" dirty="0"/>
              <a:t>in that prior to investing in Moses for some very significant ends, he chose to reveal himself through a small and irrelevant thing to gauge Moses’ sensitivity to the humble things in life. </a:t>
            </a:r>
            <a:endParaRPr lang="en-CA" dirty="0" smtClean="0"/>
          </a:p>
          <a:p>
            <a:r>
              <a:rPr lang="en-CA" dirty="0" smtClean="0"/>
              <a:t>Moses </a:t>
            </a:r>
            <a:r>
              <a:rPr lang="en-CA" dirty="0"/>
              <a:t>was directed to remove his sandals, not because he now stood upon a perfect, heavenly tract of dirt beside a thorn bush of the highest quality imaginable, but because God’s presence there made it an extraordinary place. </a:t>
            </a:r>
            <a:r>
              <a:rPr lang="en-CA" dirty="0" smtClean="0"/>
              <a:t>When </a:t>
            </a:r>
            <a:r>
              <a:rPr lang="en-CA" dirty="0"/>
              <a:t>God is present in any place, it can no longer be a common or ordinary location.  </a:t>
            </a:r>
          </a:p>
        </p:txBody>
      </p:sp>
      <p:pic>
        <p:nvPicPr>
          <p:cNvPr id="1026" name="Picture 2" descr="See the source image"/>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10954" y="1525008"/>
            <a:ext cx="3426312" cy="3164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924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5350</TotalTime>
  <Words>762</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Mistral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44</cp:revision>
  <cp:lastPrinted>2022-01-30T03:45:49Z</cp:lastPrinted>
  <dcterms:created xsi:type="dcterms:W3CDTF">2021-12-21T19:33:14Z</dcterms:created>
  <dcterms:modified xsi:type="dcterms:W3CDTF">2022-01-30T14:29:59Z</dcterms:modified>
</cp:coreProperties>
</file>