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57" r:id="rId3"/>
    <p:sldId id="259" r:id="rId4"/>
    <p:sldId id="260" r:id="rId5"/>
    <p:sldId id="273" r:id="rId6"/>
    <p:sldId id="261" r:id="rId7"/>
    <p:sldId id="272" r:id="rId8"/>
    <p:sldId id="262" r:id="rId9"/>
    <p:sldId id="263" r:id="rId10"/>
    <p:sldId id="264" r:id="rId11"/>
    <p:sldId id="265" r:id="rId12"/>
    <p:sldId id="266" r:id="rId13"/>
    <p:sldId id="267" r:id="rId14"/>
    <p:sldId id="274" r:id="rId15"/>
    <p:sldId id="275" r:id="rId16"/>
    <p:sldId id="269"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057"/>
    <a:srgbClr val="DAE4E6"/>
    <a:srgbClr val="698E97"/>
    <a:srgbClr val="D40138"/>
    <a:srgbClr val="0D3638"/>
    <a:srgbClr val="72A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1" d="100"/>
          <a:sy n="71" d="100"/>
        </p:scale>
        <p:origin x="-142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ED9D965-1A8D-4EE0-A838-07312B3FC7C2}" type="datetimeFigureOut">
              <a:rPr lang="en-CA" smtClean="0"/>
              <a:t>2022-01-19</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C7EF214-DF05-463A-96E6-40CAC1758358}" type="slidenum">
              <a:rPr lang="en-CA" smtClean="0"/>
              <a:t>‹#›</a:t>
            </a:fld>
            <a:endParaRPr lang="en-CA"/>
          </a:p>
        </p:txBody>
      </p:sp>
    </p:spTree>
    <p:extLst>
      <p:ext uri="{BB962C8B-B14F-4D97-AF65-F5344CB8AC3E}">
        <p14:creationId xmlns:p14="http://schemas.microsoft.com/office/powerpoint/2010/main" val="12541523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BC1B736-2164-4DAB-ABF6-677A4AABE126}" type="datetimeFigureOut">
              <a:rPr lang="en-CA" smtClean="0"/>
              <a:t>2022-01-19</a:t>
            </a:fld>
            <a:endParaRPr lang="en-CA"/>
          </a:p>
        </p:txBody>
      </p:sp>
      <p:pic>
        <p:nvPicPr>
          <p:cNvPr id="11" name="Picture 2" descr="See the source ima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832" r="38005"/>
          <a:stretch/>
        </p:blipFill>
        <p:spPr bwMode="auto">
          <a:xfrm rot="16200000">
            <a:off x="3856035" y="-183318"/>
            <a:ext cx="4681537" cy="1239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2A3D2-B6FC-4D7F-A5C5-B2EF3C3C5705}" type="slidenum">
              <a:rPr lang="en-CA" smtClean="0"/>
              <a:t>‹#›</a:t>
            </a:fld>
            <a:endParaRPr lang="en-CA"/>
          </a:p>
        </p:txBody>
      </p:sp>
      <p:pic>
        <p:nvPicPr>
          <p:cNvPr id="1026" name="Picture 2" descr="See the source ima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832" r="38005"/>
          <a:stretch/>
        </p:blipFill>
        <p:spPr bwMode="auto">
          <a:xfrm rot="5400000">
            <a:off x="3856034" y="-4972045"/>
            <a:ext cx="4681537" cy="1239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028" name="AutoShape 4"/>
          <p:cNvCxnSpPr>
            <a:cxnSpLocks noChangeShapeType="1"/>
          </p:cNvCxnSpPr>
          <p:nvPr userDrawn="1"/>
        </p:nvCxnSpPr>
        <p:spPr bwMode="auto">
          <a:xfrm>
            <a:off x="0" y="3609336"/>
            <a:ext cx="12292801" cy="19567"/>
          </a:xfrm>
          <a:prstGeom prst="straightConnector1">
            <a:avLst/>
          </a:prstGeom>
          <a:noFill/>
          <a:ln w="254000">
            <a:solidFill>
              <a:srgbClr val="2D67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7" name="Rectangle 5"/>
          <p:cNvSpPr>
            <a:spLocks noChangeArrowheads="1"/>
          </p:cNvSpPr>
          <p:nvPr userDrawn="1"/>
        </p:nvSpPr>
        <p:spPr bwMode="auto">
          <a:xfrm>
            <a:off x="1836736" y="3042045"/>
            <a:ext cx="8518525" cy="1347788"/>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4800" b="0" i="0" u="none" strike="noStrike" cap="none" normalizeH="0" baseline="0" dirty="0" smtClean="0">
                <a:ln>
                  <a:noFill/>
                </a:ln>
                <a:solidFill>
                  <a:srgbClr val="2D6758"/>
                </a:solidFill>
                <a:effectLst/>
                <a:latin typeface="Mistral" panose="03090702030407020403" pitchFamily="66" charset="0"/>
              </a:rPr>
              <a:t>EXODUS, EXILES AND FOLLOWING JESUS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338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BC1B736-2164-4DAB-ABF6-677A4AABE126}" type="datetimeFigureOut">
              <a:rPr lang="en-CA" smtClean="0"/>
              <a:t>2022-01-19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186582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BC1B736-2164-4DAB-ABF6-677A4AABE126}" type="datetimeFigureOut">
              <a:rPr lang="en-CA" smtClean="0"/>
              <a:t>2022-01-19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252070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D3638"/>
                </a:solidFill>
                <a:latin typeface="Arial" panose="020B0604020202020204" pitchFamily="34" charset="0"/>
                <a:cs typeface="Arial" panose="020B0604020202020204" pitchFamily="34" charset="0"/>
              </a:defRPr>
            </a:lvl1pPr>
          </a:lstStyle>
          <a:p>
            <a:r>
              <a:rPr lang="en-US" smtClean="0"/>
              <a:t>Click to edit Master title style</a:t>
            </a:r>
            <a:endParaRPr lang="en-CA"/>
          </a:p>
        </p:txBody>
      </p:sp>
      <p:sp>
        <p:nvSpPr>
          <p:cNvPr id="3" name="Content Placeholder 2"/>
          <p:cNvSpPr>
            <a:spLocks noGrp="1"/>
          </p:cNvSpPr>
          <p:nvPr>
            <p:ph idx="1"/>
          </p:nvPr>
        </p:nvSpPr>
        <p:spPr/>
        <p:txBody>
          <a:bodyPr>
            <a:normAutofit/>
          </a:bodyPr>
          <a:lstStyle>
            <a:lvl1pPr>
              <a:defRPr sz="2800">
                <a:solidFill>
                  <a:srgbClr val="0D3638"/>
                </a:solidFill>
                <a:latin typeface="Arial" panose="020B0604020202020204" pitchFamily="34" charset="0"/>
                <a:cs typeface="Arial" panose="020B0604020202020204" pitchFamily="34" charset="0"/>
              </a:defRPr>
            </a:lvl1pPr>
            <a:lvl2pPr>
              <a:defRPr sz="2800">
                <a:solidFill>
                  <a:srgbClr val="0D3638"/>
                </a:solidFill>
                <a:latin typeface="Arial" panose="020B0604020202020204" pitchFamily="34" charset="0"/>
                <a:cs typeface="Arial" panose="020B0604020202020204" pitchFamily="34" charset="0"/>
              </a:defRPr>
            </a:lvl2pPr>
            <a:lvl3pPr>
              <a:defRPr sz="2800">
                <a:solidFill>
                  <a:srgbClr val="0D3638"/>
                </a:solidFill>
                <a:latin typeface="Arial" panose="020B0604020202020204" pitchFamily="34" charset="0"/>
                <a:cs typeface="Arial" panose="020B0604020202020204" pitchFamily="34" charset="0"/>
              </a:defRPr>
            </a:lvl3pPr>
            <a:lvl4pPr>
              <a:defRPr sz="2800">
                <a:solidFill>
                  <a:srgbClr val="0D3638"/>
                </a:solidFill>
                <a:latin typeface="Arial" panose="020B0604020202020204" pitchFamily="34" charset="0"/>
                <a:cs typeface="Arial" panose="020B0604020202020204" pitchFamily="34" charset="0"/>
              </a:defRPr>
            </a:lvl4pPr>
            <a:lvl5pPr>
              <a:defRPr sz="2800">
                <a:solidFill>
                  <a:srgbClr val="0D3638"/>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BC1B736-2164-4DAB-ABF6-677A4AABE126}" type="datetimeFigureOut">
              <a:rPr lang="en-CA" smtClean="0"/>
              <a:t>2022-01-19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390011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C1B736-2164-4DAB-ABF6-677A4AABE126}" type="datetimeFigureOut">
              <a:rPr lang="en-CA" smtClean="0"/>
              <a:t>2022-01-19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186104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BC1B736-2164-4DAB-ABF6-677A4AABE126}" type="datetimeFigureOut">
              <a:rPr lang="en-CA" smtClean="0"/>
              <a:t>2022-01-19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399266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BC1B736-2164-4DAB-ABF6-677A4AABE126}" type="datetimeFigureOut">
              <a:rPr lang="en-CA" smtClean="0"/>
              <a:t>2022-01-19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157201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BC1B736-2164-4DAB-ABF6-677A4AABE126}" type="datetimeFigureOut">
              <a:rPr lang="en-CA" smtClean="0"/>
              <a:t>2022-01-19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332604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1B736-2164-4DAB-ABF6-677A4AABE126}" type="datetimeFigureOut">
              <a:rPr lang="en-CA" smtClean="0"/>
              <a:t>2022-01-19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364904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1B736-2164-4DAB-ABF6-677A4AABE126}" type="datetimeFigureOut">
              <a:rPr lang="en-CA" smtClean="0"/>
              <a:t>2022-01-19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11129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1B736-2164-4DAB-ABF6-677A4AABE126}" type="datetimeFigureOut">
              <a:rPr lang="en-CA" smtClean="0"/>
              <a:t>2022-01-19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394920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48697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1B736-2164-4DAB-ABF6-677A4AABE126}" type="datetimeFigureOut">
              <a:rPr lang="en-CA" smtClean="0"/>
              <a:t>2022-01-19</a:t>
            </a:fld>
            <a:endParaRPr lang="en-CA"/>
          </a:p>
        </p:txBody>
      </p:sp>
      <p:sp>
        <p:nvSpPr>
          <p:cNvPr id="5" name="Footer Placeholder 4"/>
          <p:cNvSpPr>
            <a:spLocks noGrp="1"/>
          </p:cNvSpPr>
          <p:nvPr>
            <p:ph type="ftr" sz="quarter" idx="3"/>
          </p:nvPr>
        </p:nvSpPr>
        <p:spPr>
          <a:xfrm>
            <a:off x="4038600" y="648697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4869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2A3D2-B6FC-4D7F-A5C5-B2EF3C3C5705}" type="slidenum">
              <a:rPr lang="en-CA" smtClean="0"/>
              <a:t>‹#›</a:t>
            </a:fld>
            <a:endParaRPr lang="en-CA"/>
          </a:p>
        </p:txBody>
      </p:sp>
      <p:pic>
        <p:nvPicPr>
          <p:cNvPr id="7" name="Picture 2" descr="See the source image"/>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50753" r="38005"/>
          <a:stretch/>
        </p:blipFill>
        <p:spPr bwMode="auto">
          <a:xfrm rot="16200000">
            <a:off x="5151048" y="-351898"/>
            <a:ext cx="2091507" cy="1239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2" descr="See the source image"/>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58329" r="40888" b="859"/>
          <a:stretch/>
        </p:blipFill>
        <p:spPr bwMode="auto">
          <a:xfrm rot="16200000">
            <a:off x="3437352" y="-3437353"/>
            <a:ext cx="5412549" cy="1228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9" name="AutoShape 4"/>
          <p:cNvCxnSpPr>
            <a:cxnSpLocks noChangeShapeType="1"/>
          </p:cNvCxnSpPr>
          <p:nvPr userDrawn="1"/>
        </p:nvCxnSpPr>
        <p:spPr bwMode="auto">
          <a:xfrm>
            <a:off x="0" y="6503533"/>
            <a:ext cx="12550140" cy="0"/>
          </a:xfrm>
          <a:prstGeom prst="straightConnector1">
            <a:avLst/>
          </a:prstGeom>
          <a:noFill/>
          <a:ln w="139700">
            <a:solidFill>
              <a:srgbClr val="2D67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0" name="Rectangle 5"/>
          <p:cNvSpPr>
            <a:spLocks noChangeArrowheads="1"/>
          </p:cNvSpPr>
          <p:nvPr userDrawn="1"/>
        </p:nvSpPr>
        <p:spPr bwMode="auto">
          <a:xfrm>
            <a:off x="6096000" y="6198415"/>
            <a:ext cx="5867247" cy="584201"/>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2800" b="0" i="0" u="none" strike="noStrike" cap="none" normalizeH="0" baseline="0" dirty="0" smtClean="0">
                <a:ln>
                  <a:noFill/>
                </a:ln>
                <a:solidFill>
                  <a:srgbClr val="2D6758"/>
                </a:solidFill>
                <a:effectLst/>
                <a:latin typeface="Mistral" panose="03090702030407020403" pitchFamily="66" charset="0"/>
              </a:rPr>
              <a:t>EXODUS, EXILES AND FOLLOWING JESUS</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5579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819889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8023412" cy="5951269"/>
          </a:xfrm>
        </p:spPr>
        <p:txBody>
          <a:bodyPr>
            <a:normAutofit/>
          </a:bodyPr>
          <a:lstStyle/>
          <a:p>
            <a:r>
              <a:rPr lang="en-CA" dirty="0"/>
              <a:t>When Moses arrived in Midian, he had some significant problems in his life; some internal, spiritual issues to address and some key external matters of judgement to which to attend.</a:t>
            </a:r>
          </a:p>
          <a:p>
            <a:r>
              <a:rPr lang="en-CA" dirty="0" smtClean="0"/>
              <a:t>Rather </a:t>
            </a:r>
            <a:r>
              <a:rPr lang="en-CA" dirty="0"/>
              <a:t>than seeing Moses’ time in Midian as punitive, </a:t>
            </a:r>
            <a:r>
              <a:rPr lang="en-CA" dirty="0" smtClean="0"/>
              <a:t>what </a:t>
            </a:r>
            <a:r>
              <a:rPr lang="en-CA" dirty="0"/>
              <a:t>if his journey to Midian is in fact a layover, an intermission between the second and third periods of his life? What if God is going to use this time to re-orient and redirect Moses’ passions in a more godly direction? </a:t>
            </a:r>
            <a:endParaRPr lang="en-CA" dirty="0" smtClean="0"/>
          </a:p>
          <a:p>
            <a:r>
              <a:rPr lang="en-CA" dirty="0" smtClean="0"/>
              <a:t>Jacob’s layover/intermission (Genesis 32:24-31)</a:t>
            </a:r>
            <a:endParaRPr lang="en-CA" dirty="0"/>
          </a:p>
        </p:txBody>
      </p:sp>
      <p:pic>
        <p:nvPicPr>
          <p:cNvPr id="5"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8177" y="1492624"/>
            <a:ext cx="3111004" cy="311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56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95991" y="365125"/>
            <a:ext cx="7016750" cy="5479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63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D363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D363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0D363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0D363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God </a:t>
            </a:r>
            <a:r>
              <a:rPr lang="en-CA" dirty="0"/>
              <a:t>used this sojourn to Midian to teach Moses the importance of not contending against God by pursuing his will in difficult circumstances, but rather to submit to His leading. </a:t>
            </a:r>
            <a:endParaRPr lang="en-CA" dirty="0" smtClean="0"/>
          </a:p>
          <a:p>
            <a:r>
              <a:rPr lang="en-CA" dirty="0" smtClean="0"/>
              <a:t>In Midian, </a:t>
            </a:r>
            <a:r>
              <a:rPr lang="en-CA" dirty="0"/>
              <a:t>God did a great work in Moses before He did a great work through Moses.</a:t>
            </a:r>
          </a:p>
          <a:p>
            <a:r>
              <a:rPr lang="en-CA" dirty="0" smtClean="0"/>
              <a:t>By </a:t>
            </a:r>
            <a:r>
              <a:rPr lang="en-CA" dirty="0"/>
              <a:t>all intents and purposes, Moses should have been disqualified from leading the people of </a:t>
            </a:r>
            <a:r>
              <a:rPr lang="en-CA" dirty="0" smtClean="0"/>
              <a:t>Israel, and </a:t>
            </a:r>
            <a:r>
              <a:rPr lang="en-CA" dirty="0"/>
              <a:t>yet God had resolved to work through Moses. </a:t>
            </a:r>
          </a:p>
        </p:txBody>
      </p:sp>
      <p:pic>
        <p:nvPicPr>
          <p:cNvPr id="512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078" y="1202469"/>
            <a:ext cx="3805080" cy="380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488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7485529" cy="5754321"/>
          </a:xfrm>
        </p:spPr>
        <p:txBody>
          <a:bodyPr>
            <a:normAutofit/>
          </a:bodyPr>
          <a:lstStyle/>
          <a:p>
            <a:r>
              <a:rPr lang="en-CA" i="1" dirty="0" smtClean="0"/>
              <a:t>“</a:t>
            </a:r>
            <a:r>
              <a:rPr lang="en-CA" i="1" dirty="0"/>
              <a:t>God doesn't call the qualified, He qualifies the </a:t>
            </a:r>
            <a:r>
              <a:rPr lang="en-CA" i="1" dirty="0" smtClean="0"/>
              <a:t>called.” </a:t>
            </a:r>
            <a:r>
              <a:rPr lang="en-CA" dirty="0" smtClean="0"/>
              <a:t>- </a:t>
            </a:r>
            <a:r>
              <a:rPr lang="en-CA" dirty="0"/>
              <a:t>author Mark </a:t>
            </a:r>
            <a:r>
              <a:rPr lang="en-CA" dirty="0" err="1" smtClean="0"/>
              <a:t>Batterson</a:t>
            </a:r>
            <a:r>
              <a:rPr lang="en-CA" dirty="0" smtClean="0"/>
              <a:t>, </a:t>
            </a:r>
            <a:r>
              <a:rPr lang="en-US" dirty="0" smtClean="0"/>
              <a:t>The </a:t>
            </a:r>
            <a:r>
              <a:rPr lang="en-US" dirty="0"/>
              <a:t>Circle Maker: Praying Circles Around Your Biggest Dreams and Greatest Fears</a:t>
            </a:r>
            <a:r>
              <a:rPr lang="en-CA" dirty="0" smtClean="0"/>
              <a:t> . </a:t>
            </a:r>
          </a:p>
          <a:p>
            <a:r>
              <a:rPr lang="en-CA" dirty="0" smtClean="0"/>
              <a:t>Moses </a:t>
            </a:r>
            <a:r>
              <a:rPr lang="en-CA" dirty="0"/>
              <a:t>fit the “deliverer of Israel” bill pretty well, but the salvation God intended to bring was not one accomplished through human charisma and eloquence. It was a divinely provided salvation and required a divinely gifted and guided leader to bring it to fulfillment, </a:t>
            </a:r>
            <a:r>
              <a:rPr lang="en-CA" dirty="0" smtClean="0"/>
              <a:t>and </a:t>
            </a:r>
            <a:r>
              <a:rPr lang="en-CA" dirty="0"/>
              <a:t>so God pulled Moses to the bench for some reorientation between periods. </a:t>
            </a:r>
            <a:endParaRPr lang="en-CA" dirty="0"/>
          </a:p>
        </p:txBody>
      </p:sp>
      <p:pic>
        <p:nvPicPr>
          <p:cNvPr id="7" name="Picture 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3353" y="1247059"/>
            <a:ext cx="3091859" cy="309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100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p:cNvPicPr>
            <a:picLocks noChangeAspect="1" noChangeArrowheads="1"/>
          </p:cNvPicPr>
          <p:nvPr/>
        </p:nvPicPr>
        <p:blipFill>
          <a:blip r:embed="rId2">
            <a:duotone>
              <a:prstClr val="black"/>
              <a:srgbClr val="2B5057">
                <a:tint val="45000"/>
                <a:satMod val="400000"/>
              </a:srgbClr>
            </a:duotone>
            <a:extLst>
              <a:ext uri="{28A0092B-C50C-407E-A947-70E740481C1C}">
                <a14:useLocalDpi xmlns:a14="http://schemas.microsoft.com/office/drawing/2010/main" val="0"/>
              </a:ext>
            </a:extLst>
          </a:blip>
          <a:srcRect/>
          <a:stretch>
            <a:fillRect/>
          </a:stretch>
        </p:blipFill>
        <p:spPr bwMode="auto">
          <a:xfrm>
            <a:off x="8391346" y="1766941"/>
            <a:ext cx="2970479" cy="2226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3676" y="671627"/>
            <a:ext cx="7134936" cy="4832092"/>
          </a:xfrm>
          <a:prstGeom prst="rect">
            <a:avLst/>
          </a:prstGeom>
        </p:spPr>
        <p:txBody>
          <a:bodyPr wrap="square">
            <a:spAutoFit/>
          </a:bodyPr>
          <a:lstStyle/>
          <a:p>
            <a:pPr marL="457200" indent="-457200">
              <a:buFont typeface="Arial" panose="020B0604020202020204" pitchFamily="34" charset="0"/>
              <a:buChar char="•"/>
            </a:pPr>
            <a:r>
              <a:rPr lang="en-CA" sz="2800" dirty="0" smtClean="0">
                <a:latin typeface="Arial" panose="020B0604020202020204" pitchFamily="34" charset="0"/>
                <a:cs typeface="Arial" panose="020B0604020202020204" pitchFamily="34" charset="0"/>
              </a:rPr>
              <a:t>It might </a:t>
            </a:r>
            <a:r>
              <a:rPr lang="en-CA" sz="2800" dirty="0">
                <a:latin typeface="Arial" panose="020B0604020202020204" pitchFamily="34" charset="0"/>
                <a:cs typeface="Arial" panose="020B0604020202020204" pitchFamily="34" charset="0"/>
              </a:rPr>
              <a:t>be of great benefit for us to ask ourselves, “what fight are we presently fighting?”. </a:t>
            </a:r>
            <a:endParaRPr lang="en-CA"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sz="2800" dirty="0" smtClean="0">
                <a:latin typeface="Arial" panose="020B0604020202020204" pitchFamily="34" charset="0"/>
                <a:cs typeface="Arial" panose="020B0604020202020204" pitchFamily="34" charset="0"/>
              </a:rPr>
              <a:t>Personally</a:t>
            </a:r>
            <a:r>
              <a:rPr lang="en-CA" sz="2800" dirty="0">
                <a:latin typeface="Arial" panose="020B0604020202020204" pitchFamily="34" charset="0"/>
                <a:cs typeface="Arial" panose="020B0604020202020204" pitchFamily="34" charset="0"/>
              </a:rPr>
              <a:t>, we might ask, “am I fighting fights of my own making, by means I deem necessary or am I fighting the fight God has called me to fight in the way He has called me to battle?”. </a:t>
            </a:r>
            <a:endParaRPr lang="en-CA"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sz="2800" dirty="0" smtClean="0">
                <a:latin typeface="Arial" panose="020B0604020202020204" pitchFamily="34" charset="0"/>
                <a:cs typeface="Arial" panose="020B0604020202020204" pitchFamily="34" charset="0"/>
              </a:rPr>
              <a:t>It </a:t>
            </a:r>
            <a:r>
              <a:rPr lang="en-CA" sz="2800" dirty="0">
                <a:latin typeface="Arial" panose="020B0604020202020204" pitchFamily="34" charset="0"/>
                <a:cs typeface="Arial" panose="020B0604020202020204" pitchFamily="34" charset="0"/>
              </a:rPr>
              <a:t>is important that we are following the Spirit’s lead in all of this and so, let’s ensure we are! </a:t>
            </a:r>
          </a:p>
        </p:txBody>
      </p:sp>
    </p:spTree>
    <p:extLst>
      <p:ext uri="{BB962C8B-B14F-4D97-AF65-F5344CB8AC3E}">
        <p14:creationId xmlns:p14="http://schemas.microsoft.com/office/powerpoint/2010/main" val="1978951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p:cNvPicPr>
            <a:picLocks noChangeAspect="1" noChangeArrowheads="1"/>
          </p:cNvPicPr>
          <p:nvPr/>
        </p:nvPicPr>
        <p:blipFill>
          <a:blip r:embed="rId2">
            <a:duotone>
              <a:prstClr val="black"/>
              <a:srgbClr val="2B5057">
                <a:tint val="45000"/>
                <a:satMod val="400000"/>
              </a:srgbClr>
            </a:duotone>
            <a:extLst>
              <a:ext uri="{28A0092B-C50C-407E-A947-70E740481C1C}">
                <a14:useLocalDpi xmlns:a14="http://schemas.microsoft.com/office/drawing/2010/main" val="0"/>
              </a:ext>
            </a:extLst>
          </a:blip>
          <a:srcRect/>
          <a:stretch>
            <a:fillRect/>
          </a:stretch>
        </p:blipFill>
        <p:spPr bwMode="auto">
          <a:xfrm>
            <a:off x="8391346" y="1766941"/>
            <a:ext cx="2970479" cy="2226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 y="1182613"/>
            <a:ext cx="7134936" cy="3539430"/>
          </a:xfrm>
          <a:prstGeom prst="rect">
            <a:avLst/>
          </a:prstGeom>
        </p:spPr>
        <p:txBody>
          <a:bodyPr wrap="square">
            <a:spAutoFit/>
          </a:bodyPr>
          <a:lstStyle/>
          <a:p>
            <a:pPr marL="457200" indent="-457200">
              <a:buFont typeface="Arial" panose="020B0604020202020204" pitchFamily="34" charset="0"/>
              <a:buChar char="•"/>
            </a:pPr>
            <a:r>
              <a:rPr lang="en-CA" sz="2800" dirty="0">
                <a:latin typeface="Arial" panose="020B0604020202020204" pitchFamily="34" charset="0"/>
                <a:cs typeface="Arial" panose="020B0604020202020204" pitchFamily="34" charset="0"/>
              </a:rPr>
              <a:t>If you conclude that you’ve been involved in fighting the wrong fights, perhaps to significantly negative outcomes, might you recognize that no matter how badly you’ve messed things up, God can still transform you into a person whom He can use to accomplish great things for His glory! </a:t>
            </a:r>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337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p:cNvPicPr>
            <a:picLocks noChangeAspect="1" noChangeArrowheads="1"/>
          </p:cNvPicPr>
          <p:nvPr/>
        </p:nvPicPr>
        <p:blipFill>
          <a:blip r:embed="rId2">
            <a:duotone>
              <a:prstClr val="black"/>
              <a:srgbClr val="2B5057">
                <a:tint val="45000"/>
                <a:satMod val="400000"/>
              </a:srgbClr>
            </a:duotone>
            <a:extLst>
              <a:ext uri="{28A0092B-C50C-407E-A947-70E740481C1C}">
                <a14:useLocalDpi xmlns:a14="http://schemas.microsoft.com/office/drawing/2010/main" val="0"/>
              </a:ext>
            </a:extLst>
          </a:blip>
          <a:srcRect/>
          <a:stretch>
            <a:fillRect/>
          </a:stretch>
        </p:blipFill>
        <p:spPr bwMode="auto">
          <a:xfrm>
            <a:off x="8391346" y="1766941"/>
            <a:ext cx="2970479" cy="2226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 y="375793"/>
            <a:ext cx="7134936" cy="5262979"/>
          </a:xfrm>
          <a:prstGeom prst="rect">
            <a:avLst/>
          </a:prstGeom>
        </p:spPr>
        <p:txBody>
          <a:bodyPr wrap="square">
            <a:spAutoFit/>
          </a:bodyPr>
          <a:lstStyle/>
          <a:p>
            <a:pPr marL="457200" indent="-457200">
              <a:buFont typeface="Arial" panose="020B0604020202020204" pitchFamily="34" charset="0"/>
              <a:buChar char="•"/>
            </a:pPr>
            <a:r>
              <a:rPr lang="en-CA" sz="2800" dirty="0" smtClean="0">
                <a:latin typeface="Arial" panose="020B0604020202020204" pitchFamily="34" charset="0"/>
                <a:cs typeface="Arial" panose="020B0604020202020204" pitchFamily="34" charset="0"/>
              </a:rPr>
              <a:t>Let us ask: </a:t>
            </a:r>
            <a:r>
              <a:rPr lang="en-CA" sz="2800" dirty="0">
                <a:latin typeface="Arial" panose="020B0604020202020204" pitchFamily="34" charset="0"/>
                <a:cs typeface="Arial" panose="020B0604020202020204" pitchFamily="34" charset="0"/>
              </a:rPr>
              <a:t>“what if our present experience is a layover, what if we are in between periods, during which God is qualifying the called?”. </a:t>
            </a:r>
            <a:endParaRPr lang="en-CA"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sz="2800" dirty="0" smtClean="0">
                <a:latin typeface="Arial" panose="020B0604020202020204" pitchFamily="34" charset="0"/>
                <a:cs typeface="Arial" panose="020B0604020202020204" pitchFamily="34" charset="0"/>
              </a:rPr>
              <a:t>What if God </a:t>
            </a:r>
            <a:r>
              <a:rPr lang="en-CA" sz="2800" dirty="0">
                <a:latin typeface="Arial" panose="020B0604020202020204" pitchFamily="34" charset="0"/>
                <a:cs typeface="Arial" panose="020B0604020202020204" pitchFamily="34" charset="0"/>
              </a:rPr>
              <a:t>is using </a:t>
            </a:r>
            <a:r>
              <a:rPr lang="en-CA" sz="2800" dirty="0" smtClean="0">
                <a:latin typeface="Arial" panose="020B0604020202020204" pitchFamily="34" charset="0"/>
                <a:cs typeface="Arial" panose="020B0604020202020204" pitchFamily="34" charset="0"/>
              </a:rPr>
              <a:t>our pandemic experience </a:t>
            </a:r>
            <a:r>
              <a:rPr lang="en-CA" sz="2800" dirty="0">
                <a:latin typeface="Arial" panose="020B0604020202020204" pitchFamily="34" charset="0"/>
                <a:cs typeface="Arial" panose="020B0604020202020204" pitchFamily="34" charset="0"/>
              </a:rPr>
              <a:t>to qualify the called for His next great work of </a:t>
            </a:r>
            <a:r>
              <a:rPr lang="en-CA" sz="2800" dirty="0" smtClean="0">
                <a:latin typeface="Arial" panose="020B0604020202020204" pitchFamily="34" charset="0"/>
                <a:cs typeface="Arial" panose="020B0604020202020204" pitchFamily="34" charset="0"/>
              </a:rPr>
              <a:t>salvation? </a:t>
            </a:r>
          </a:p>
          <a:p>
            <a:pPr marL="457200" indent="-457200">
              <a:buFont typeface="Arial" panose="020B0604020202020204" pitchFamily="34" charset="0"/>
              <a:buChar char="•"/>
            </a:pPr>
            <a:r>
              <a:rPr lang="en-CA" sz="2800" dirty="0" smtClean="0">
                <a:latin typeface="Arial" panose="020B0604020202020204" pitchFamily="34" charset="0"/>
                <a:cs typeface="Arial" panose="020B0604020202020204" pitchFamily="34" charset="0"/>
              </a:rPr>
              <a:t>If our </a:t>
            </a:r>
            <a:r>
              <a:rPr lang="en-CA" sz="2800" dirty="0">
                <a:latin typeface="Arial" panose="020B0604020202020204" pitchFamily="34" charset="0"/>
                <a:cs typeface="Arial" panose="020B0604020202020204" pitchFamily="34" charset="0"/>
              </a:rPr>
              <a:t>qualifying </a:t>
            </a:r>
            <a:r>
              <a:rPr lang="en-CA" sz="2800" dirty="0" smtClean="0">
                <a:latin typeface="Arial" panose="020B0604020202020204" pitchFamily="34" charset="0"/>
                <a:cs typeface="Arial" panose="020B0604020202020204" pitchFamily="34" charset="0"/>
              </a:rPr>
              <a:t>has left us </a:t>
            </a:r>
            <a:r>
              <a:rPr lang="en-CA" sz="2800" dirty="0">
                <a:latin typeface="Arial" panose="020B0604020202020204" pitchFamily="34" charset="0"/>
                <a:cs typeface="Arial" panose="020B0604020202020204" pitchFamily="34" charset="0"/>
              </a:rPr>
              <a:t>with a </a:t>
            </a:r>
            <a:r>
              <a:rPr lang="en-CA" sz="2800" dirty="0" smtClean="0">
                <a:latin typeface="Arial" panose="020B0604020202020204" pitchFamily="34" charset="0"/>
                <a:cs typeface="Arial" panose="020B0604020202020204" pitchFamily="34" charset="0"/>
              </a:rPr>
              <a:t>limp, might it be an opportunity </a:t>
            </a:r>
            <a:r>
              <a:rPr lang="en-CA" sz="2800" dirty="0">
                <a:latin typeface="Arial" panose="020B0604020202020204" pitchFamily="34" charset="0"/>
                <a:cs typeface="Arial" panose="020B0604020202020204" pitchFamily="34" charset="0"/>
              </a:rPr>
              <a:t>to hear God whisper </a:t>
            </a:r>
            <a:r>
              <a:rPr lang="en-CA" sz="2800" dirty="0">
                <a:solidFill>
                  <a:srgbClr val="2B5057"/>
                </a:solidFill>
                <a:latin typeface="Arial" panose="020B0604020202020204" pitchFamily="34" charset="0"/>
                <a:cs typeface="Arial" panose="020B0604020202020204" pitchFamily="34" charset="0"/>
              </a:rPr>
              <a:t>“my grace is sufficient for you, for my power is made perfect in weakness” (2 Corinthians 12:9). </a:t>
            </a:r>
          </a:p>
        </p:txBody>
      </p:sp>
    </p:spTree>
    <p:extLst>
      <p:ext uri="{BB962C8B-B14F-4D97-AF65-F5344CB8AC3E}">
        <p14:creationId xmlns:p14="http://schemas.microsoft.com/office/powerpoint/2010/main" val="4284530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230655"/>
            <a:ext cx="10750440" cy="5811838"/>
          </a:xfrm>
        </p:spPr>
        <p:txBody>
          <a:bodyPr>
            <a:normAutofit/>
          </a:bodyPr>
          <a:lstStyle/>
          <a:p>
            <a:r>
              <a:rPr lang="en-CA" dirty="0"/>
              <a:t>Might we be a people who are so in step with the Spirit of God that our fights are always the fights He leads us into and might we fight them in a way that honours Christ. </a:t>
            </a:r>
            <a:endParaRPr lang="en-CA" dirty="0" smtClean="0"/>
          </a:p>
          <a:p>
            <a:r>
              <a:rPr lang="en-CA" dirty="0" smtClean="0"/>
              <a:t>Might </a:t>
            </a:r>
            <a:r>
              <a:rPr lang="en-CA" dirty="0"/>
              <a:t>we be a people who know the incredible transforming power of God in our lives to such a degree that we do not doubt that He can use us to accomplish His purposes. </a:t>
            </a:r>
            <a:endParaRPr lang="en-CA" dirty="0" smtClean="0"/>
          </a:p>
          <a:p>
            <a:r>
              <a:rPr lang="en-CA" dirty="0" smtClean="0"/>
              <a:t>Might </a:t>
            </a:r>
            <a:r>
              <a:rPr lang="en-CA" dirty="0"/>
              <a:t>we be a people who use the layover</a:t>
            </a:r>
            <a:r>
              <a:rPr lang="en-CA" dirty="0" smtClean="0"/>
              <a:t>/                                 intermission </a:t>
            </a:r>
            <a:r>
              <a:rPr lang="en-CA" dirty="0"/>
              <a:t>periods God brings into our lives to </a:t>
            </a:r>
            <a:r>
              <a:rPr lang="en-CA" dirty="0" smtClean="0"/>
              <a:t>                                          the </a:t>
            </a:r>
            <a:r>
              <a:rPr lang="en-CA" dirty="0"/>
              <a:t>fullest of their potential; might we be open to </a:t>
            </a:r>
            <a:r>
              <a:rPr lang="en-CA" dirty="0" smtClean="0"/>
              <a:t>                                                 the </a:t>
            </a:r>
            <a:r>
              <a:rPr lang="en-CA" dirty="0"/>
              <a:t>qualifying of the called in our individual and corporate lives. </a:t>
            </a:r>
            <a:endParaRPr lang="en-CA" dirty="0" smtClean="0"/>
          </a:p>
          <a:p>
            <a:r>
              <a:rPr lang="en-CA" dirty="0" smtClean="0"/>
              <a:t>Might </a:t>
            </a:r>
            <a:r>
              <a:rPr lang="en-CA" dirty="0"/>
              <a:t>we know that the salvation that God still provides to us is by grace alone through faith in Jesus Christ, based on the power of God and not the work of humanity! </a:t>
            </a:r>
            <a:endParaRPr lang="en-CA" dirty="0">
              <a:solidFill>
                <a:srgbClr val="2B5057"/>
              </a:solidFill>
            </a:endParaRPr>
          </a:p>
        </p:txBody>
      </p:sp>
      <p:pic>
        <p:nvPicPr>
          <p:cNvPr id="4" name="Picture 2" descr="See the source image"/>
          <p:cNvPicPr>
            <a:picLocks noChangeAspect="1" noChangeArrowheads="1"/>
          </p:cNvPicPr>
          <p:nvPr/>
        </p:nvPicPr>
        <p:blipFill rotWithShape="1">
          <a:blip r:embed="rId2">
            <a:duotone>
              <a:prstClr val="black"/>
              <a:srgbClr val="2B5057">
                <a:tint val="45000"/>
                <a:satMod val="400000"/>
              </a:srgbClr>
            </a:duotone>
            <a:extLst>
              <a:ext uri="{28A0092B-C50C-407E-A947-70E740481C1C}">
                <a14:useLocalDpi xmlns:a14="http://schemas.microsoft.com/office/drawing/2010/main" val="0"/>
              </a:ext>
            </a:extLst>
          </a:blip>
          <a:srcRect r="29354"/>
          <a:stretch/>
        </p:blipFill>
        <p:spPr bwMode="auto">
          <a:xfrm>
            <a:off x="9386174" y="2607896"/>
            <a:ext cx="2431066" cy="93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778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007244"/>
            <a:ext cx="3868271" cy="4707755"/>
          </a:xfrm>
        </p:spPr>
        <p:txBody>
          <a:bodyPr>
            <a:normAutofit lnSpcReduction="10000"/>
          </a:bodyPr>
          <a:lstStyle/>
          <a:p>
            <a:pPr marL="0" indent="0">
              <a:buNone/>
            </a:pPr>
            <a:r>
              <a:rPr lang="en-CA" b="1" dirty="0" smtClean="0"/>
              <a:t>       KEY IDEA:</a:t>
            </a:r>
          </a:p>
          <a:p>
            <a:pPr marL="0" indent="0">
              <a:buNone/>
            </a:pPr>
            <a:endParaRPr lang="en-CA" dirty="0" smtClean="0"/>
          </a:p>
          <a:p>
            <a:pPr marL="0" indent="0">
              <a:buNone/>
            </a:pPr>
            <a:r>
              <a:rPr lang="en-CA" dirty="0" smtClean="0"/>
              <a:t>Sometimes </a:t>
            </a:r>
            <a:r>
              <a:rPr lang="en-CA" dirty="0"/>
              <a:t>before one reaches a destination, it is necessary and beneficial to experience a layover or intermission in order to not only rest, but also receive required reorientation and correction. </a:t>
            </a:r>
            <a:endParaRPr lang="en-CA"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069" y="1007244"/>
            <a:ext cx="6376944" cy="42109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2.vectorstock.com/i/1000x1000/11/91/key-idea-logo-icon-design-vector-22741191.jpg"/>
          <p:cNvPicPr>
            <a:picLocks noChangeAspect="1" noChangeArrowheads="1"/>
          </p:cNvPicPr>
          <p:nvPr/>
        </p:nvPicPr>
        <p:blipFill rotWithShape="1">
          <a:blip r:embed="rId3" cstate="print">
            <a:clrChange>
              <a:clrFrom>
                <a:srgbClr val="FFFFFF"/>
              </a:clrFrom>
              <a:clrTo>
                <a:srgbClr val="FFFFFF">
                  <a:alpha val="0"/>
                </a:srgbClr>
              </a:clrTo>
            </a:clrChange>
            <a:duotone>
              <a:prstClr val="black"/>
              <a:srgbClr val="2B5057">
                <a:tint val="45000"/>
                <a:satMod val="400000"/>
              </a:srgbClr>
            </a:duotone>
            <a:extLst>
              <a:ext uri="{28A0092B-C50C-407E-A947-70E740481C1C}">
                <a14:useLocalDpi xmlns:a14="http://schemas.microsoft.com/office/drawing/2010/main" val="0"/>
              </a:ext>
            </a:extLst>
          </a:blip>
          <a:srcRect l="27571" t="16927" r="25988" b="26556"/>
          <a:stretch/>
        </p:blipFill>
        <p:spPr bwMode="auto">
          <a:xfrm>
            <a:off x="228600" y="207144"/>
            <a:ext cx="1494227"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164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10515600" cy="5524687"/>
          </a:xfrm>
        </p:spPr>
        <p:txBody>
          <a:bodyPr>
            <a:noAutofit/>
          </a:bodyPr>
          <a:lstStyle/>
          <a:p>
            <a:pPr marL="0" indent="0">
              <a:lnSpc>
                <a:spcPct val="100000"/>
              </a:lnSpc>
              <a:spcBef>
                <a:spcPts val="0"/>
              </a:spcBef>
              <a:buNone/>
            </a:pPr>
            <a:r>
              <a:rPr lang="en-CA" dirty="0" smtClean="0">
                <a:solidFill>
                  <a:srgbClr val="2B5057"/>
                </a:solidFill>
              </a:rPr>
              <a:t>“</a:t>
            </a:r>
            <a:r>
              <a:rPr lang="en-CA" dirty="0" smtClean="0">
                <a:solidFill>
                  <a:srgbClr val="2B5057"/>
                </a:solidFill>
              </a:rPr>
              <a:t>One </a:t>
            </a:r>
            <a:r>
              <a:rPr lang="en-CA" dirty="0">
                <a:solidFill>
                  <a:srgbClr val="2B5057"/>
                </a:solidFill>
              </a:rPr>
              <a:t>day, after Moses had grown up, he went out to where his own people were and watched them at their hard labor. He saw an Egyptian beating a Hebrew, one of his own people. Looking this way and that and seeing no one, he killed the Egyptian and hid him in the sand. The next day he went out and saw two Hebrews fighting. He asked the one in the wrong, “Why are you hitting your fellow Hebrew?”</a:t>
            </a:r>
            <a:r>
              <a:rPr lang="en-CA" b="1" baseline="30000" dirty="0">
                <a:solidFill>
                  <a:srgbClr val="2B5057"/>
                </a:solidFill>
              </a:rPr>
              <a:t> </a:t>
            </a:r>
            <a:endParaRPr lang="en-CA" b="1" baseline="30000" dirty="0" smtClean="0">
              <a:solidFill>
                <a:srgbClr val="2B5057"/>
              </a:solidFill>
            </a:endParaRPr>
          </a:p>
          <a:p>
            <a:pPr marL="0" indent="0">
              <a:lnSpc>
                <a:spcPct val="100000"/>
              </a:lnSpc>
              <a:spcBef>
                <a:spcPts val="0"/>
              </a:spcBef>
              <a:buNone/>
            </a:pPr>
            <a:r>
              <a:rPr lang="en-CA" dirty="0" smtClean="0">
                <a:solidFill>
                  <a:srgbClr val="2B5057"/>
                </a:solidFill>
              </a:rPr>
              <a:t>The </a:t>
            </a:r>
            <a:r>
              <a:rPr lang="en-CA" dirty="0">
                <a:solidFill>
                  <a:srgbClr val="2B5057"/>
                </a:solidFill>
              </a:rPr>
              <a:t>man said, “Who made you ruler and judge over us? Are you thinking of killing me as you killed the Egyptian?” </a:t>
            </a:r>
            <a:endParaRPr lang="en-CA" dirty="0" smtClean="0">
              <a:solidFill>
                <a:srgbClr val="2B5057"/>
              </a:solidFill>
            </a:endParaRPr>
          </a:p>
          <a:p>
            <a:pPr marL="0" indent="0">
              <a:lnSpc>
                <a:spcPct val="100000"/>
              </a:lnSpc>
              <a:spcBef>
                <a:spcPts val="0"/>
              </a:spcBef>
              <a:buNone/>
            </a:pPr>
            <a:r>
              <a:rPr lang="en-CA" dirty="0" smtClean="0">
                <a:solidFill>
                  <a:srgbClr val="2B5057"/>
                </a:solidFill>
              </a:rPr>
              <a:t>Then </a:t>
            </a:r>
            <a:r>
              <a:rPr lang="en-CA" dirty="0">
                <a:solidFill>
                  <a:srgbClr val="2B5057"/>
                </a:solidFill>
              </a:rPr>
              <a:t>Moses was afraid and thought, “What I did must have become known</a:t>
            </a:r>
            <a:r>
              <a:rPr lang="en-CA" dirty="0" smtClean="0">
                <a:solidFill>
                  <a:srgbClr val="2B5057"/>
                </a:solidFill>
              </a:rPr>
              <a:t>.”</a:t>
            </a:r>
            <a:endParaRPr lang="en-CA" dirty="0">
              <a:solidFill>
                <a:srgbClr val="2B5057"/>
              </a:solidFill>
            </a:endParaRPr>
          </a:p>
        </p:txBody>
      </p:sp>
    </p:spTree>
    <p:extLst>
      <p:ext uri="{BB962C8B-B14F-4D97-AF65-F5344CB8AC3E}">
        <p14:creationId xmlns:p14="http://schemas.microsoft.com/office/powerpoint/2010/main" val="344493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3" name="Content Placeholder 2"/>
          <p:cNvSpPr>
            <a:spLocks noGrp="1"/>
          </p:cNvSpPr>
          <p:nvPr>
            <p:ph idx="1"/>
          </p:nvPr>
        </p:nvSpPr>
        <p:spPr>
          <a:xfrm>
            <a:off x="838200" y="755088"/>
            <a:ext cx="10515600" cy="5417110"/>
          </a:xfrm>
        </p:spPr>
        <p:txBody>
          <a:bodyPr>
            <a:normAutofit/>
          </a:bodyPr>
          <a:lstStyle/>
          <a:p>
            <a:pPr marL="0" indent="0">
              <a:lnSpc>
                <a:spcPct val="100000"/>
              </a:lnSpc>
              <a:spcBef>
                <a:spcPts val="0"/>
              </a:spcBef>
              <a:buNone/>
            </a:pPr>
            <a:r>
              <a:rPr lang="en-CA" sz="3000" dirty="0" smtClean="0">
                <a:solidFill>
                  <a:srgbClr val="2B5057"/>
                </a:solidFill>
              </a:rPr>
              <a:t>“</a:t>
            </a:r>
            <a:r>
              <a:rPr lang="en-CA" sz="3000" dirty="0">
                <a:solidFill>
                  <a:srgbClr val="2B5057"/>
                </a:solidFill>
              </a:rPr>
              <a:t>When Pharaoh heard of this, he tried to kill Moses, but Moses fled from Pharaoh and went to live in Midian, where he sat down by a well. </a:t>
            </a:r>
          </a:p>
          <a:p>
            <a:pPr marL="0" indent="0">
              <a:lnSpc>
                <a:spcPct val="100000"/>
              </a:lnSpc>
              <a:spcBef>
                <a:spcPts val="0"/>
              </a:spcBef>
              <a:buNone/>
            </a:pPr>
            <a:r>
              <a:rPr lang="en-CA" sz="3000" dirty="0" smtClean="0">
                <a:solidFill>
                  <a:srgbClr val="2B5057"/>
                </a:solidFill>
              </a:rPr>
              <a:t>Now </a:t>
            </a:r>
            <a:r>
              <a:rPr lang="en-CA" sz="3000" dirty="0">
                <a:solidFill>
                  <a:srgbClr val="2B5057"/>
                </a:solidFill>
              </a:rPr>
              <a:t>a priest of Midian had seven daughters, and they came to draw water and fill the troughs to water their father’s flock. Some shepherds came along and drove them away, but Moses got up and came to their rescue and watered their flock.</a:t>
            </a:r>
            <a:r>
              <a:rPr lang="en-CA" sz="3000" b="1" baseline="30000" dirty="0">
                <a:solidFill>
                  <a:srgbClr val="2B5057"/>
                </a:solidFill>
              </a:rPr>
              <a:t> </a:t>
            </a:r>
            <a:r>
              <a:rPr lang="en-CA" sz="3000" dirty="0">
                <a:solidFill>
                  <a:srgbClr val="2B5057"/>
                </a:solidFill>
              </a:rPr>
              <a:t>When the girls returned to </a:t>
            </a:r>
            <a:r>
              <a:rPr lang="en-CA" sz="3000" dirty="0" err="1">
                <a:solidFill>
                  <a:srgbClr val="2B5057"/>
                </a:solidFill>
              </a:rPr>
              <a:t>Reuel</a:t>
            </a:r>
            <a:r>
              <a:rPr lang="en-CA" sz="3000" dirty="0">
                <a:solidFill>
                  <a:srgbClr val="2B5057"/>
                </a:solidFill>
              </a:rPr>
              <a:t> their father, he asked them, “Why have you returned so early today?”</a:t>
            </a:r>
            <a:r>
              <a:rPr lang="en-CA" sz="3000" b="1" baseline="30000" dirty="0"/>
              <a:t> </a:t>
            </a:r>
            <a:endParaRPr lang="en-CA" sz="3000" b="1" baseline="30000" dirty="0" smtClean="0"/>
          </a:p>
        </p:txBody>
      </p:sp>
    </p:spTree>
    <p:extLst>
      <p:ext uri="{BB962C8B-B14F-4D97-AF65-F5344CB8AC3E}">
        <p14:creationId xmlns:p14="http://schemas.microsoft.com/office/powerpoint/2010/main" val="3590480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753035"/>
            <a:ext cx="10515600" cy="5423928"/>
          </a:xfrm>
        </p:spPr>
        <p:txBody>
          <a:bodyPr/>
          <a:lstStyle/>
          <a:p>
            <a:pPr marL="0" indent="0">
              <a:lnSpc>
                <a:spcPct val="100000"/>
              </a:lnSpc>
              <a:spcBef>
                <a:spcPts val="0"/>
              </a:spcBef>
              <a:buNone/>
            </a:pPr>
            <a:r>
              <a:rPr lang="en-CA" dirty="0">
                <a:solidFill>
                  <a:srgbClr val="2B5057"/>
                </a:solidFill>
              </a:rPr>
              <a:t>They answered, “An Egyptian rescued us from the shepherds. He even drew water for us and watered the flock.”</a:t>
            </a:r>
            <a:r>
              <a:rPr lang="en-CA" b="1" baseline="30000" dirty="0">
                <a:solidFill>
                  <a:srgbClr val="2B5057"/>
                </a:solidFill>
              </a:rPr>
              <a:t> </a:t>
            </a:r>
            <a:r>
              <a:rPr lang="en-CA" dirty="0">
                <a:solidFill>
                  <a:srgbClr val="2B5057"/>
                </a:solidFill>
              </a:rPr>
              <a:t>“And where is he?” </a:t>
            </a:r>
            <a:r>
              <a:rPr lang="en-CA" dirty="0" err="1">
                <a:solidFill>
                  <a:srgbClr val="2B5057"/>
                </a:solidFill>
              </a:rPr>
              <a:t>Reuel</a:t>
            </a:r>
            <a:r>
              <a:rPr lang="en-CA" dirty="0">
                <a:solidFill>
                  <a:srgbClr val="2B5057"/>
                </a:solidFill>
              </a:rPr>
              <a:t> asked his daughters. “Why did you leave him? Invite him to have something to eat.”</a:t>
            </a:r>
            <a:r>
              <a:rPr lang="en-CA" b="1" baseline="30000" dirty="0">
                <a:solidFill>
                  <a:srgbClr val="2B5057"/>
                </a:solidFill>
              </a:rPr>
              <a:t> </a:t>
            </a:r>
            <a:endParaRPr lang="en-CA" dirty="0">
              <a:solidFill>
                <a:srgbClr val="2B5057"/>
              </a:solidFill>
            </a:endParaRPr>
          </a:p>
          <a:p>
            <a:pPr marL="0" indent="0">
              <a:lnSpc>
                <a:spcPct val="100000"/>
              </a:lnSpc>
              <a:spcBef>
                <a:spcPts val="0"/>
              </a:spcBef>
              <a:buNone/>
            </a:pPr>
            <a:r>
              <a:rPr lang="en-CA" dirty="0" smtClean="0">
                <a:solidFill>
                  <a:srgbClr val="2B5057"/>
                </a:solidFill>
              </a:rPr>
              <a:t>Moses </a:t>
            </a:r>
            <a:r>
              <a:rPr lang="en-CA" dirty="0">
                <a:solidFill>
                  <a:srgbClr val="2B5057"/>
                </a:solidFill>
              </a:rPr>
              <a:t>agreed to stay with the man, who gave his daughter Zipporah to Moses in marriage. Zipporah gave birth to a son, and Moses named him Gershom, saying, “I have become a foreigner in a foreign land.”</a:t>
            </a:r>
          </a:p>
          <a:p>
            <a:pPr marL="0" indent="0" algn="r">
              <a:lnSpc>
                <a:spcPct val="100000"/>
              </a:lnSpc>
              <a:buNone/>
            </a:pPr>
            <a:r>
              <a:rPr lang="en-CA" dirty="0">
                <a:solidFill>
                  <a:srgbClr val="2B5057"/>
                </a:solidFill>
              </a:rPr>
              <a:t>(Exodus </a:t>
            </a:r>
            <a:r>
              <a:rPr lang="en-CA" dirty="0" smtClean="0">
                <a:solidFill>
                  <a:srgbClr val="2B5057"/>
                </a:solidFill>
              </a:rPr>
              <a:t>2:12-22)</a:t>
            </a:r>
            <a:endParaRPr lang="en-CA" dirty="0">
              <a:solidFill>
                <a:srgbClr val="2B5057"/>
              </a:solidFill>
            </a:endParaRPr>
          </a:p>
          <a:p>
            <a:endParaRPr lang="en-CA" dirty="0"/>
          </a:p>
        </p:txBody>
      </p:sp>
    </p:spTree>
    <p:extLst>
      <p:ext uri="{BB962C8B-B14F-4D97-AF65-F5344CB8AC3E}">
        <p14:creationId xmlns:p14="http://schemas.microsoft.com/office/powerpoint/2010/main" val="361234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836" y="484096"/>
            <a:ext cx="6745939" cy="5020515"/>
          </a:xfrm>
        </p:spPr>
        <p:txBody>
          <a:bodyPr>
            <a:normAutofit fontScale="92500" lnSpcReduction="10000"/>
          </a:bodyPr>
          <a:lstStyle/>
          <a:p>
            <a:r>
              <a:rPr lang="en-CA" dirty="0"/>
              <a:t>How do you think Moses came to this knowledge of his Hebrew lineage</a:t>
            </a:r>
            <a:r>
              <a:rPr lang="en-CA" dirty="0" smtClean="0"/>
              <a:t>?</a:t>
            </a:r>
          </a:p>
          <a:p>
            <a:r>
              <a:rPr lang="en-CA" dirty="0" smtClean="0">
                <a:solidFill>
                  <a:srgbClr val="2B5057"/>
                </a:solidFill>
              </a:rPr>
              <a:t>“These </a:t>
            </a:r>
            <a:r>
              <a:rPr lang="en-CA" dirty="0">
                <a:solidFill>
                  <a:srgbClr val="2B5057"/>
                </a:solidFill>
              </a:rPr>
              <a:t>were the children of Pharaoh’s daughter </a:t>
            </a:r>
            <a:r>
              <a:rPr lang="en-CA" dirty="0" err="1">
                <a:solidFill>
                  <a:srgbClr val="2B5057"/>
                </a:solidFill>
              </a:rPr>
              <a:t>Bithiah</a:t>
            </a:r>
            <a:r>
              <a:rPr lang="en-CA" dirty="0">
                <a:solidFill>
                  <a:srgbClr val="2B5057"/>
                </a:solidFill>
              </a:rPr>
              <a:t>, whom </a:t>
            </a:r>
            <a:r>
              <a:rPr lang="en-CA" dirty="0" err="1">
                <a:solidFill>
                  <a:srgbClr val="2B5057"/>
                </a:solidFill>
              </a:rPr>
              <a:t>Mered</a:t>
            </a:r>
            <a:r>
              <a:rPr lang="en-CA" dirty="0">
                <a:solidFill>
                  <a:srgbClr val="2B5057"/>
                </a:solidFill>
              </a:rPr>
              <a:t> had </a:t>
            </a:r>
            <a:r>
              <a:rPr lang="en-CA" dirty="0" smtClean="0">
                <a:solidFill>
                  <a:srgbClr val="2B5057"/>
                </a:solidFill>
              </a:rPr>
              <a:t>married.” (1 </a:t>
            </a:r>
            <a:r>
              <a:rPr lang="en-CA" dirty="0">
                <a:solidFill>
                  <a:srgbClr val="2B5057"/>
                </a:solidFill>
              </a:rPr>
              <a:t>Chronicles </a:t>
            </a:r>
            <a:r>
              <a:rPr lang="en-CA" dirty="0" smtClean="0">
                <a:solidFill>
                  <a:srgbClr val="2B5057"/>
                </a:solidFill>
              </a:rPr>
              <a:t>4:18)</a:t>
            </a:r>
          </a:p>
          <a:p>
            <a:r>
              <a:rPr lang="en-CA" dirty="0" smtClean="0"/>
              <a:t>It could be that as </a:t>
            </a:r>
            <a:r>
              <a:rPr lang="en-CA" dirty="0"/>
              <a:t>Moses was being </a:t>
            </a:r>
            <a:r>
              <a:rPr lang="en-CA" dirty="0">
                <a:solidFill>
                  <a:srgbClr val="2B5057"/>
                </a:solidFill>
              </a:rPr>
              <a:t>“was educated in all the wisdom of the Egyptians”</a:t>
            </a:r>
            <a:r>
              <a:rPr lang="en-CA" dirty="0"/>
              <a:t>, his adoptive mother with a soft spot for the people of Israel, was also ensuring that he was educated on his Hebrew lineage. </a:t>
            </a:r>
            <a:endParaRPr lang="en-CA" dirty="0" smtClean="0"/>
          </a:p>
          <a:p>
            <a:r>
              <a:rPr lang="en-CA" dirty="0" smtClean="0"/>
              <a:t>God </a:t>
            </a:r>
            <a:r>
              <a:rPr lang="en-CA" dirty="0"/>
              <a:t>did not abandon Moses to the Egyptian courts, but remained an active presence in his life.</a:t>
            </a:r>
          </a:p>
        </p:txBody>
      </p:sp>
      <p:pic>
        <p:nvPicPr>
          <p:cNvPr id="4" name="Picture 2" descr="https://www.discipleship-kids.com/uploads/2/9/8/9/29891529/kvot2-1-1a_orig.png"/>
          <p:cNvPicPr>
            <a:picLocks noChangeAspect="1" noChangeArrowheads="1"/>
          </p:cNvPicPr>
          <p:nvPr/>
        </p:nvPicPr>
        <p:blipFill rotWithShape="1">
          <a:blip r:embed="rId2">
            <a:clrChange>
              <a:clrFrom>
                <a:srgbClr val="5CE1E6"/>
              </a:clrFrom>
              <a:clrTo>
                <a:srgbClr val="5CE1E6">
                  <a:alpha val="0"/>
                </a:srgbClr>
              </a:clrTo>
            </a:clrChange>
            <a:extLst>
              <a:ext uri="{28A0092B-C50C-407E-A947-70E740481C1C}">
                <a14:useLocalDpi xmlns:a14="http://schemas.microsoft.com/office/drawing/2010/main" val="0"/>
              </a:ext>
            </a:extLst>
          </a:blip>
          <a:srcRect l="29845" t="15427" r="28392" b="30348"/>
          <a:stretch/>
        </p:blipFill>
        <p:spPr bwMode="auto">
          <a:xfrm>
            <a:off x="7840333" y="1249813"/>
            <a:ext cx="4022288" cy="307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533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20272" y="365125"/>
            <a:ext cx="10488704" cy="5811838"/>
          </a:xfrm>
        </p:spPr>
        <p:txBody>
          <a:bodyPr>
            <a:normAutofit/>
          </a:bodyPr>
          <a:lstStyle/>
          <a:p>
            <a:r>
              <a:rPr lang="en-CA" dirty="0" smtClean="0"/>
              <a:t>Having observed </a:t>
            </a:r>
            <a:r>
              <a:rPr lang="en-CA" dirty="0"/>
              <a:t>the Israelites’ hard labor, </a:t>
            </a:r>
            <a:r>
              <a:rPr lang="en-CA" dirty="0" smtClean="0"/>
              <a:t>Moses felt </a:t>
            </a:r>
            <a:r>
              <a:rPr lang="en-CA" dirty="0"/>
              <a:t>compelled to intervene in an abusive circumstance between a Hebrew slave and an Egyptian overlord. </a:t>
            </a:r>
            <a:endParaRPr lang="en-CA" dirty="0" smtClean="0"/>
          </a:p>
          <a:p>
            <a:r>
              <a:rPr lang="en-CA" dirty="0" smtClean="0"/>
              <a:t>Moses’ actions are </a:t>
            </a:r>
            <a:r>
              <a:rPr lang="en-CA" dirty="0"/>
              <a:t>not the </a:t>
            </a:r>
            <a:r>
              <a:rPr lang="en-CA" dirty="0" smtClean="0"/>
              <a:t>righteous                                                                  actions </a:t>
            </a:r>
            <a:r>
              <a:rPr lang="en-CA" dirty="0"/>
              <a:t>of a justice-fuelled </a:t>
            </a:r>
            <a:r>
              <a:rPr lang="en-CA" dirty="0" smtClean="0"/>
              <a:t>deliverer,                                                                        but </a:t>
            </a:r>
            <a:r>
              <a:rPr lang="en-CA" dirty="0"/>
              <a:t>the uncontrolled actions of a </a:t>
            </a:r>
            <a:r>
              <a:rPr lang="en-CA" dirty="0" smtClean="0"/>
              <a:t>                                                           murderer.</a:t>
            </a:r>
          </a:p>
          <a:p>
            <a:r>
              <a:rPr lang="en-CA" dirty="0" smtClean="0"/>
              <a:t>In response, </a:t>
            </a:r>
            <a:r>
              <a:rPr lang="en-CA" dirty="0"/>
              <a:t>Moses decided to flee </a:t>
            </a:r>
            <a:r>
              <a:rPr lang="en-CA" dirty="0" smtClean="0"/>
              <a:t>                                                             to </a:t>
            </a:r>
            <a:r>
              <a:rPr lang="en-CA" dirty="0"/>
              <a:t>Midian to avoid Pharaoh’s coming </a:t>
            </a:r>
            <a:r>
              <a:rPr lang="en-CA" dirty="0" smtClean="0"/>
              <a:t>                                                            wrath, eventually encountering </a:t>
            </a:r>
            <a:r>
              <a:rPr lang="en-CA" dirty="0" err="1"/>
              <a:t>Reuel</a:t>
            </a:r>
            <a:r>
              <a:rPr lang="en-CA" dirty="0" smtClean="0"/>
              <a:t>,                                                                 a </a:t>
            </a:r>
            <a:r>
              <a:rPr lang="en-CA" dirty="0"/>
              <a:t>priest of Midian, </a:t>
            </a:r>
            <a:r>
              <a:rPr lang="en-CA" dirty="0" smtClean="0"/>
              <a:t>who ensured the                                                          continued worship of God among                                              his people.</a:t>
            </a:r>
          </a:p>
        </p:txBody>
      </p:sp>
      <p:pic>
        <p:nvPicPr>
          <p:cNvPr id="2050" name="Picture 2" descr="https://understandyourbible.org/sites/default/files/content-images/Moses%20fligt%20to%20Midian%20(4)-m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875" y="1801906"/>
            <a:ext cx="4922225" cy="349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636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7135906" cy="5484346"/>
          </a:xfrm>
        </p:spPr>
        <p:txBody>
          <a:bodyPr>
            <a:normAutofit/>
          </a:bodyPr>
          <a:lstStyle/>
          <a:p>
            <a:r>
              <a:rPr lang="en-CA" dirty="0"/>
              <a:t>Seeing this injustice between some shepherds and a group of women, Moses intervened again, but this time, he showed restraint and fought a good fight, protecting this group of women </a:t>
            </a:r>
            <a:r>
              <a:rPr lang="en-CA" dirty="0" smtClean="0"/>
              <a:t>                             and </a:t>
            </a:r>
            <a:r>
              <a:rPr lang="en-CA" dirty="0"/>
              <a:t>then drawing water for them </a:t>
            </a:r>
            <a:r>
              <a:rPr lang="en-CA" dirty="0" smtClean="0"/>
              <a:t>                                    and </a:t>
            </a:r>
            <a:r>
              <a:rPr lang="en-CA" dirty="0"/>
              <a:t>watering their flock. </a:t>
            </a:r>
          </a:p>
          <a:p>
            <a:r>
              <a:rPr lang="en-CA" dirty="0"/>
              <a:t>The result of this good fight was </a:t>
            </a:r>
            <a:r>
              <a:rPr lang="en-CA" dirty="0" smtClean="0"/>
              <a:t>                                  that </a:t>
            </a:r>
            <a:r>
              <a:rPr lang="en-CA" dirty="0"/>
              <a:t>Moses found a home, a </a:t>
            </a:r>
            <a:r>
              <a:rPr lang="en-CA" dirty="0" smtClean="0"/>
              <a:t>                                   family </a:t>
            </a:r>
            <a:r>
              <a:rPr lang="en-CA" dirty="0"/>
              <a:t>and a life among </a:t>
            </a:r>
            <a:r>
              <a:rPr lang="en-CA" dirty="0" err="1"/>
              <a:t>Reuel’s</a:t>
            </a:r>
            <a:r>
              <a:rPr lang="en-CA" dirty="0"/>
              <a:t> </a:t>
            </a:r>
            <a:r>
              <a:rPr lang="en-CA" dirty="0" smtClean="0"/>
              <a:t>                                  family </a:t>
            </a:r>
            <a:r>
              <a:rPr lang="en-CA" dirty="0"/>
              <a:t>where he might continue to grow in his knowledge of the God of Abraham, Isaac and Jacob. </a:t>
            </a:r>
            <a:endParaRPr lang="en-CA" dirty="0"/>
          </a:p>
        </p:txBody>
      </p:sp>
      <p:pic>
        <p:nvPicPr>
          <p:cNvPr id="307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204" y="1871001"/>
            <a:ext cx="5268055" cy="221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24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97612"/>
            <a:ext cx="5604803" cy="3745276"/>
          </a:xfrm>
        </p:spPr>
        <p:txBody>
          <a:bodyPr>
            <a:normAutofit/>
          </a:bodyPr>
          <a:lstStyle/>
          <a:p>
            <a:pPr lvl="0"/>
            <a:r>
              <a:rPr lang="en-CA" dirty="0" smtClean="0"/>
              <a:t>In </a:t>
            </a:r>
            <a:r>
              <a:rPr lang="en-CA" dirty="0"/>
              <a:t>our text, while a wrongly motivated and wrongly contested fight led to </a:t>
            </a:r>
            <a:r>
              <a:rPr lang="en-CA" i="1" dirty="0"/>
              <a:t>flight</a:t>
            </a:r>
            <a:r>
              <a:rPr lang="en-CA" dirty="0"/>
              <a:t>, a rightly motivated and rightly contested fight led to </a:t>
            </a:r>
            <a:r>
              <a:rPr lang="en-CA" i="1" dirty="0"/>
              <a:t>blessing</a:t>
            </a:r>
            <a:r>
              <a:rPr lang="en-CA" dirty="0"/>
              <a:t>. </a:t>
            </a:r>
            <a:endParaRPr lang="en-CA" dirty="0"/>
          </a:p>
        </p:txBody>
      </p:sp>
      <p:pic>
        <p:nvPicPr>
          <p:cNvPr id="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204" y="1871001"/>
            <a:ext cx="5268055" cy="221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1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1008</Words>
  <Application>Microsoft Office PowerPoint</Application>
  <PresentationFormat>Widescreen</PresentationFormat>
  <Paragraphs>40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Mistral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34</cp:revision>
  <cp:lastPrinted>2021-12-31T16:15:16Z</cp:lastPrinted>
  <dcterms:created xsi:type="dcterms:W3CDTF">2021-12-21T19:33:14Z</dcterms:created>
  <dcterms:modified xsi:type="dcterms:W3CDTF">2022-01-19T15:56:47Z</dcterms:modified>
</cp:coreProperties>
</file>