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4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2" d="100"/>
          <a:sy n="72" d="100"/>
        </p:scale>
        <p:origin x="57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06AEE35-F185-440C-92E2-EBA8E20C7644}" type="datetimeFigureOut">
              <a:rPr lang="en-CA" smtClean="0"/>
              <a:t>2021-12-17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38897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EE35-F185-440C-92E2-EBA8E20C7644}" type="datetimeFigureOut">
              <a:rPr lang="en-CA" smtClean="0"/>
              <a:t>2021-12-17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146621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EE35-F185-440C-92E2-EBA8E20C7644}" type="datetimeFigureOut">
              <a:rPr lang="en-CA" smtClean="0"/>
              <a:t>2021-12-17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87622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06AEE35-F185-440C-92E2-EBA8E20C7644}" type="datetimeFigureOut">
              <a:rPr lang="en-CA" smtClean="0"/>
              <a:t>2021-12-17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596374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AEE35-F185-440C-92E2-EBA8E20C7644}" type="datetimeFigureOut">
              <a:rPr lang="en-CA" smtClean="0"/>
              <a:t>2021-12-17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1615191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06AEE35-F185-440C-92E2-EBA8E20C7644}" type="datetimeFigureOut">
              <a:rPr lang="en-CA" smtClean="0"/>
              <a:t>2021-12-17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98822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06AEE35-F185-440C-92E2-EBA8E20C7644}" type="datetimeFigureOut">
              <a:rPr lang="en-CA" smtClean="0"/>
              <a:t>2021-12-17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8323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06AEE35-F185-440C-92E2-EBA8E20C7644}" type="datetimeFigureOut">
              <a:rPr lang="en-CA" smtClean="0"/>
              <a:t>2021-12-17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37851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AEE35-F185-440C-92E2-EBA8E20C7644}" type="datetimeFigureOut">
              <a:rPr lang="en-CA" smtClean="0"/>
              <a:t>2021-12-17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51164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EE35-F185-440C-92E2-EBA8E20C7644}" type="datetimeFigureOut">
              <a:rPr lang="en-CA" smtClean="0"/>
              <a:t>2021-12-17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345932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EE35-F185-440C-92E2-EBA8E20C7644}" type="datetimeFigureOut">
              <a:rPr lang="en-CA" smtClean="0"/>
              <a:t>2021-12-17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AA390F5-2CBA-4CA7-998F-D506932147A3}" type="slidenum">
              <a:rPr lang="en-CA" smtClean="0"/>
              <a:t>‹#›</a:t>
            </a:fld>
            <a:endParaRPr lang="en-CA"/>
          </a:p>
        </p:txBody>
      </p:sp>
    </p:spTree>
    <p:extLst>
      <p:ext uri="{BB962C8B-B14F-4D97-AF65-F5344CB8AC3E}">
        <p14:creationId xmlns:p14="http://schemas.microsoft.com/office/powerpoint/2010/main" val="83089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192000" cy="6176963"/>
          </a:xfrm>
          <a:prstGeom prst="rect">
            <a:avLst/>
          </a:prstGeom>
          <a:solidFill>
            <a:srgbClr val="D2D4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AEE35-F185-440C-92E2-EBA8E20C7644}" type="datetimeFigureOut">
              <a:rPr lang="en-CA" smtClean="0"/>
              <a:t>2021-12-17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390F5-2CBA-4CA7-998F-D506932147A3}" type="slidenum">
              <a:rPr lang="en-CA" smtClean="0"/>
              <a:t>‹#›</a:t>
            </a:fld>
            <a:endParaRPr lang="en-CA"/>
          </a:p>
        </p:txBody>
      </p:sp>
      <p:pic>
        <p:nvPicPr>
          <p:cNvPr id="7" name="Picture 6"/>
          <p:cNvPicPr>
            <a:picLocks noChangeAspect="1"/>
          </p:cNvPicPr>
          <p:nvPr userDrawn="1"/>
        </p:nvPicPr>
        <p:blipFill rotWithShape="1">
          <a:blip r:embed="rId13">
            <a:clrChange>
              <a:clrFrom>
                <a:srgbClr val="C4C6C3"/>
              </a:clrFrom>
              <a:clrTo>
                <a:srgbClr val="C4C6C3">
                  <a:alpha val="0"/>
                </a:srgbClr>
              </a:clrTo>
            </a:clrChange>
            <a:extLst>
              <a:ext uri="{28A0092B-C50C-407E-A947-70E740481C1C}">
                <a14:useLocalDpi xmlns:a14="http://schemas.microsoft.com/office/drawing/2010/main" val="0"/>
              </a:ext>
            </a:extLst>
          </a:blip>
          <a:srcRect l="12591" r="25892"/>
          <a:stretch/>
        </p:blipFill>
        <p:spPr>
          <a:xfrm>
            <a:off x="-13253" y="4625009"/>
            <a:ext cx="1961323" cy="2232991"/>
          </a:xfrm>
          <a:prstGeom prst="rect">
            <a:avLst/>
          </a:prstGeom>
        </p:spPr>
      </p:pic>
      <p:pic>
        <p:nvPicPr>
          <p:cNvPr id="9" name="Picture 8"/>
          <p:cNvPicPr>
            <a:picLocks noChangeAspect="1"/>
          </p:cNvPicPr>
          <p:nvPr userDrawn="1"/>
        </p:nvPicPr>
        <p:blipFill rotWithShape="1">
          <a:blip r:embed="rId13">
            <a:extLst>
              <a:ext uri="{28A0092B-C50C-407E-A947-70E740481C1C}">
                <a14:useLocalDpi xmlns:a14="http://schemas.microsoft.com/office/drawing/2010/main" val="0"/>
              </a:ext>
            </a:extLst>
          </a:blip>
          <a:srcRect t="67359" r="71527" b="-593"/>
          <a:stretch/>
        </p:blipFill>
        <p:spPr>
          <a:xfrm>
            <a:off x="1934817" y="6142382"/>
            <a:ext cx="10257183" cy="742122"/>
          </a:xfrm>
          <a:prstGeom prst="rect">
            <a:avLst/>
          </a:prstGeom>
        </p:spPr>
      </p:pic>
    </p:spTree>
    <p:extLst>
      <p:ext uri="{BB962C8B-B14F-4D97-AF65-F5344CB8AC3E}">
        <p14:creationId xmlns:p14="http://schemas.microsoft.com/office/powerpoint/2010/main" val="3468504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 Boxing </a:t>
            </a:r>
            <a:r>
              <a:rPr lang="en-CA" dirty="0"/>
              <a:t>Day </a:t>
            </a:r>
            <a:r>
              <a:rPr lang="en-CA" dirty="0" smtClean="0"/>
              <a:t>Reflection </a:t>
            </a:r>
            <a:endParaRPr lang="en-CA" dirty="0"/>
          </a:p>
        </p:txBody>
      </p:sp>
      <p:sp>
        <p:nvSpPr>
          <p:cNvPr id="3" name="Content Placeholder 2"/>
          <p:cNvSpPr>
            <a:spLocks noGrp="1"/>
          </p:cNvSpPr>
          <p:nvPr>
            <p:ph idx="1"/>
          </p:nvPr>
        </p:nvSpPr>
        <p:spPr/>
        <p:txBody>
          <a:bodyPr/>
          <a:lstStyle/>
          <a:p>
            <a:endParaRPr lang="en-CA"/>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5036" y="1690688"/>
            <a:ext cx="7239138" cy="4715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85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584174" y="1825625"/>
            <a:ext cx="8769626" cy="4351338"/>
          </a:xfrm>
        </p:spPr>
        <p:txBody>
          <a:bodyPr/>
          <a:lstStyle/>
          <a:p>
            <a:pPr marL="0" indent="0">
              <a:buNone/>
            </a:pPr>
            <a:r>
              <a:rPr lang="en-CA" dirty="0">
                <a:solidFill>
                  <a:srgbClr val="C00000"/>
                </a:solidFill>
              </a:rPr>
              <a:t>“Therefore let us move beyond the elementary teachings about Christ and be taken forward to maturity, not laying again the foundation of repentance from acts that lead to death, and of faith in God, instruction about cleansing rites, the laying on of hands, the resurrection of the dead, and eternal judgment. And God permitting, we will do so. (Hebrews 6:1-3) </a:t>
            </a:r>
          </a:p>
          <a:p>
            <a:endParaRPr lang="en-CA" dirty="0"/>
          </a:p>
        </p:txBody>
      </p:sp>
    </p:spTree>
    <p:extLst>
      <p:ext uri="{BB962C8B-B14F-4D97-AF65-F5344CB8AC3E}">
        <p14:creationId xmlns:p14="http://schemas.microsoft.com/office/powerpoint/2010/main" val="3070407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CA" dirty="0" smtClean="0"/>
              <a:t>The “Romans Road”</a:t>
            </a:r>
            <a:endParaRPr lang="en-CA" dirty="0"/>
          </a:p>
        </p:txBody>
      </p:sp>
      <p:sp>
        <p:nvSpPr>
          <p:cNvPr id="3" name="Content Placeholder 2"/>
          <p:cNvSpPr>
            <a:spLocks noGrp="1"/>
          </p:cNvSpPr>
          <p:nvPr>
            <p:ph idx="1"/>
          </p:nvPr>
        </p:nvSpPr>
        <p:spPr>
          <a:xfrm>
            <a:off x="2133600" y="1245703"/>
            <a:ext cx="9220200" cy="5156544"/>
          </a:xfrm>
        </p:spPr>
        <p:txBody>
          <a:bodyPr>
            <a:normAutofit lnSpcReduction="10000"/>
          </a:bodyPr>
          <a:lstStyle/>
          <a:p>
            <a:r>
              <a:rPr lang="en-CA" dirty="0" smtClean="0">
                <a:solidFill>
                  <a:srgbClr val="C00000"/>
                </a:solidFill>
              </a:rPr>
              <a:t>“All</a:t>
            </a:r>
            <a:r>
              <a:rPr lang="en-CA" dirty="0">
                <a:solidFill>
                  <a:srgbClr val="C00000"/>
                </a:solidFill>
              </a:rPr>
              <a:t> have sinned and fall short of the glory of </a:t>
            </a:r>
            <a:r>
              <a:rPr lang="en-CA" dirty="0" smtClean="0">
                <a:solidFill>
                  <a:srgbClr val="C00000"/>
                </a:solidFill>
              </a:rPr>
              <a:t>God.” </a:t>
            </a:r>
            <a:r>
              <a:rPr lang="en-CA" dirty="0">
                <a:solidFill>
                  <a:srgbClr val="C00000"/>
                </a:solidFill>
              </a:rPr>
              <a:t>(Romans 3:23) </a:t>
            </a:r>
          </a:p>
          <a:p>
            <a:r>
              <a:rPr lang="en-CA" dirty="0" smtClean="0">
                <a:solidFill>
                  <a:srgbClr val="C00000"/>
                </a:solidFill>
              </a:rPr>
              <a:t>“The </a:t>
            </a:r>
            <a:r>
              <a:rPr lang="en-CA" dirty="0">
                <a:solidFill>
                  <a:srgbClr val="C00000"/>
                </a:solidFill>
              </a:rPr>
              <a:t>wages of sin is death, but the free gift of God is eternal life in Christ Jesus our Lord." (Romans 6:23</a:t>
            </a:r>
            <a:r>
              <a:rPr lang="en-CA" dirty="0" smtClean="0">
                <a:solidFill>
                  <a:srgbClr val="C00000"/>
                </a:solidFill>
              </a:rPr>
              <a:t>)</a:t>
            </a:r>
          </a:p>
          <a:p>
            <a:r>
              <a:rPr lang="en-CA" dirty="0" smtClean="0">
                <a:solidFill>
                  <a:srgbClr val="C00000"/>
                </a:solidFill>
              </a:rPr>
              <a:t>“While </a:t>
            </a:r>
            <a:r>
              <a:rPr lang="en-CA" dirty="0">
                <a:solidFill>
                  <a:srgbClr val="C00000"/>
                </a:solidFill>
              </a:rPr>
              <a:t>we were still sinners, Christ died for </a:t>
            </a:r>
            <a:r>
              <a:rPr lang="en-CA" dirty="0" smtClean="0">
                <a:solidFill>
                  <a:srgbClr val="C00000"/>
                </a:solidFill>
              </a:rPr>
              <a:t>us." </a:t>
            </a:r>
            <a:r>
              <a:rPr lang="en-CA" dirty="0">
                <a:solidFill>
                  <a:srgbClr val="C00000"/>
                </a:solidFill>
              </a:rPr>
              <a:t>(Romans 5:8</a:t>
            </a:r>
            <a:r>
              <a:rPr lang="en-CA" dirty="0" smtClean="0">
                <a:solidFill>
                  <a:srgbClr val="C00000"/>
                </a:solidFill>
              </a:rPr>
              <a:t>)</a:t>
            </a:r>
          </a:p>
          <a:p>
            <a:r>
              <a:rPr lang="en-CA" dirty="0" smtClean="0">
                <a:solidFill>
                  <a:srgbClr val="C00000"/>
                </a:solidFill>
              </a:rPr>
              <a:t>“If </a:t>
            </a:r>
            <a:r>
              <a:rPr lang="en-CA" dirty="0">
                <a:solidFill>
                  <a:srgbClr val="C00000"/>
                </a:solidFill>
              </a:rPr>
              <a:t>you confess with your mouth that Jesus is Lord and believe in your heart that God raised him from the dead, you will be </a:t>
            </a:r>
            <a:r>
              <a:rPr lang="en-CA" dirty="0" smtClean="0">
                <a:solidFill>
                  <a:srgbClr val="C00000"/>
                </a:solidFill>
              </a:rPr>
              <a:t>saved.” </a:t>
            </a:r>
            <a:r>
              <a:rPr lang="en-CA" dirty="0">
                <a:solidFill>
                  <a:srgbClr val="C00000"/>
                </a:solidFill>
              </a:rPr>
              <a:t>(Romans 10:9</a:t>
            </a:r>
            <a:r>
              <a:rPr lang="en-CA" dirty="0" smtClean="0">
                <a:solidFill>
                  <a:srgbClr val="C00000"/>
                </a:solidFill>
              </a:rPr>
              <a:t>)</a:t>
            </a:r>
          </a:p>
          <a:p>
            <a:r>
              <a:rPr lang="en-CA" dirty="0" smtClean="0">
                <a:solidFill>
                  <a:srgbClr val="C00000"/>
                </a:solidFill>
              </a:rPr>
              <a:t>“Since </a:t>
            </a:r>
            <a:r>
              <a:rPr lang="en-CA" dirty="0">
                <a:solidFill>
                  <a:srgbClr val="C00000"/>
                </a:solidFill>
              </a:rPr>
              <a:t>we have been justified through faith, we have peace with God through our Lord Jesus </a:t>
            </a:r>
            <a:r>
              <a:rPr lang="en-CA" dirty="0" smtClean="0">
                <a:solidFill>
                  <a:srgbClr val="C00000"/>
                </a:solidFill>
              </a:rPr>
              <a:t>Christ”. </a:t>
            </a:r>
            <a:r>
              <a:rPr lang="en-CA" dirty="0">
                <a:solidFill>
                  <a:srgbClr val="C00000"/>
                </a:solidFill>
              </a:rPr>
              <a:t>(Romans 5:1</a:t>
            </a:r>
            <a:r>
              <a:rPr lang="en-CA" dirty="0" smtClean="0">
                <a:solidFill>
                  <a:srgbClr val="C00000"/>
                </a:solidFill>
              </a:rPr>
              <a:t>) </a:t>
            </a:r>
            <a:endParaRPr lang="en-CA" dirty="0">
              <a:solidFill>
                <a:srgbClr val="C00000"/>
              </a:solidFill>
            </a:endParaRPr>
          </a:p>
        </p:txBody>
      </p:sp>
    </p:spTree>
    <p:extLst>
      <p:ext uri="{BB962C8B-B14F-4D97-AF65-F5344CB8AC3E}">
        <p14:creationId xmlns:p14="http://schemas.microsoft.com/office/powerpoint/2010/main" val="3825369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173356" y="1653348"/>
            <a:ext cx="9180443" cy="4351338"/>
          </a:xfrm>
        </p:spPr>
        <p:txBody>
          <a:bodyPr/>
          <a:lstStyle/>
          <a:p>
            <a:r>
              <a:rPr lang="en-CA" dirty="0" smtClean="0"/>
              <a:t>The </a:t>
            </a:r>
            <a:r>
              <a:rPr lang="en-CA" dirty="0"/>
              <a:t>early church had a tendency to spend a great deal of time debating what I’m going to call the packaging of the gift of </a:t>
            </a:r>
            <a:r>
              <a:rPr lang="en-CA" dirty="0" smtClean="0"/>
              <a:t>Jesus, as well as, spending a lot of time discussing </a:t>
            </a:r>
            <a:r>
              <a:rPr lang="en-CA" dirty="0"/>
              <a:t>the basic events of Christ’s </a:t>
            </a:r>
            <a:r>
              <a:rPr lang="en-CA" dirty="0" smtClean="0"/>
              <a:t>life.</a:t>
            </a:r>
          </a:p>
          <a:p>
            <a:r>
              <a:rPr lang="en-CA" dirty="0"/>
              <a:t>Because the early church was highly Jewish in nature, all kinds of Jewish presuppositions of God and faith were laid upon the simplicity of the Roman Road, creating a much bumpier pathway. </a:t>
            </a:r>
          </a:p>
        </p:txBody>
      </p:sp>
    </p:spTree>
    <p:extLst>
      <p:ext uri="{BB962C8B-B14F-4D97-AF65-F5344CB8AC3E}">
        <p14:creationId xmlns:p14="http://schemas.microsoft.com/office/powerpoint/2010/main" val="4196568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080590" y="622850"/>
            <a:ext cx="9273209" cy="5686633"/>
          </a:xfrm>
        </p:spPr>
        <p:txBody>
          <a:bodyPr>
            <a:normAutofit lnSpcReduction="10000"/>
          </a:bodyPr>
          <a:lstStyle/>
          <a:p>
            <a:r>
              <a:rPr lang="en-CA" dirty="0"/>
              <a:t>Of first importance to Paul were the events of Christ’s death, resurrection and post resurrection appearances. </a:t>
            </a:r>
            <a:endParaRPr lang="en-CA" dirty="0" smtClean="0"/>
          </a:p>
          <a:p>
            <a:r>
              <a:rPr lang="en-CA" dirty="0" smtClean="0"/>
              <a:t>The </a:t>
            </a:r>
            <a:r>
              <a:rPr lang="en-CA" dirty="0"/>
              <a:t>other events </a:t>
            </a:r>
            <a:r>
              <a:rPr lang="en-CA" dirty="0" smtClean="0"/>
              <a:t>of Christ’s life – </a:t>
            </a:r>
            <a:r>
              <a:rPr lang="en-CA" dirty="0"/>
              <a:t>the miracles, teachings and healings - are the wrapping paper that makes the gift of Jesus Christ incredibly beautiful, but His death, resurrection and post resurrection appearances provide the main structure the follower of Jesus </a:t>
            </a:r>
            <a:r>
              <a:rPr lang="en-CA" dirty="0" smtClean="0"/>
              <a:t>needs.</a:t>
            </a:r>
          </a:p>
          <a:p>
            <a:r>
              <a:rPr lang="en-CA" dirty="0" smtClean="0"/>
              <a:t>Moving </a:t>
            </a:r>
            <a:r>
              <a:rPr lang="en-CA" dirty="0"/>
              <a:t>beyond the elementary teachings is a clear direction not to rebuild foundational facts, but to stand on them and live by them. It is a call to engage the gift of Jesus in a dynamic, relational, and tangible way and to experience transformation by the renewing of our mind in Him.</a:t>
            </a:r>
          </a:p>
          <a:p>
            <a:endParaRPr lang="en-CA" dirty="0"/>
          </a:p>
        </p:txBody>
      </p:sp>
    </p:spTree>
    <p:extLst>
      <p:ext uri="{BB962C8B-B14F-4D97-AF65-F5344CB8AC3E}">
        <p14:creationId xmlns:p14="http://schemas.microsoft.com/office/powerpoint/2010/main" val="1563142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Present Day Boxing </a:t>
            </a:r>
            <a:r>
              <a:rPr lang="en-CA" dirty="0"/>
              <a:t>Day </a:t>
            </a:r>
            <a:r>
              <a:rPr lang="en-CA" dirty="0" smtClean="0"/>
              <a:t>Issues </a:t>
            </a:r>
            <a:r>
              <a:rPr lang="en-CA" dirty="0"/>
              <a:t>of </a:t>
            </a:r>
            <a:r>
              <a:rPr lang="en-CA" dirty="0" smtClean="0"/>
              <a:t>Faith </a:t>
            </a:r>
            <a:endParaRPr lang="en-CA" dirty="0"/>
          </a:p>
        </p:txBody>
      </p:sp>
      <p:sp>
        <p:nvSpPr>
          <p:cNvPr id="3" name="Content Placeholder 2"/>
          <p:cNvSpPr>
            <a:spLocks noGrp="1"/>
          </p:cNvSpPr>
          <p:nvPr>
            <p:ph idx="1"/>
          </p:nvPr>
        </p:nvSpPr>
        <p:spPr>
          <a:xfrm>
            <a:off x="2332382" y="2358887"/>
            <a:ext cx="9021417" cy="3818076"/>
          </a:xfrm>
        </p:spPr>
        <p:txBody>
          <a:bodyPr/>
          <a:lstStyle/>
          <a:p>
            <a:pPr marL="0" indent="0">
              <a:buNone/>
            </a:pPr>
            <a:r>
              <a:rPr lang="en-CA" dirty="0" smtClean="0"/>
              <a:t>ISSUE #1</a:t>
            </a:r>
          </a:p>
          <a:p>
            <a:r>
              <a:rPr lang="en-CA" dirty="0" smtClean="0"/>
              <a:t>The dismantling </a:t>
            </a:r>
            <a:r>
              <a:rPr lang="en-CA" dirty="0"/>
              <a:t>and </a:t>
            </a:r>
            <a:r>
              <a:rPr lang="en-CA" dirty="0" smtClean="0"/>
              <a:t>dissection of </a:t>
            </a:r>
            <a:r>
              <a:rPr lang="en-CA" dirty="0" smtClean="0"/>
              <a:t>the narrative of Christ’s life</a:t>
            </a:r>
            <a:r>
              <a:rPr lang="en-CA" dirty="0" smtClean="0"/>
              <a:t> and the smashing and deconstruction of the gift </a:t>
            </a:r>
            <a:r>
              <a:rPr lang="en-CA" dirty="0"/>
              <a:t>that is </a:t>
            </a:r>
            <a:r>
              <a:rPr lang="en-CA" dirty="0" smtClean="0"/>
              <a:t>Jesus, leaves us with a </a:t>
            </a:r>
            <a:r>
              <a:rPr lang="en-CA" dirty="0"/>
              <a:t>little pile of scraps and an immensely valuable gift shattered to pieces. </a:t>
            </a:r>
            <a:endParaRPr lang="en-CA" dirty="0" smtClean="0"/>
          </a:p>
          <a:p>
            <a:r>
              <a:rPr lang="en-CA" dirty="0"/>
              <a:t>The solution </a:t>
            </a:r>
            <a:r>
              <a:rPr lang="en-CA" dirty="0" smtClean="0"/>
              <a:t>is to take </a:t>
            </a:r>
            <a:r>
              <a:rPr lang="en-CA" dirty="0"/>
              <a:t>seriously Christ’s direction to Thomas to “stop doubting and believe”. </a:t>
            </a:r>
          </a:p>
        </p:txBody>
      </p:sp>
    </p:spTree>
    <p:extLst>
      <p:ext uri="{BB962C8B-B14F-4D97-AF65-F5344CB8AC3E}">
        <p14:creationId xmlns:p14="http://schemas.microsoft.com/office/powerpoint/2010/main" val="71191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Present Day Boxing </a:t>
            </a:r>
            <a:r>
              <a:rPr lang="en-CA" dirty="0"/>
              <a:t>Day </a:t>
            </a:r>
            <a:r>
              <a:rPr lang="en-CA" dirty="0" smtClean="0"/>
              <a:t>Issues </a:t>
            </a:r>
            <a:r>
              <a:rPr lang="en-CA" dirty="0"/>
              <a:t>of </a:t>
            </a:r>
            <a:r>
              <a:rPr lang="en-CA" dirty="0" smtClean="0"/>
              <a:t>Faith </a:t>
            </a:r>
            <a:endParaRPr lang="en-CA" dirty="0"/>
          </a:p>
        </p:txBody>
      </p:sp>
      <p:sp>
        <p:nvSpPr>
          <p:cNvPr id="3" name="Content Placeholder 2"/>
          <p:cNvSpPr>
            <a:spLocks noGrp="1"/>
          </p:cNvSpPr>
          <p:nvPr>
            <p:ph idx="1"/>
          </p:nvPr>
        </p:nvSpPr>
        <p:spPr>
          <a:xfrm>
            <a:off x="2332382" y="2358887"/>
            <a:ext cx="9021417" cy="3818076"/>
          </a:xfrm>
        </p:spPr>
        <p:txBody>
          <a:bodyPr>
            <a:normAutofit/>
          </a:bodyPr>
          <a:lstStyle/>
          <a:p>
            <a:pPr marL="0" indent="0">
              <a:buNone/>
            </a:pPr>
            <a:r>
              <a:rPr lang="en-CA" dirty="0" smtClean="0"/>
              <a:t>ISSUE #2</a:t>
            </a:r>
          </a:p>
          <a:p>
            <a:r>
              <a:rPr lang="en-CA" dirty="0" smtClean="0"/>
              <a:t>We </a:t>
            </a:r>
            <a:r>
              <a:rPr lang="en-CA" dirty="0"/>
              <a:t>are captivated by the wrapping paper of the gift of </a:t>
            </a:r>
            <a:r>
              <a:rPr lang="en-CA" dirty="0" smtClean="0"/>
              <a:t>Jesus, engaging </a:t>
            </a:r>
            <a:r>
              <a:rPr lang="en-CA" dirty="0"/>
              <a:t>with the secondary issues of our faith before establishing a firm foundation on the elementary things of our faith. </a:t>
            </a:r>
            <a:endParaRPr lang="en-CA" dirty="0" smtClean="0"/>
          </a:p>
          <a:p>
            <a:r>
              <a:rPr lang="en-CA" dirty="0"/>
              <a:t>The correction here involves engaging with the word of God more regularly and more diligently with a right spirit. </a:t>
            </a:r>
          </a:p>
        </p:txBody>
      </p:sp>
    </p:spTree>
    <p:extLst>
      <p:ext uri="{BB962C8B-B14F-4D97-AF65-F5344CB8AC3E}">
        <p14:creationId xmlns:p14="http://schemas.microsoft.com/office/powerpoint/2010/main" val="168545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Present Day Boxing </a:t>
            </a:r>
            <a:r>
              <a:rPr lang="en-CA" dirty="0"/>
              <a:t>Day </a:t>
            </a:r>
            <a:r>
              <a:rPr lang="en-CA" dirty="0" smtClean="0"/>
              <a:t>Issues </a:t>
            </a:r>
            <a:r>
              <a:rPr lang="en-CA" dirty="0"/>
              <a:t>of </a:t>
            </a:r>
            <a:r>
              <a:rPr lang="en-CA" dirty="0" smtClean="0"/>
              <a:t>Faith </a:t>
            </a:r>
            <a:endParaRPr lang="en-CA" dirty="0"/>
          </a:p>
        </p:txBody>
      </p:sp>
      <p:sp>
        <p:nvSpPr>
          <p:cNvPr id="3" name="Content Placeholder 2"/>
          <p:cNvSpPr>
            <a:spLocks noGrp="1"/>
          </p:cNvSpPr>
          <p:nvPr>
            <p:ph idx="1"/>
          </p:nvPr>
        </p:nvSpPr>
        <p:spPr>
          <a:xfrm>
            <a:off x="2332382" y="2358887"/>
            <a:ext cx="9021417" cy="3818076"/>
          </a:xfrm>
        </p:spPr>
        <p:txBody>
          <a:bodyPr>
            <a:normAutofit/>
          </a:bodyPr>
          <a:lstStyle/>
          <a:p>
            <a:pPr marL="0" indent="0">
              <a:buNone/>
            </a:pPr>
            <a:r>
              <a:rPr lang="en-CA" dirty="0" smtClean="0"/>
              <a:t>ISSUE #3</a:t>
            </a:r>
          </a:p>
          <a:p>
            <a:r>
              <a:rPr lang="en-CA" dirty="0" smtClean="0"/>
              <a:t>We </a:t>
            </a:r>
            <a:r>
              <a:rPr lang="en-CA" dirty="0"/>
              <a:t>latch on to the elementary truths – we unwrap the gift – but then go little </a:t>
            </a:r>
            <a:r>
              <a:rPr lang="en-CA" dirty="0" smtClean="0"/>
              <a:t>further, failing </a:t>
            </a:r>
            <a:r>
              <a:rPr lang="en-CA" dirty="0"/>
              <a:t>to engage with Jesus, </a:t>
            </a:r>
            <a:r>
              <a:rPr lang="en-CA" dirty="0" smtClean="0"/>
              <a:t>preventing </a:t>
            </a:r>
            <a:r>
              <a:rPr lang="en-CA" dirty="0"/>
              <a:t>Him </a:t>
            </a:r>
            <a:r>
              <a:rPr lang="en-CA" dirty="0" smtClean="0"/>
              <a:t>from shaping </a:t>
            </a:r>
            <a:r>
              <a:rPr lang="en-CA" dirty="0"/>
              <a:t>our lives. </a:t>
            </a:r>
            <a:endParaRPr lang="en-CA" dirty="0" smtClean="0"/>
          </a:p>
          <a:p>
            <a:r>
              <a:rPr lang="en-CA" dirty="0"/>
              <a:t>The corrective here is to unbox Jesus and engage with </a:t>
            </a:r>
            <a:r>
              <a:rPr lang="en-CA" dirty="0" smtClean="0"/>
              <a:t>Him a </a:t>
            </a:r>
            <a:r>
              <a:rPr lang="en-CA" dirty="0"/>
              <a:t>little more regularly in 2022, permitting Him greater access to our lives and allowing Him to shape us more firmly into His image this year. </a:t>
            </a:r>
          </a:p>
        </p:txBody>
      </p:sp>
    </p:spTree>
    <p:extLst>
      <p:ext uri="{BB962C8B-B14F-4D97-AF65-F5344CB8AC3E}">
        <p14:creationId xmlns:p14="http://schemas.microsoft.com/office/powerpoint/2010/main" val="2256526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2199860" y="781877"/>
            <a:ext cx="9153939" cy="5395085"/>
          </a:xfrm>
        </p:spPr>
        <p:txBody>
          <a:bodyPr>
            <a:normAutofit/>
          </a:bodyPr>
          <a:lstStyle/>
          <a:p>
            <a:r>
              <a:rPr lang="en-CA" dirty="0"/>
              <a:t>My prayer then is that we would become a people in 2022 who are in the process of moving beyond elementary truths. </a:t>
            </a:r>
            <a:endParaRPr lang="en-CA" dirty="0" smtClean="0"/>
          </a:p>
          <a:p>
            <a:r>
              <a:rPr lang="en-CA" dirty="0" smtClean="0"/>
              <a:t>My </a:t>
            </a:r>
            <a:r>
              <a:rPr lang="en-CA" dirty="0"/>
              <a:t>prayer is that we would become a people who, with a firm foundation in Jesus, step out in faith to put into practice our faith in increasing and expanding ways. </a:t>
            </a:r>
            <a:endParaRPr lang="en-CA" dirty="0" smtClean="0"/>
          </a:p>
          <a:p>
            <a:r>
              <a:rPr lang="en-CA" dirty="0" smtClean="0"/>
              <a:t>My </a:t>
            </a:r>
            <a:r>
              <a:rPr lang="en-CA" dirty="0"/>
              <a:t>prayer is that we would be a people who refuse to get caught up in the wrapping paper or enamoured with the box our gift arrived in, and that we would be a people who engage deeply in relationship with Jesus, the indescribable gift for which we give thanks. </a:t>
            </a:r>
          </a:p>
        </p:txBody>
      </p:sp>
    </p:spTree>
    <p:extLst>
      <p:ext uri="{BB962C8B-B14F-4D97-AF65-F5344CB8AC3E}">
        <p14:creationId xmlns:p14="http://schemas.microsoft.com/office/powerpoint/2010/main" val="3286422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535</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 Boxing Day Reflection </vt:lpstr>
      <vt:lpstr>PowerPoint Presentation</vt:lpstr>
      <vt:lpstr>The “Romans Road”</vt:lpstr>
      <vt:lpstr>PowerPoint Presentation</vt:lpstr>
      <vt:lpstr>PowerPoint Presentation</vt:lpstr>
      <vt:lpstr>Present Day Boxing Day Issues of Faith </vt:lpstr>
      <vt:lpstr>Present Day Boxing Day Issues of Faith </vt:lpstr>
      <vt:lpstr>Present Day Boxing Day Issues of Faith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4</cp:revision>
  <dcterms:created xsi:type="dcterms:W3CDTF">2021-12-17T21:23:23Z</dcterms:created>
  <dcterms:modified xsi:type="dcterms:W3CDTF">2021-12-18T00:30:27Z</dcterms:modified>
</cp:coreProperties>
</file>