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7" r:id="rId3"/>
    <p:sldId id="258" r:id="rId4"/>
    <p:sldId id="268" r:id="rId5"/>
    <p:sldId id="259" r:id="rId6"/>
    <p:sldId id="274" r:id="rId7"/>
    <p:sldId id="279" r:id="rId8"/>
    <p:sldId id="280" r:id="rId9"/>
    <p:sldId id="281" r:id="rId10"/>
    <p:sldId id="261" r:id="rId11"/>
    <p:sldId id="276" r:id="rId12"/>
    <p:sldId id="265"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39CC2"/>
    <a:srgbClr val="324554"/>
    <a:srgbClr val="2D6CA3"/>
    <a:srgbClr val="297992"/>
    <a:srgbClr val="66CDF0"/>
    <a:srgbClr val="2B6E7F"/>
    <a:srgbClr val="60CBEF"/>
    <a:srgbClr val="2E6CA4"/>
    <a:srgbClr val="67C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836C75A-BBC8-41BC-A152-29F81CAB1E11}" type="datetimeFigureOut">
              <a:rPr lang="en-CA" smtClean="0"/>
              <a:t>2021-11-19</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0C8D5AC-7642-4D2E-8326-F5355B158646}" type="slidenum">
              <a:rPr lang="en-CA" smtClean="0"/>
              <a:t>‹#›</a:t>
            </a:fld>
            <a:endParaRPr lang="en-CA"/>
          </a:p>
        </p:txBody>
      </p:sp>
    </p:spTree>
    <p:extLst>
      <p:ext uri="{BB962C8B-B14F-4D97-AF65-F5344CB8AC3E}">
        <p14:creationId xmlns:p14="http://schemas.microsoft.com/office/powerpoint/2010/main" val="20434471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9C7C46A-47F4-4AC3-9E30-ECADAB38E05A}" type="datetimeFigureOut">
              <a:rPr lang="en-CA" smtClean="0"/>
              <a:t>2021-11-19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567165-6862-4EEE-A847-D89CE82024D6}" type="slidenum">
              <a:rPr lang="en-CA" smtClean="0"/>
              <a:t>‹#›</a:t>
            </a:fld>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199951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C7C46A-47F4-4AC3-9E30-ECADAB38E05A}" type="datetimeFigureOut">
              <a:rPr lang="en-CA" smtClean="0"/>
              <a:t>2021-11-19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147309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C7C46A-47F4-4AC3-9E30-ECADAB38E05A}" type="datetimeFigureOut">
              <a:rPr lang="en-CA" smtClean="0"/>
              <a:t>2021-11-19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245014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C7C46A-47F4-4AC3-9E30-ECADAB38E05A}" type="datetimeFigureOut">
              <a:rPr lang="en-CA" smtClean="0"/>
              <a:t>2021-11-19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4192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7C46A-47F4-4AC3-9E30-ECADAB38E05A}" type="datetimeFigureOut">
              <a:rPr lang="en-CA" smtClean="0"/>
              <a:t>2021-11-19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327445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9C7C46A-47F4-4AC3-9E30-ECADAB38E05A}" type="datetimeFigureOut">
              <a:rPr lang="en-CA" smtClean="0"/>
              <a:t>2021-11-19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4250922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9C7C46A-47F4-4AC3-9E30-ECADAB38E05A}" type="datetimeFigureOut">
              <a:rPr lang="en-CA" smtClean="0"/>
              <a:t>2021-11-19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1879581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9C7C46A-47F4-4AC3-9E30-ECADAB38E05A}" type="datetimeFigureOut">
              <a:rPr lang="en-CA" smtClean="0"/>
              <a:t>2021-11-19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3140410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7C46A-47F4-4AC3-9E30-ECADAB38E05A}" type="datetimeFigureOut">
              <a:rPr lang="en-CA" smtClean="0"/>
              <a:t>2021-11-19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165934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7C46A-47F4-4AC3-9E30-ECADAB38E05A}" type="datetimeFigureOut">
              <a:rPr lang="en-CA" smtClean="0"/>
              <a:t>2021-11-19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35467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7C46A-47F4-4AC3-9E30-ECADAB38E05A}" type="datetimeFigureOut">
              <a:rPr lang="en-CA" smtClean="0"/>
              <a:t>2021-11-19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567165-6862-4EEE-A847-D89CE82024D6}" type="slidenum">
              <a:rPr lang="en-CA" smtClean="0"/>
              <a:t>‹#›</a:t>
            </a:fld>
            <a:endParaRPr lang="en-CA"/>
          </a:p>
        </p:txBody>
      </p:sp>
    </p:spTree>
    <p:extLst>
      <p:ext uri="{BB962C8B-B14F-4D97-AF65-F5344CB8AC3E}">
        <p14:creationId xmlns:p14="http://schemas.microsoft.com/office/powerpoint/2010/main" val="193770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flip="none" rotWithShape="1">
            <a:gsLst>
              <a:gs pos="23000">
                <a:srgbClr val="66CDF0"/>
              </a:gs>
              <a:gs pos="0">
                <a:srgbClr val="3ABFEC"/>
              </a:gs>
              <a:gs pos="100000">
                <a:srgbClr val="66CEF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pc="120" dirty="0">
              <a:solidFill>
                <a:srgbClr val="0D2025"/>
              </a:solidFill>
            </a:endParaRP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8" name="Title 1"/>
          <p:cNvSpPr txBox="1">
            <a:spLocks/>
          </p:cNvSpPr>
          <p:nvPr userDrawn="1"/>
        </p:nvSpPr>
        <p:spPr>
          <a:xfrm>
            <a:off x="5551554" y="5503690"/>
            <a:ext cx="5202586" cy="60526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4800" b="1" kern="2600" spc="600" dirty="0" smtClean="0">
                <a:solidFill>
                  <a:srgbClr val="297992"/>
                </a:solidFill>
                <a:latin typeface="Tw Cen MT" panose="020B0602020104020603" pitchFamily="34" charset="0"/>
              </a:rPr>
              <a:t>INTERACTIONS</a:t>
            </a:r>
            <a:endParaRPr lang="en-CA" sz="4800" b="1" kern="2600" spc="600" dirty="0">
              <a:solidFill>
                <a:srgbClr val="297992"/>
              </a:solidFill>
              <a:latin typeface="Tw Cen MT" panose="020B0602020104020603" pitchFamily="34" charset="0"/>
            </a:endParaRPr>
          </a:p>
        </p:txBody>
      </p:sp>
      <p:sp>
        <p:nvSpPr>
          <p:cNvPr id="9" name="Subtitle 2"/>
          <p:cNvSpPr txBox="1">
            <a:spLocks/>
          </p:cNvSpPr>
          <p:nvPr userDrawn="1"/>
        </p:nvSpPr>
        <p:spPr>
          <a:xfrm>
            <a:off x="5847521" y="6108952"/>
            <a:ext cx="4572000" cy="49063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800" spc="1800" baseline="0" dirty="0" smtClean="0">
                <a:solidFill>
                  <a:srgbClr val="E5E5E5"/>
                </a:solidFill>
                <a:latin typeface="Arial Narrow" panose="020B0606020202030204" pitchFamily="34" charset="0"/>
                <a:cs typeface="Arial" panose="020B0604020202020204" pitchFamily="34" charset="0"/>
              </a:rPr>
              <a:t>WITH  JESUS</a:t>
            </a:r>
            <a:endParaRPr lang="en-CA" sz="2800" spc="1800" baseline="0" dirty="0">
              <a:solidFill>
                <a:srgbClr val="E5E5E5"/>
              </a:solidFill>
              <a:latin typeface="Arial Narrow" panose="020B0606020202030204" pitchFamily="34" charset="0"/>
              <a:cs typeface="Arial" panose="020B0604020202020204" pitchFamily="34" charset="0"/>
            </a:endParaRPr>
          </a:p>
        </p:txBody>
      </p:sp>
      <p:pic>
        <p:nvPicPr>
          <p:cNvPr id="11" name="Picture 6" descr="See the source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495157" y="5310814"/>
            <a:ext cx="1452245" cy="1410661"/>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7C46A-47F4-4AC3-9E30-ECADAB38E05A}" type="datetimeFigureOut">
              <a:rPr lang="en-CA" smtClean="0"/>
              <a:t>2021-11-19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7165-6862-4EEE-A847-D89CE82024D6}" type="slidenum">
              <a:rPr lang="en-CA" smtClean="0"/>
              <a:t>‹#›</a:t>
            </a:fld>
            <a:endParaRPr lang="en-CA"/>
          </a:p>
        </p:txBody>
      </p:sp>
    </p:spTree>
    <p:extLst>
      <p:ext uri="{BB962C8B-B14F-4D97-AF65-F5344CB8AC3E}">
        <p14:creationId xmlns:p14="http://schemas.microsoft.com/office/powerpoint/2010/main" val="3939252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D202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flip="none" rotWithShape="1">
            <a:gsLst>
              <a:gs pos="23000">
                <a:srgbClr val="66CDF0"/>
              </a:gs>
              <a:gs pos="0">
                <a:srgbClr val="3ABFEC"/>
              </a:gs>
              <a:gs pos="100000">
                <a:srgbClr val="66CEF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pc="120" dirty="0"/>
          </a:p>
        </p:txBody>
      </p:sp>
      <p:sp>
        <p:nvSpPr>
          <p:cNvPr id="2" name="Title 1"/>
          <p:cNvSpPr>
            <a:spLocks noGrp="1"/>
          </p:cNvSpPr>
          <p:nvPr>
            <p:ph type="ctrTitle"/>
          </p:nvPr>
        </p:nvSpPr>
        <p:spPr>
          <a:xfrm>
            <a:off x="1524000" y="734219"/>
            <a:ext cx="9144000" cy="1066800"/>
          </a:xfrm>
        </p:spPr>
        <p:txBody>
          <a:bodyPr>
            <a:noAutofit/>
          </a:bodyPr>
          <a:lstStyle/>
          <a:p>
            <a:r>
              <a:rPr lang="en-CA" sz="8800" b="1" kern="2600" spc="600" dirty="0" smtClean="0">
                <a:solidFill>
                  <a:srgbClr val="297992"/>
                </a:solidFill>
                <a:latin typeface="Tw Cen MT" panose="020B0602020104020603" pitchFamily="34" charset="0"/>
              </a:rPr>
              <a:t>INTERACTIONS</a:t>
            </a:r>
            <a:endParaRPr lang="en-CA" sz="8800" b="1" kern="2600" spc="600" dirty="0">
              <a:solidFill>
                <a:srgbClr val="297992"/>
              </a:solidFill>
              <a:latin typeface="Tw Cen MT" panose="020B0602020104020603" pitchFamily="34" charset="0"/>
            </a:endParaRPr>
          </a:p>
        </p:txBody>
      </p:sp>
      <p:sp>
        <p:nvSpPr>
          <p:cNvPr id="3" name="Subtitle 2"/>
          <p:cNvSpPr>
            <a:spLocks noGrp="1"/>
          </p:cNvSpPr>
          <p:nvPr>
            <p:ph type="subTitle" idx="1"/>
          </p:nvPr>
        </p:nvSpPr>
        <p:spPr>
          <a:xfrm>
            <a:off x="1727200" y="1639198"/>
            <a:ext cx="9144000" cy="752248"/>
          </a:xfrm>
        </p:spPr>
        <p:txBody>
          <a:bodyPr>
            <a:normAutofit/>
          </a:bodyPr>
          <a:lstStyle/>
          <a:p>
            <a:r>
              <a:rPr lang="en-CA" sz="4800" spc="3600" dirty="0" smtClean="0">
                <a:solidFill>
                  <a:srgbClr val="E5E5E5"/>
                </a:solidFill>
                <a:latin typeface="Arial Narrow" panose="020B0606020202030204" pitchFamily="34" charset="0"/>
                <a:cs typeface="Arial" panose="020B0604020202020204" pitchFamily="34" charset="0"/>
              </a:rPr>
              <a:t>WITH  JESUS</a:t>
            </a:r>
            <a:endParaRPr lang="en-CA" sz="4800" spc="3600" dirty="0">
              <a:solidFill>
                <a:srgbClr val="E5E5E5"/>
              </a:solidFill>
              <a:latin typeface="Arial Narrow" panose="020B0606020202030204" pitchFamily="34" charset="0"/>
              <a:cs typeface="Arial" panose="020B0604020202020204" pitchFamily="34" charset="0"/>
            </a:endParaRPr>
          </a:p>
        </p:txBody>
      </p:sp>
      <p:pic>
        <p:nvPicPr>
          <p:cNvPr id="1026" name="Picture 2" descr="See the source image"/>
          <p:cNvPicPr>
            <a:picLocks noChangeAspect="1" noChangeArrowheads="1"/>
          </p:cNvPicPr>
          <p:nvPr/>
        </p:nvPicPr>
        <p:blipFill rotWithShape="1">
          <a:blip r:embed="rId2">
            <a:clrChange>
              <a:clrFrom>
                <a:srgbClr val="4AC8F1"/>
              </a:clrFrom>
              <a:clrTo>
                <a:srgbClr val="4AC8F1">
                  <a:alpha val="0"/>
                </a:srgbClr>
              </a:clrTo>
            </a:clrChange>
            <a:extLst>
              <a:ext uri="{28A0092B-C50C-407E-A947-70E740481C1C}">
                <a14:useLocalDpi xmlns:a14="http://schemas.microsoft.com/office/drawing/2010/main" val="0"/>
              </a:ext>
            </a:extLst>
          </a:blip>
          <a:srcRect l="56218" t="49101" r="4348" b="6154"/>
          <a:stretch/>
        </p:blipFill>
        <p:spPr bwMode="auto">
          <a:xfrm>
            <a:off x="6718848" y="3296425"/>
            <a:ext cx="2704354" cy="30686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002" y="2346656"/>
            <a:ext cx="3175198" cy="3084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207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32330" y="351677"/>
            <a:ext cx="7364505" cy="5262979"/>
          </a:xfrm>
          <a:prstGeom prst="rect">
            <a:avLst/>
          </a:prstGeom>
        </p:spPr>
        <p:txBody>
          <a:bodyPr wrap="square">
            <a:spAutoFit/>
          </a:bodyPr>
          <a:lstStyle/>
          <a:p>
            <a:pPr marL="457200" indent="-457200">
              <a:buFont typeface="Arial" panose="020B0604020202020204" pitchFamily="34" charset="0"/>
              <a:buChar char="•"/>
            </a:pPr>
            <a:r>
              <a:rPr lang="en-CA" sz="2800" dirty="0">
                <a:latin typeface="Arial" panose="020B0604020202020204" pitchFamily="34" charset="0"/>
                <a:cs typeface="Arial" panose="020B0604020202020204" pitchFamily="34" charset="0"/>
              </a:rPr>
              <a:t>A</a:t>
            </a:r>
            <a:r>
              <a:rPr lang="en-CA" sz="2800" dirty="0" smtClean="0">
                <a:latin typeface="Arial" panose="020B0604020202020204" pitchFamily="34" charset="0"/>
                <a:cs typeface="Arial" panose="020B0604020202020204" pitchFamily="34" charset="0"/>
              </a:rPr>
              <a:t>m </a:t>
            </a:r>
            <a:r>
              <a:rPr lang="en-CA" sz="2800" dirty="0">
                <a:latin typeface="Arial" panose="020B0604020202020204" pitchFamily="34" charset="0"/>
                <a:cs typeface="Arial" panose="020B0604020202020204" pitchFamily="34" charset="0"/>
              </a:rPr>
              <a:t>I mimicking Jesus’ invitational, relational, restorative and sacrificial posture to those around me with the intent that doing so might point them to faith in Jesus? </a:t>
            </a:r>
            <a:endParaRPr lang="en-CA"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CA" sz="2800" dirty="0" smtClean="0">
                <a:latin typeface="Arial" panose="020B0604020202020204" pitchFamily="34" charset="0"/>
                <a:cs typeface="Arial" panose="020B0604020202020204" pitchFamily="34" charset="0"/>
              </a:rPr>
              <a:t>Am </a:t>
            </a:r>
            <a:r>
              <a:rPr lang="en-CA" sz="2800" dirty="0">
                <a:latin typeface="Arial" panose="020B0604020202020204" pitchFamily="34" charset="0"/>
                <a:cs typeface="Arial" panose="020B0604020202020204" pitchFamily="34" charset="0"/>
              </a:rPr>
              <a:t>I an inviting person? Do I share space well with others</a:t>
            </a:r>
            <a:r>
              <a:rPr lang="en-CA" sz="2800" dirty="0" smtClean="0">
                <a:latin typeface="Arial" panose="020B0604020202020204" pitchFamily="34" charset="0"/>
                <a:cs typeface="Arial" panose="020B0604020202020204" pitchFamily="34" charset="0"/>
              </a:rPr>
              <a:t>? Do we, </a:t>
            </a:r>
            <a:r>
              <a:rPr lang="en-CA" sz="2800" dirty="0">
                <a:latin typeface="Arial" panose="020B0604020202020204" pitchFamily="34" charset="0"/>
                <a:cs typeface="Arial" panose="020B0604020202020204" pitchFamily="34" charset="0"/>
              </a:rPr>
              <a:t>on a whole, </a:t>
            </a:r>
            <a:r>
              <a:rPr lang="en-CA" sz="2800" dirty="0" smtClean="0">
                <a:latin typeface="Arial" panose="020B0604020202020204" pitchFamily="34" charset="0"/>
                <a:cs typeface="Arial" panose="020B0604020202020204" pitchFamily="34" charset="0"/>
              </a:rPr>
              <a:t>put </a:t>
            </a:r>
            <a:r>
              <a:rPr lang="en-CA" sz="2800" dirty="0">
                <a:latin typeface="Arial" panose="020B0604020202020204" pitchFamily="34" charset="0"/>
                <a:cs typeface="Arial" panose="020B0604020202020204" pitchFamily="34" charset="0"/>
              </a:rPr>
              <a:t>out a “come and see” sort of vibe or do we embody a “go away” air to our being?  </a:t>
            </a:r>
            <a:endParaRPr lang="en-CA" sz="28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CA" sz="2800" dirty="0" smtClean="0">
                <a:latin typeface="Arial" panose="020B0604020202020204" pitchFamily="34" charset="0"/>
                <a:cs typeface="Arial" panose="020B0604020202020204" pitchFamily="34" charset="0"/>
              </a:rPr>
              <a:t>How </a:t>
            </a:r>
            <a:r>
              <a:rPr lang="en-CA" sz="2800" dirty="0">
                <a:latin typeface="Arial" panose="020B0604020202020204" pitchFamily="34" charset="0"/>
                <a:cs typeface="Arial" panose="020B0604020202020204" pitchFamily="34" charset="0"/>
              </a:rPr>
              <a:t>willing are we to truly engage in “dwelling” relationship with one </a:t>
            </a:r>
            <a:r>
              <a:rPr lang="en-CA" sz="2800" dirty="0" smtClean="0">
                <a:latin typeface="Arial" panose="020B0604020202020204" pitchFamily="34" charset="0"/>
                <a:cs typeface="Arial" panose="020B0604020202020204" pitchFamily="34" charset="0"/>
              </a:rPr>
              <a:t>another?</a:t>
            </a:r>
          </a:p>
          <a:p>
            <a:pPr marL="457200" indent="-457200">
              <a:buFont typeface="Arial" panose="020B0604020202020204" pitchFamily="34" charset="0"/>
              <a:buChar char="•"/>
            </a:pPr>
            <a:endParaRPr lang="en-CA" sz="2800" dirty="0" smtClean="0">
              <a:latin typeface="Arial" panose="020B0604020202020204" pitchFamily="34" charset="0"/>
              <a:cs typeface="Arial" panose="020B0604020202020204" pitchFamily="34" charset="0"/>
            </a:endParaRPr>
          </a:p>
        </p:txBody>
      </p:sp>
      <p:pic>
        <p:nvPicPr>
          <p:cNvPr id="3" name="Picture 2" descr="See the source image"/>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38882" y="1690688"/>
            <a:ext cx="3320103" cy="2488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494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008529"/>
            <a:ext cx="7377953" cy="5168434"/>
          </a:xfrm>
        </p:spPr>
        <p:txBody>
          <a:bodyPr>
            <a:normAutofit/>
          </a:bodyPr>
          <a:lstStyle/>
          <a:p>
            <a:pPr marL="457200" indent="-457200"/>
            <a:r>
              <a:rPr lang="en-CA" dirty="0"/>
              <a:t>Am I a build them up sort of person within the church or am I right now serving to tear others down with my words, attitudes and actions?</a:t>
            </a:r>
          </a:p>
          <a:p>
            <a:pPr marL="457200" indent="-457200"/>
            <a:r>
              <a:rPr lang="en-CA" dirty="0"/>
              <a:t>What we might be willing to lay down or sacrifice – tangible things, preferences, desires – in order to see others built up in the name of Jesus. What of our life might we lovingly give for others?</a:t>
            </a:r>
          </a:p>
          <a:p>
            <a:pPr marL="0" indent="0">
              <a:buNone/>
            </a:pPr>
            <a:r>
              <a:rPr lang="en-CA" dirty="0"/>
              <a:t> </a:t>
            </a:r>
          </a:p>
          <a:p>
            <a:pPr marL="0" indent="0">
              <a:buNone/>
            </a:pPr>
            <a:endParaRPr lang="en-CA" dirty="0"/>
          </a:p>
        </p:txBody>
      </p:sp>
      <p:pic>
        <p:nvPicPr>
          <p:cNvPr id="4" name="Picture 2" descr="See the source image"/>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38882" y="1690688"/>
            <a:ext cx="3320103" cy="2488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712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CA"/>
          </a:p>
        </p:txBody>
      </p:sp>
      <p:sp>
        <p:nvSpPr>
          <p:cNvPr id="3" name="Content Placeholder 2"/>
          <p:cNvSpPr>
            <a:spLocks noGrp="1"/>
          </p:cNvSpPr>
          <p:nvPr>
            <p:ph idx="1"/>
          </p:nvPr>
        </p:nvSpPr>
        <p:spPr>
          <a:xfrm>
            <a:off x="313767" y="365125"/>
            <a:ext cx="11842376" cy="5158181"/>
          </a:xfrm>
        </p:spPr>
        <p:txBody>
          <a:bodyPr>
            <a:noAutofit/>
          </a:bodyPr>
          <a:lstStyle/>
          <a:p>
            <a:r>
              <a:rPr lang="en-CA" dirty="0" smtClean="0"/>
              <a:t>Might we be </a:t>
            </a:r>
            <a:r>
              <a:rPr lang="en-CA" dirty="0"/>
              <a:t>a people who know the voice of our Good Shepherd, a people who have experienced His invitational, relational, restorative </a:t>
            </a:r>
            <a:r>
              <a:rPr lang="en-CA" dirty="0" smtClean="0"/>
              <a:t>           and </a:t>
            </a:r>
            <a:r>
              <a:rPr lang="en-CA" dirty="0"/>
              <a:t>sacrificial presence in our lives. </a:t>
            </a:r>
            <a:endParaRPr lang="en-CA" dirty="0" smtClean="0"/>
          </a:p>
          <a:p>
            <a:r>
              <a:rPr lang="en-CA" dirty="0" smtClean="0"/>
              <a:t>Might </a:t>
            </a:r>
            <a:r>
              <a:rPr lang="en-CA" dirty="0"/>
              <a:t>we also replicate really well the way Jesus interacted with others. </a:t>
            </a:r>
            <a:endParaRPr lang="en-CA" dirty="0" smtClean="0"/>
          </a:p>
          <a:p>
            <a:r>
              <a:rPr lang="en-CA" dirty="0" smtClean="0"/>
              <a:t>Might we </a:t>
            </a:r>
            <a:r>
              <a:rPr lang="en-CA" dirty="0"/>
              <a:t>truly become an invitational, relational, restorative and sacrificial people; a people by whose posture others see Jesus. </a:t>
            </a:r>
            <a:endParaRPr lang="en-CA" dirty="0" smtClean="0"/>
          </a:p>
          <a:p>
            <a:r>
              <a:rPr lang="en-CA" dirty="0" smtClean="0"/>
              <a:t>Might </a:t>
            </a:r>
            <a:r>
              <a:rPr lang="en-CA" dirty="0"/>
              <a:t>we point to Him in all that we do and might we engage in </a:t>
            </a:r>
            <a:r>
              <a:rPr lang="en-CA" dirty="0" smtClean="0"/>
              <a:t>                    “</a:t>
            </a:r>
            <a:r>
              <a:rPr lang="en-CA" dirty="0"/>
              <a:t>come and see” relationships with others walking with others as </a:t>
            </a:r>
            <a:r>
              <a:rPr lang="en-CA" dirty="0" smtClean="0"/>
              <a:t>                            the </a:t>
            </a:r>
            <a:r>
              <a:rPr lang="en-CA" dirty="0"/>
              <a:t>take one step closer to Jesus. </a:t>
            </a:r>
            <a:endParaRPr lang="en-CA" dirty="0" smtClean="0"/>
          </a:p>
          <a:p>
            <a:r>
              <a:rPr lang="en-CA" dirty="0" smtClean="0"/>
              <a:t>Might we </a:t>
            </a:r>
            <a:r>
              <a:rPr lang="en-CA" dirty="0"/>
              <a:t>extend the same invitational, relational, restorative and sacrificial posture in our relationships with one another as we </a:t>
            </a:r>
            <a:r>
              <a:rPr lang="en-CA" dirty="0" smtClean="0"/>
              <a:t>                                 ourselves </a:t>
            </a:r>
            <a:r>
              <a:rPr lang="en-CA" dirty="0"/>
              <a:t>have received from Jesus</a:t>
            </a:r>
            <a:r>
              <a:rPr lang="en-CA" dirty="0" smtClean="0"/>
              <a:t>.</a:t>
            </a:r>
            <a:endParaRPr lang="en-CA" dirty="0" smtClean="0"/>
          </a:p>
        </p:txBody>
      </p:sp>
      <p:pic>
        <p:nvPicPr>
          <p:cNvPr id="4" name="Picture 2" descr="See the source image"/>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29354"/>
          <a:stretch/>
        </p:blipFill>
        <p:spPr bwMode="auto">
          <a:xfrm>
            <a:off x="1586753" y="5628947"/>
            <a:ext cx="2368132" cy="911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473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10515600" cy="5811837"/>
          </a:xfrm>
        </p:spPr>
        <p:txBody>
          <a:bodyPr>
            <a:normAutofit/>
          </a:bodyPr>
          <a:lstStyle/>
          <a:p>
            <a:pPr marL="0" indent="0">
              <a:buNone/>
            </a:pPr>
            <a:r>
              <a:rPr lang="en-CA" dirty="0" smtClean="0">
                <a:solidFill>
                  <a:schemeClr val="tx2">
                    <a:lumMod val="50000"/>
                  </a:schemeClr>
                </a:solidFill>
              </a:rPr>
              <a:t>“</a:t>
            </a:r>
            <a:r>
              <a:rPr lang="en-CA" dirty="0" smtClean="0">
                <a:solidFill>
                  <a:schemeClr val="tx2">
                    <a:lumMod val="50000"/>
                  </a:schemeClr>
                </a:solidFill>
              </a:rPr>
              <a:t>Very </a:t>
            </a:r>
            <a:r>
              <a:rPr lang="en-CA" dirty="0">
                <a:solidFill>
                  <a:schemeClr val="tx2">
                    <a:lumMod val="50000"/>
                  </a:schemeClr>
                </a:solidFill>
              </a:rPr>
              <a:t>truly I tell you Pharisees, anyone who does not enter the sheep pen by the gate, but climbs in by some other way, is a thief and a robber. The one who enters by the gate is the shepherd of the sheep. The gatekeeper opens the gate for him, and the sheep listen to his voice. He calls his own sheep by name and leads them out. When he has brought out all his own, he goes on ahead of them, and his sheep follow him because they know his voice. But they will never follow a stranger; in fact, they will run away from him because they do not recognize a stranger’s voice.” </a:t>
            </a:r>
            <a:endParaRPr lang="en-CA" dirty="0" smtClean="0">
              <a:solidFill>
                <a:schemeClr val="tx2">
                  <a:lumMod val="50000"/>
                </a:schemeClr>
              </a:solidFill>
            </a:endParaRPr>
          </a:p>
          <a:p>
            <a:pPr marL="0" indent="0">
              <a:buNone/>
            </a:pPr>
            <a:r>
              <a:rPr lang="en-CA" dirty="0" smtClean="0">
                <a:solidFill>
                  <a:schemeClr val="tx2">
                    <a:lumMod val="50000"/>
                  </a:schemeClr>
                </a:solidFill>
              </a:rPr>
              <a:t>Jesus </a:t>
            </a:r>
            <a:r>
              <a:rPr lang="en-CA" dirty="0">
                <a:solidFill>
                  <a:schemeClr val="tx2">
                    <a:lumMod val="50000"/>
                  </a:schemeClr>
                </a:solidFill>
              </a:rPr>
              <a:t>used this figure of speech, but the Pharisees did not understand what he was telling them. </a:t>
            </a:r>
            <a:endParaRPr lang="en-CA" dirty="0">
              <a:solidFill>
                <a:schemeClr val="tx2">
                  <a:lumMod val="50000"/>
                </a:schemeClr>
              </a:solidFill>
            </a:endParaRPr>
          </a:p>
        </p:txBody>
      </p:sp>
    </p:spTree>
    <p:extLst>
      <p:ext uri="{BB962C8B-B14F-4D97-AF65-F5344CB8AC3E}">
        <p14:creationId xmlns:p14="http://schemas.microsoft.com/office/powerpoint/2010/main" val="3539446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10515600" cy="5692869"/>
          </a:xfrm>
        </p:spPr>
        <p:txBody>
          <a:bodyPr>
            <a:normAutofit/>
          </a:bodyPr>
          <a:lstStyle/>
          <a:p>
            <a:pPr marL="0" indent="0">
              <a:buNone/>
            </a:pPr>
            <a:r>
              <a:rPr lang="en-CA" dirty="0" smtClean="0">
                <a:solidFill>
                  <a:schemeClr val="tx2">
                    <a:lumMod val="50000"/>
                  </a:schemeClr>
                </a:solidFill>
              </a:rPr>
              <a:t>“</a:t>
            </a:r>
            <a:r>
              <a:rPr lang="en-CA" dirty="0">
                <a:solidFill>
                  <a:schemeClr val="tx2">
                    <a:lumMod val="50000"/>
                  </a:schemeClr>
                </a:solidFill>
              </a:rPr>
              <a:t>Therefore Jesus said again, “Very truly I tell you, I am the gate for the sheep. All who have come before me are thieves and robbers, but the sheep have not listened to them. I am the gate; whoever enters through me will be saved. They will come in and go out, and find pasture. The thief comes only to steal and kill and destroy; I have come that they may have life, and have it to the full</a:t>
            </a:r>
            <a:r>
              <a:rPr lang="en-CA" dirty="0" smtClean="0">
                <a:solidFill>
                  <a:schemeClr val="tx2">
                    <a:lumMod val="50000"/>
                  </a:schemeClr>
                </a:solidFill>
              </a:rPr>
              <a:t>.”</a:t>
            </a:r>
            <a:endParaRPr lang="en-CA" dirty="0">
              <a:solidFill>
                <a:schemeClr val="tx2">
                  <a:lumMod val="50000"/>
                </a:schemeClr>
              </a:solidFill>
            </a:endParaRPr>
          </a:p>
          <a:p>
            <a:pPr marL="0" indent="0">
              <a:buNone/>
            </a:pPr>
            <a:r>
              <a:rPr lang="en-CA" dirty="0" smtClean="0">
                <a:solidFill>
                  <a:schemeClr val="tx2">
                    <a:lumMod val="50000"/>
                  </a:schemeClr>
                </a:solidFill>
              </a:rPr>
              <a:t>“I </a:t>
            </a:r>
            <a:r>
              <a:rPr lang="en-CA" dirty="0">
                <a:solidFill>
                  <a:schemeClr val="tx2">
                    <a:lumMod val="50000"/>
                  </a:schemeClr>
                </a:solidFill>
              </a:rPr>
              <a:t>am the good shepherd. The good shepherd lays down his life for the sheep. The hired hand is not the shepherd and does not own the sheep. So when he sees the wolf coming, he abandons the sheep and runs away. Then the wolf attacks the flock and scatters it. The man runs away because he is a hired hand and cares nothing for the sheep</a:t>
            </a:r>
            <a:r>
              <a:rPr lang="en-CA" dirty="0" smtClean="0">
                <a:solidFill>
                  <a:schemeClr val="tx2">
                    <a:lumMod val="50000"/>
                  </a:schemeClr>
                </a:solidFill>
              </a:rPr>
              <a:t>.” </a:t>
            </a:r>
            <a:r>
              <a:rPr lang="en-CA" dirty="0" smtClean="0"/>
              <a:t/>
            </a:r>
            <a:br>
              <a:rPr lang="en-CA" dirty="0" smtClean="0"/>
            </a:br>
            <a:endParaRPr lang="en-CA" dirty="0"/>
          </a:p>
        </p:txBody>
      </p:sp>
    </p:spTree>
    <p:extLst>
      <p:ext uri="{BB962C8B-B14F-4D97-AF65-F5344CB8AC3E}">
        <p14:creationId xmlns:p14="http://schemas.microsoft.com/office/powerpoint/2010/main" val="4294457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a:xfrm>
            <a:off x="838200" y="793375"/>
            <a:ext cx="10515600" cy="5383587"/>
          </a:xfrm>
        </p:spPr>
        <p:txBody>
          <a:bodyPr>
            <a:normAutofit/>
          </a:bodyPr>
          <a:lstStyle/>
          <a:p>
            <a:pPr marL="0" indent="0">
              <a:buNone/>
            </a:pPr>
            <a:r>
              <a:rPr lang="en-CA" dirty="0">
                <a:solidFill>
                  <a:schemeClr val="tx2">
                    <a:lumMod val="50000"/>
                  </a:schemeClr>
                </a:solidFill>
              </a:rPr>
              <a:t>“I am the good shepherd; I know my sheep and my sheep know me— just as the Father knows me and I know the Father—and I lay down my life for the sheep. I have other sheep that are not of this sheep pen. I must bring them also. They too will listen to my voice, and there shall be one flock and one shepherd. The reason my Father loves me is that I lay down my life—only to take it up again. No one takes it from me, but I lay it down of my own accord. I have authority to lay it down and authority to take it up again. This command I received from my Father.” </a:t>
            </a:r>
            <a:endParaRPr lang="en-CA" dirty="0" smtClean="0">
              <a:solidFill>
                <a:schemeClr val="tx2">
                  <a:lumMod val="50000"/>
                </a:schemeClr>
              </a:solidFill>
            </a:endParaRPr>
          </a:p>
          <a:p>
            <a:pPr marL="0" indent="0" algn="r">
              <a:buNone/>
            </a:pPr>
            <a:r>
              <a:rPr lang="en-CA" dirty="0" smtClean="0">
                <a:solidFill>
                  <a:schemeClr val="tx2">
                    <a:lumMod val="50000"/>
                  </a:schemeClr>
                </a:solidFill>
              </a:rPr>
              <a:t>(</a:t>
            </a:r>
            <a:r>
              <a:rPr lang="en-CA" dirty="0">
                <a:solidFill>
                  <a:schemeClr val="tx2">
                    <a:lumMod val="50000"/>
                  </a:schemeClr>
                </a:solidFill>
              </a:rPr>
              <a:t>John 10:1-18)</a:t>
            </a:r>
            <a:r>
              <a:rPr lang="en-CA" dirty="0">
                <a:solidFill>
                  <a:srgbClr val="297992"/>
                </a:solidFill>
              </a:rPr>
              <a:t> </a:t>
            </a:r>
            <a:endParaRPr lang="en-CA" dirty="0">
              <a:solidFill>
                <a:srgbClr val="297992"/>
              </a:solidFill>
            </a:endParaRPr>
          </a:p>
        </p:txBody>
      </p:sp>
    </p:spTree>
    <p:extLst>
      <p:ext uri="{BB962C8B-B14F-4D97-AF65-F5344CB8AC3E}">
        <p14:creationId xmlns:p14="http://schemas.microsoft.com/office/powerpoint/2010/main" val="62251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01553" y="793377"/>
            <a:ext cx="5907741" cy="4625788"/>
          </a:xfrm>
        </p:spPr>
        <p:txBody>
          <a:bodyPr>
            <a:normAutofit lnSpcReduction="10000"/>
          </a:bodyPr>
          <a:lstStyle/>
          <a:p>
            <a:r>
              <a:rPr lang="en-CA" dirty="0"/>
              <a:t>As we’ve been learning all throughout this series, Jesus regularly modeled an invitational, relational and restorative posture towards those with whom He interacted. Our goal has been to learn how we too can be invitational, relational and restorative in terms of our approach to the world around us, seeing God work through us in increasing measure. </a:t>
            </a:r>
            <a:endParaRPr lang="en-CA" dirty="0"/>
          </a:p>
        </p:txBody>
      </p:sp>
      <p:pic>
        <p:nvPicPr>
          <p:cNvPr id="3" name="Picture 2" descr="https://media.istockphoto.com/vectors/key-idea-concept-vector-id512048600?k=6&amp;m=512048600&amp;s=170667a&amp;w=0&amp;h=vcV-hKShKoe-JJP8O_i6AEsay6obYkSs3P-78oxpwl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60692" y="793377"/>
            <a:ext cx="4416425" cy="4416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276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33365" y="551331"/>
            <a:ext cx="6875929" cy="4625788"/>
          </a:xfrm>
        </p:spPr>
        <p:txBody>
          <a:bodyPr>
            <a:normAutofit/>
          </a:bodyPr>
          <a:lstStyle/>
          <a:p>
            <a:r>
              <a:rPr lang="en-CA" dirty="0" smtClean="0"/>
              <a:t>God </a:t>
            </a:r>
            <a:r>
              <a:rPr lang="en-CA" dirty="0"/>
              <a:t>desires an abundant flock, a full banquet table, and therefore His call is expansive; He desires a response. </a:t>
            </a:r>
            <a:endParaRPr lang="en-CA" dirty="0" smtClean="0"/>
          </a:p>
          <a:p>
            <a:r>
              <a:rPr lang="en-CA" dirty="0" smtClean="0"/>
              <a:t>He calls </a:t>
            </a:r>
            <a:r>
              <a:rPr lang="en-CA" dirty="0"/>
              <a:t>and invites, leading all those who respond, whether of the pen of Israel or not. </a:t>
            </a:r>
            <a:endParaRPr lang="en-CA" dirty="0" smtClean="0"/>
          </a:p>
          <a:p>
            <a:r>
              <a:rPr lang="en-CA" dirty="0" smtClean="0"/>
              <a:t>He </a:t>
            </a:r>
            <a:r>
              <a:rPr lang="en-CA" dirty="0"/>
              <a:t>does not desire to physically force people to follow, to arm bar individuals to His table; His invitation is both direct and gracious, but an invitation nonetheless. </a:t>
            </a:r>
            <a:endParaRPr lang="en-CA" dirty="0"/>
          </a:p>
        </p:txBody>
      </p:sp>
      <p:sp>
        <p:nvSpPr>
          <p:cNvPr id="6" name="TextBox 5"/>
          <p:cNvSpPr txBox="1"/>
          <p:nvPr/>
        </p:nvSpPr>
        <p:spPr>
          <a:xfrm>
            <a:off x="599326" y="444342"/>
            <a:ext cx="3609601" cy="646331"/>
          </a:xfrm>
          <a:prstGeom prst="rect">
            <a:avLst/>
          </a:prstGeom>
          <a:solidFill>
            <a:schemeClr val="bg1"/>
          </a:solidFill>
        </p:spPr>
        <p:txBody>
          <a:bodyPr wrap="square" rtlCol="0">
            <a:spAutoFit/>
          </a:bodyPr>
          <a:lstStyle/>
          <a:p>
            <a:pPr algn="ctr"/>
            <a:endParaRPr lang="en-CA" sz="3600" dirty="0">
              <a:solidFill>
                <a:srgbClr val="2D6CA3"/>
              </a:solidFill>
            </a:endParaRPr>
          </a:p>
        </p:txBody>
      </p:sp>
      <p:pic>
        <p:nvPicPr>
          <p:cNvPr id="1026" name="Picture 2" descr="Image result for invitation icon"/>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9327" y="767508"/>
            <a:ext cx="3609601" cy="36096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99327" y="4377110"/>
            <a:ext cx="3609601" cy="646331"/>
          </a:xfrm>
          <a:prstGeom prst="rect">
            <a:avLst/>
          </a:prstGeom>
          <a:solidFill>
            <a:schemeClr val="bg1"/>
          </a:solidFill>
        </p:spPr>
        <p:txBody>
          <a:bodyPr wrap="square" rtlCol="0">
            <a:spAutoFit/>
          </a:bodyPr>
          <a:lstStyle/>
          <a:p>
            <a:pPr algn="ctr"/>
            <a:r>
              <a:rPr lang="en-CA" sz="3600" dirty="0" smtClean="0">
                <a:solidFill>
                  <a:srgbClr val="2D6CA3"/>
                </a:solidFill>
              </a:rPr>
              <a:t>INVITATIONAL</a:t>
            </a:r>
            <a:endParaRPr lang="en-CA" sz="3600" dirty="0">
              <a:solidFill>
                <a:srgbClr val="2D6CA3"/>
              </a:solidFill>
            </a:endParaRPr>
          </a:p>
        </p:txBody>
      </p:sp>
    </p:spTree>
    <p:extLst>
      <p:ext uri="{BB962C8B-B14F-4D97-AF65-F5344CB8AC3E}">
        <p14:creationId xmlns:p14="http://schemas.microsoft.com/office/powerpoint/2010/main" val="1464220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7587" y="537882"/>
            <a:ext cx="7159625" cy="5755341"/>
          </a:xfrm>
        </p:spPr>
        <p:txBody>
          <a:bodyPr>
            <a:normAutofit fontScale="92500" lnSpcReduction="20000"/>
          </a:bodyPr>
          <a:lstStyle/>
          <a:p>
            <a:pPr>
              <a:lnSpc>
                <a:spcPct val="110000"/>
              </a:lnSpc>
              <a:spcBef>
                <a:spcPts val="0"/>
              </a:spcBef>
            </a:pPr>
            <a:r>
              <a:rPr lang="en-CA" sz="3000" dirty="0" smtClean="0"/>
              <a:t>Jesus </a:t>
            </a:r>
            <a:r>
              <a:rPr lang="en-CA" sz="3000" dirty="0"/>
              <a:t>speaks of “my sheep – his </a:t>
            </a:r>
            <a:r>
              <a:rPr lang="en-CA" sz="3000" dirty="0" smtClean="0"/>
              <a:t>sheep</a:t>
            </a:r>
            <a:r>
              <a:rPr lang="en-CA" sz="3000" dirty="0"/>
              <a:t>” implying intimate </a:t>
            </a:r>
            <a:r>
              <a:rPr lang="en-CA" sz="3000" dirty="0" smtClean="0"/>
              <a:t>relationship.</a:t>
            </a:r>
          </a:p>
          <a:p>
            <a:pPr>
              <a:lnSpc>
                <a:spcPct val="110000"/>
              </a:lnSpc>
              <a:spcBef>
                <a:spcPts val="0"/>
              </a:spcBef>
            </a:pPr>
            <a:r>
              <a:rPr lang="en-CA" sz="3000" dirty="0"/>
              <a:t>Jesus does not relate to us by “white hat” </a:t>
            </a:r>
            <a:r>
              <a:rPr lang="en-CA" sz="3000" dirty="0" smtClean="0"/>
              <a:t>supervision, but “dwells” with us to develop familiarity, which </a:t>
            </a:r>
            <a:r>
              <a:rPr lang="en-CA" sz="3000" dirty="0"/>
              <a:t>results in greater respect for and closer connection to </a:t>
            </a:r>
            <a:r>
              <a:rPr lang="en-CA" sz="3000" dirty="0" smtClean="0"/>
              <a:t>Him and breeds </a:t>
            </a:r>
            <a:r>
              <a:rPr lang="en-CA" sz="3000" dirty="0"/>
              <a:t>great trust. </a:t>
            </a:r>
            <a:endParaRPr lang="en-CA" sz="3000" dirty="0" smtClean="0"/>
          </a:p>
          <a:p>
            <a:pPr>
              <a:lnSpc>
                <a:spcPct val="110000"/>
              </a:lnSpc>
              <a:spcBef>
                <a:spcPts val="0"/>
              </a:spcBef>
            </a:pPr>
            <a:r>
              <a:rPr lang="en-CA" sz="3000" dirty="0"/>
              <a:t>Those who belong to Jesus, those whom He knows and who know Him, follow Jesus because they know His voice – they know Him – and they trust in His leading because of established </a:t>
            </a:r>
            <a:r>
              <a:rPr lang="en-CA" sz="3000" dirty="0" smtClean="0"/>
              <a:t>relationship, as both </a:t>
            </a:r>
            <a:r>
              <a:rPr lang="en-CA" sz="3000" dirty="0"/>
              <a:t>Saviour and Comforter, </a:t>
            </a:r>
            <a:r>
              <a:rPr lang="en-CA" sz="3000" dirty="0" smtClean="0"/>
              <a:t>                     Lord </a:t>
            </a:r>
            <a:r>
              <a:rPr lang="en-CA" sz="3000" dirty="0"/>
              <a:t>and friend to us. </a:t>
            </a:r>
            <a:endParaRPr lang="en-CA" dirty="0"/>
          </a:p>
        </p:txBody>
      </p:sp>
      <p:sp>
        <p:nvSpPr>
          <p:cNvPr id="4" name="Rectangle 3"/>
          <p:cNvSpPr/>
          <p:nvPr/>
        </p:nvSpPr>
        <p:spPr>
          <a:xfrm>
            <a:off x="8223810" y="632012"/>
            <a:ext cx="3609600" cy="3556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8223810" y="4188851"/>
            <a:ext cx="3609601" cy="646331"/>
          </a:xfrm>
          <a:prstGeom prst="rect">
            <a:avLst/>
          </a:prstGeom>
          <a:solidFill>
            <a:schemeClr val="bg1"/>
          </a:solidFill>
        </p:spPr>
        <p:txBody>
          <a:bodyPr wrap="square" rtlCol="0">
            <a:spAutoFit/>
          </a:bodyPr>
          <a:lstStyle/>
          <a:p>
            <a:pPr algn="ctr"/>
            <a:r>
              <a:rPr lang="en-CA" sz="3600" dirty="0" smtClean="0">
                <a:solidFill>
                  <a:srgbClr val="2D6CA3"/>
                </a:solidFill>
              </a:rPr>
              <a:t>RELATIONAL</a:t>
            </a:r>
            <a:endParaRPr lang="en-CA" sz="3600" dirty="0">
              <a:solidFill>
                <a:srgbClr val="2D6CA3"/>
              </a:solidFill>
            </a:endParaRPr>
          </a:p>
        </p:txBody>
      </p:sp>
      <p:pic>
        <p:nvPicPr>
          <p:cNvPr id="2050" name="Picture 2" descr="See the source imag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03222" y="1131014"/>
            <a:ext cx="2850774" cy="285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18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7587" y="874057"/>
            <a:ext cx="7159625" cy="5755341"/>
          </a:xfrm>
        </p:spPr>
        <p:txBody>
          <a:bodyPr>
            <a:normAutofit/>
          </a:bodyPr>
          <a:lstStyle/>
          <a:p>
            <a:pPr>
              <a:lnSpc>
                <a:spcPct val="110000"/>
              </a:lnSpc>
              <a:spcBef>
                <a:spcPts val="0"/>
              </a:spcBef>
            </a:pPr>
            <a:r>
              <a:rPr lang="en-CA" dirty="0" smtClean="0"/>
              <a:t>In </a:t>
            </a:r>
            <a:r>
              <a:rPr lang="en-CA" dirty="0"/>
              <a:t>following Jesus, His flock “will come in and go out, and find pasture ... [and] have life, and have it to the full</a:t>
            </a:r>
            <a:r>
              <a:rPr lang="en-CA" dirty="0" smtClean="0"/>
              <a:t>” (John 10:9-10). </a:t>
            </a:r>
          </a:p>
          <a:p>
            <a:pPr>
              <a:lnSpc>
                <a:spcPct val="110000"/>
              </a:lnSpc>
              <a:spcBef>
                <a:spcPts val="0"/>
              </a:spcBef>
            </a:pPr>
            <a:r>
              <a:rPr lang="en-CA" dirty="0" smtClean="0"/>
              <a:t>Jesus</a:t>
            </a:r>
            <a:r>
              <a:rPr lang="en-CA" dirty="0"/>
              <a:t>, our Good Shepherd, pledges to do for those who respond to His invitation to follow Him. He promises to lead us in a way that results in our salvation, our restoration and an experience of full life. </a:t>
            </a:r>
            <a:endParaRPr lang="en-CA" dirty="0"/>
          </a:p>
        </p:txBody>
      </p:sp>
      <p:sp>
        <p:nvSpPr>
          <p:cNvPr id="4" name="Rectangle 3"/>
          <p:cNvSpPr/>
          <p:nvPr/>
        </p:nvSpPr>
        <p:spPr>
          <a:xfrm>
            <a:off x="8223810" y="457200"/>
            <a:ext cx="3609600" cy="3745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8223810" y="4188851"/>
            <a:ext cx="3609601" cy="646331"/>
          </a:xfrm>
          <a:prstGeom prst="rect">
            <a:avLst/>
          </a:prstGeom>
          <a:solidFill>
            <a:schemeClr val="bg1"/>
          </a:solidFill>
        </p:spPr>
        <p:txBody>
          <a:bodyPr wrap="square" rtlCol="0">
            <a:spAutoFit/>
          </a:bodyPr>
          <a:lstStyle/>
          <a:p>
            <a:pPr algn="ctr"/>
            <a:r>
              <a:rPr lang="en-CA" sz="3600" dirty="0" smtClean="0">
                <a:solidFill>
                  <a:srgbClr val="2D6CA3"/>
                </a:solidFill>
              </a:rPr>
              <a:t>RESTORATIVE</a:t>
            </a:r>
            <a:endParaRPr lang="en-CA" sz="3600" dirty="0">
              <a:solidFill>
                <a:srgbClr val="2D6CA3"/>
              </a:solidFill>
            </a:endParaRPr>
          </a:p>
        </p:txBody>
      </p:sp>
      <p:sp>
        <p:nvSpPr>
          <p:cNvPr id="5" name="Oval 4"/>
          <p:cNvSpPr/>
          <p:nvPr/>
        </p:nvSpPr>
        <p:spPr>
          <a:xfrm>
            <a:off x="8377518" y="629559"/>
            <a:ext cx="3240741" cy="3404558"/>
          </a:xfrm>
          <a:prstGeom prst="ellipse">
            <a:avLst/>
          </a:prstGeom>
          <a:solidFill>
            <a:srgbClr val="FFFFFF"/>
          </a:solidFill>
          <a:ln w="76200">
            <a:solidFill>
              <a:srgbClr val="739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074" name="Picture 2" descr="See the source image"/>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3096" t="31419" r="13346"/>
          <a:stretch/>
        </p:blipFill>
        <p:spPr bwMode="auto">
          <a:xfrm>
            <a:off x="8659904" y="1693894"/>
            <a:ext cx="2675966" cy="24949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ee the source image"/>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342031" y="631879"/>
            <a:ext cx="1281145" cy="1179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869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33365" y="551330"/>
            <a:ext cx="6875929" cy="5015752"/>
          </a:xfrm>
        </p:spPr>
        <p:txBody>
          <a:bodyPr>
            <a:normAutofit/>
          </a:bodyPr>
          <a:lstStyle/>
          <a:p>
            <a:r>
              <a:rPr lang="en-CA" dirty="0"/>
              <a:t>Not only does the Good Shepherd dwell amongst His flock – becoming “one” with the sheep, if you will – and not only does He lead them toward complete restoration, but He does all of this by laying down His life for the sheep. </a:t>
            </a:r>
            <a:endParaRPr lang="en-CA" dirty="0" smtClean="0"/>
          </a:p>
          <a:p>
            <a:r>
              <a:rPr lang="en-CA" dirty="0" smtClean="0"/>
              <a:t>Jesus </a:t>
            </a:r>
            <a:r>
              <a:rPr lang="en-CA" dirty="0"/>
              <a:t>strikes a sacrificial posture towards His sheep, remaining obedient even to death to create an accessible way for all He calls to experience fully restored relationship with God the Father. </a:t>
            </a:r>
            <a:endParaRPr lang="en-CA" dirty="0"/>
          </a:p>
        </p:txBody>
      </p:sp>
      <p:sp>
        <p:nvSpPr>
          <p:cNvPr id="3" name="TextBox 2"/>
          <p:cNvSpPr txBox="1"/>
          <p:nvPr/>
        </p:nvSpPr>
        <p:spPr>
          <a:xfrm>
            <a:off x="599327" y="4377110"/>
            <a:ext cx="3609601" cy="646331"/>
          </a:xfrm>
          <a:prstGeom prst="rect">
            <a:avLst/>
          </a:prstGeom>
          <a:solidFill>
            <a:schemeClr val="bg1"/>
          </a:solidFill>
        </p:spPr>
        <p:txBody>
          <a:bodyPr wrap="square" rtlCol="0">
            <a:spAutoFit/>
          </a:bodyPr>
          <a:lstStyle/>
          <a:p>
            <a:pPr algn="ctr"/>
            <a:r>
              <a:rPr lang="en-CA" sz="3600" dirty="0" smtClean="0">
                <a:solidFill>
                  <a:srgbClr val="2D6CA3"/>
                </a:solidFill>
              </a:rPr>
              <a:t>SACRIFICIAL</a:t>
            </a:r>
            <a:endParaRPr lang="en-CA" sz="3600" dirty="0">
              <a:solidFill>
                <a:srgbClr val="2D6CA3"/>
              </a:solidFill>
            </a:endParaRPr>
          </a:p>
        </p:txBody>
      </p:sp>
      <p:sp>
        <p:nvSpPr>
          <p:cNvPr id="4" name="Rectangle 3"/>
          <p:cNvSpPr/>
          <p:nvPr/>
        </p:nvSpPr>
        <p:spPr>
          <a:xfrm>
            <a:off x="599327" y="887506"/>
            <a:ext cx="3609601" cy="3489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4098" name="Picture 2" descr="See the source image"/>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06953" y="1135841"/>
            <a:ext cx="2394348" cy="2992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734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2817</TotalTime>
  <Words>663</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Calibri</vt:lpstr>
      <vt:lpstr>Calibri Light</vt:lpstr>
      <vt:lpstr>Tw Cen MT</vt:lpstr>
      <vt:lpstr>Office Theme</vt:lpstr>
      <vt:lpstr>INTERACTIONS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Clubine</dc:creator>
  <cp:lastModifiedBy>Microsoft account</cp:lastModifiedBy>
  <cp:revision>55</cp:revision>
  <cp:lastPrinted>2021-10-17T02:41:45Z</cp:lastPrinted>
  <dcterms:created xsi:type="dcterms:W3CDTF">2021-08-30T15:40:10Z</dcterms:created>
  <dcterms:modified xsi:type="dcterms:W3CDTF">2021-11-19T16:27:58Z</dcterms:modified>
</cp:coreProperties>
</file>