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57" r:id="rId3"/>
    <p:sldId id="267" r:id="rId4"/>
    <p:sldId id="258" r:id="rId5"/>
    <p:sldId id="268" r:id="rId6"/>
    <p:sldId id="259" r:id="rId7"/>
    <p:sldId id="261" r:id="rId8"/>
    <p:sldId id="272" r:id="rId9"/>
    <p:sldId id="273" r:id="rId10"/>
    <p:sldId id="262" r:id="rId11"/>
    <p:sldId id="263" r:id="rId12"/>
    <p:sldId id="271" r:id="rId13"/>
    <p:sldId id="264" r:id="rId14"/>
    <p:sldId id="265"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6E7F"/>
    <a:srgbClr val="66CDF0"/>
    <a:srgbClr val="60CBEF"/>
    <a:srgbClr val="2E6CA4"/>
    <a:srgbClr val="FFFFFF"/>
    <a:srgbClr val="67CEF1"/>
    <a:srgbClr val="D1E6EF"/>
    <a:srgbClr val="0D2025"/>
    <a:srgbClr val="E5E5E5"/>
    <a:srgbClr val="2979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836C75A-BBC8-41BC-A152-29F81CAB1E11}" type="datetimeFigureOut">
              <a:rPr lang="en-CA" smtClean="0"/>
              <a:t>2021-10-26</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0C8D5AC-7642-4D2E-8326-F5355B158646}" type="slidenum">
              <a:rPr lang="en-CA" smtClean="0"/>
              <a:t>‹#›</a:t>
            </a:fld>
            <a:endParaRPr lang="en-CA"/>
          </a:p>
        </p:txBody>
      </p:sp>
    </p:spTree>
    <p:extLst>
      <p:ext uri="{BB962C8B-B14F-4D97-AF65-F5344CB8AC3E}">
        <p14:creationId xmlns:p14="http://schemas.microsoft.com/office/powerpoint/2010/main" val="20434471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9C7C46A-47F4-4AC3-9E30-ECADAB38E05A}" type="datetimeFigureOut">
              <a:rPr lang="en-CA" smtClean="0"/>
              <a:t>2021-10-26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567165-6862-4EEE-A847-D89CE82024D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99951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9C7C46A-47F4-4AC3-9E30-ECADAB38E05A}" type="datetimeFigureOut">
              <a:rPr lang="en-CA" smtClean="0"/>
              <a:t>2021-10-26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567165-6862-4EEE-A847-D89CE82024D6}" type="slidenum">
              <a:rPr lang="en-CA" smtClean="0"/>
              <a:t>‹#›</a:t>
            </a:fld>
            <a:endParaRPr lang="en-CA"/>
          </a:p>
        </p:txBody>
      </p:sp>
    </p:spTree>
    <p:extLst>
      <p:ext uri="{BB962C8B-B14F-4D97-AF65-F5344CB8AC3E}">
        <p14:creationId xmlns:p14="http://schemas.microsoft.com/office/powerpoint/2010/main" val="147309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9C7C46A-47F4-4AC3-9E30-ECADAB38E05A}" type="datetimeFigureOut">
              <a:rPr lang="en-CA" smtClean="0"/>
              <a:t>2021-10-26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567165-6862-4EEE-A847-D89CE82024D6}" type="slidenum">
              <a:rPr lang="en-CA" smtClean="0"/>
              <a:t>‹#›</a:t>
            </a:fld>
            <a:endParaRPr lang="en-CA"/>
          </a:p>
        </p:txBody>
      </p:sp>
    </p:spTree>
    <p:extLst>
      <p:ext uri="{BB962C8B-B14F-4D97-AF65-F5344CB8AC3E}">
        <p14:creationId xmlns:p14="http://schemas.microsoft.com/office/powerpoint/2010/main" val="245014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9C7C46A-47F4-4AC3-9E30-ECADAB38E05A}" type="datetimeFigureOut">
              <a:rPr lang="en-CA" smtClean="0"/>
              <a:t>2021-10-26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567165-6862-4EEE-A847-D89CE82024D6}" type="slidenum">
              <a:rPr lang="en-CA" smtClean="0"/>
              <a:t>‹#›</a:t>
            </a:fld>
            <a:endParaRPr lang="en-CA"/>
          </a:p>
        </p:txBody>
      </p:sp>
    </p:spTree>
    <p:extLst>
      <p:ext uri="{BB962C8B-B14F-4D97-AF65-F5344CB8AC3E}">
        <p14:creationId xmlns:p14="http://schemas.microsoft.com/office/powerpoint/2010/main" val="4192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C7C46A-47F4-4AC3-9E30-ECADAB38E05A}" type="datetimeFigureOut">
              <a:rPr lang="en-CA" smtClean="0"/>
              <a:t>2021-10-26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567165-6862-4EEE-A847-D89CE82024D6}" type="slidenum">
              <a:rPr lang="en-CA" smtClean="0"/>
              <a:t>‹#›</a:t>
            </a:fld>
            <a:endParaRPr lang="en-CA"/>
          </a:p>
        </p:txBody>
      </p:sp>
    </p:spTree>
    <p:extLst>
      <p:ext uri="{BB962C8B-B14F-4D97-AF65-F5344CB8AC3E}">
        <p14:creationId xmlns:p14="http://schemas.microsoft.com/office/powerpoint/2010/main" val="327445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9C7C46A-47F4-4AC3-9E30-ECADAB38E05A}" type="datetimeFigureOut">
              <a:rPr lang="en-CA" smtClean="0"/>
              <a:t>2021-10-26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C567165-6862-4EEE-A847-D89CE82024D6}" type="slidenum">
              <a:rPr lang="en-CA" smtClean="0"/>
              <a:t>‹#›</a:t>
            </a:fld>
            <a:endParaRPr lang="en-CA"/>
          </a:p>
        </p:txBody>
      </p:sp>
    </p:spTree>
    <p:extLst>
      <p:ext uri="{BB962C8B-B14F-4D97-AF65-F5344CB8AC3E}">
        <p14:creationId xmlns:p14="http://schemas.microsoft.com/office/powerpoint/2010/main" val="425092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9C7C46A-47F4-4AC3-9E30-ECADAB38E05A}" type="datetimeFigureOut">
              <a:rPr lang="en-CA" smtClean="0"/>
              <a:t>2021-10-26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C567165-6862-4EEE-A847-D89CE82024D6}" type="slidenum">
              <a:rPr lang="en-CA" smtClean="0"/>
              <a:t>‹#›</a:t>
            </a:fld>
            <a:endParaRPr lang="en-CA"/>
          </a:p>
        </p:txBody>
      </p:sp>
    </p:spTree>
    <p:extLst>
      <p:ext uri="{BB962C8B-B14F-4D97-AF65-F5344CB8AC3E}">
        <p14:creationId xmlns:p14="http://schemas.microsoft.com/office/powerpoint/2010/main" val="187958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9C7C46A-47F4-4AC3-9E30-ECADAB38E05A}" type="datetimeFigureOut">
              <a:rPr lang="en-CA" smtClean="0"/>
              <a:t>2021-10-26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C567165-6862-4EEE-A847-D89CE82024D6}" type="slidenum">
              <a:rPr lang="en-CA" smtClean="0"/>
              <a:t>‹#›</a:t>
            </a:fld>
            <a:endParaRPr lang="en-CA"/>
          </a:p>
        </p:txBody>
      </p:sp>
    </p:spTree>
    <p:extLst>
      <p:ext uri="{BB962C8B-B14F-4D97-AF65-F5344CB8AC3E}">
        <p14:creationId xmlns:p14="http://schemas.microsoft.com/office/powerpoint/2010/main" val="314041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7C46A-47F4-4AC3-9E30-ECADAB38E05A}" type="datetimeFigureOut">
              <a:rPr lang="en-CA" smtClean="0"/>
              <a:t>2021-10-26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C567165-6862-4EEE-A847-D89CE82024D6}" type="slidenum">
              <a:rPr lang="en-CA" smtClean="0"/>
              <a:t>‹#›</a:t>
            </a:fld>
            <a:endParaRPr lang="en-CA"/>
          </a:p>
        </p:txBody>
      </p:sp>
    </p:spTree>
    <p:extLst>
      <p:ext uri="{BB962C8B-B14F-4D97-AF65-F5344CB8AC3E}">
        <p14:creationId xmlns:p14="http://schemas.microsoft.com/office/powerpoint/2010/main" val="1659343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7C46A-47F4-4AC3-9E30-ECADAB38E05A}" type="datetimeFigureOut">
              <a:rPr lang="en-CA" smtClean="0"/>
              <a:t>2021-10-26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C567165-6862-4EEE-A847-D89CE82024D6}" type="slidenum">
              <a:rPr lang="en-CA" smtClean="0"/>
              <a:t>‹#›</a:t>
            </a:fld>
            <a:endParaRPr lang="en-CA"/>
          </a:p>
        </p:txBody>
      </p:sp>
    </p:spTree>
    <p:extLst>
      <p:ext uri="{BB962C8B-B14F-4D97-AF65-F5344CB8AC3E}">
        <p14:creationId xmlns:p14="http://schemas.microsoft.com/office/powerpoint/2010/main" val="354679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7C46A-47F4-4AC3-9E30-ECADAB38E05A}" type="datetimeFigureOut">
              <a:rPr lang="en-CA" smtClean="0"/>
              <a:t>2021-10-26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C567165-6862-4EEE-A847-D89CE82024D6}" type="slidenum">
              <a:rPr lang="en-CA" smtClean="0"/>
              <a:t>‹#›</a:t>
            </a:fld>
            <a:endParaRPr lang="en-CA"/>
          </a:p>
        </p:txBody>
      </p:sp>
    </p:spTree>
    <p:extLst>
      <p:ext uri="{BB962C8B-B14F-4D97-AF65-F5344CB8AC3E}">
        <p14:creationId xmlns:p14="http://schemas.microsoft.com/office/powerpoint/2010/main" val="1937709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23000">
                <a:srgbClr val="66CDF0"/>
              </a:gs>
              <a:gs pos="0">
                <a:srgbClr val="3ABFEC"/>
              </a:gs>
              <a:gs pos="100000">
                <a:srgbClr val="66CEF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pc="120" dirty="0">
              <a:solidFill>
                <a:srgbClr val="0D2025"/>
              </a:solidFill>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8" name="Title 1"/>
          <p:cNvSpPr txBox="1">
            <a:spLocks/>
          </p:cNvSpPr>
          <p:nvPr userDrawn="1"/>
        </p:nvSpPr>
        <p:spPr>
          <a:xfrm>
            <a:off x="5551554" y="5503690"/>
            <a:ext cx="5202586" cy="6052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800" b="1" kern="2600" spc="600" dirty="0" smtClean="0">
                <a:solidFill>
                  <a:srgbClr val="297992"/>
                </a:solidFill>
                <a:latin typeface="Tw Cen MT" panose="020B0602020104020603" pitchFamily="34" charset="0"/>
              </a:rPr>
              <a:t>INTERACTIONS</a:t>
            </a:r>
            <a:endParaRPr lang="en-CA" sz="4800" b="1" kern="2600" spc="600" dirty="0">
              <a:solidFill>
                <a:srgbClr val="297992"/>
              </a:solidFill>
              <a:latin typeface="Tw Cen MT" panose="020B0602020104020603" pitchFamily="34" charset="0"/>
            </a:endParaRPr>
          </a:p>
        </p:txBody>
      </p:sp>
      <p:sp>
        <p:nvSpPr>
          <p:cNvPr id="9" name="Subtitle 2"/>
          <p:cNvSpPr txBox="1">
            <a:spLocks/>
          </p:cNvSpPr>
          <p:nvPr userDrawn="1"/>
        </p:nvSpPr>
        <p:spPr>
          <a:xfrm>
            <a:off x="5847521" y="6108952"/>
            <a:ext cx="4572000" cy="4906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800" spc="1800" baseline="0" dirty="0" smtClean="0">
                <a:solidFill>
                  <a:srgbClr val="E5E5E5"/>
                </a:solidFill>
                <a:latin typeface="Arial Narrow" panose="020B0606020202030204" pitchFamily="34" charset="0"/>
                <a:cs typeface="Arial" panose="020B0604020202020204" pitchFamily="34" charset="0"/>
              </a:rPr>
              <a:t>WITH  JESUS</a:t>
            </a:r>
            <a:endParaRPr lang="en-CA" sz="2800" spc="1800" baseline="0" dirty="0">
              <a:solidFill>
                <a:srgbClr val="E5E5E5"/>
              </a:solidFill>
              <a:latin typeface="Arial Narrow" panose="020B0606020202030204" pitchFamily="34" charset="0"/>
              <a:cs typeface="Arial" panose="020B0604020202020204" pitchFamily="34" charset="0"/>
            </a:endParaRPr>
          </a:p>
        </p:txBody>
      </p:sp>
      <p:pic>
        <p:nvPicPr>
          <p:cNvPr id="11" name="Picture 6" descr="See the source imag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495157" y="5310814"/>
            <a:ext cx="1452245" cy="141066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7C46A-47F4-4AC3-9E30-ECADAB38E05A}" type="datetimeFigureOut">
              <a:rPr lang="en-CA" smtClean="0"/>
              <a:t>2021-10-26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67165-6862-4EEE-A847-D89CE82024D6}" type="slidenum">
              <a:rPr lang="en-CA" smtClean="0"/>
              <a:t>‹#›</a:t>
            </a:fld>
            <a:endParaRPr lang="en-CA"/>
          </a:p>
        </p:txBody>
      </p:sp>
    </p:spTree>
    <p:extLst>
      <p:ext uri="{BB962C8B-B14F-4D97-AF65-F5344CB8AC3E}">
        <p14:creationId xmlns:p14="http://schemas.microsoft.com/office/powerpoint/2010/main" val="393925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D202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23000">
                <a:srgbClr val="66CDF0"/>
              </a:gs>
              <a:gs pos="0">
                <a:srgbClr val="3ABFEC"/>
              </a:gs>
              <a:gs pos="100000">
                <a:srgbClr val="66CEF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pc="120" dirty="0"/>
          </a:p>
        </p:txBody>
      </p:sp>
      <p:sp>
        <p:nvSpPr>
          <p:cNvPr id="2" name="Title 1"/>
          <p:cNvSpPr>
            <a:spLocks noGrp="1"/>
          </p:cNvSpPr>
          <p:nvPr>
            <p:ph type="ctrTitle"/>
          </p:nvPr>
        </p:nvSpPr>
        <p:spPr>
          <a:xfrm>
            <a:off x="1524000" y="734219"/>
            <a:ext cx="9144000" cy="1066800"/>
          </a:xfrm>
        </p:spPr>
        <p:txBody>
          <a:bodyPr>
            <a:noAutofit/>
          </a:bodyPr>
          <a:lstStyle/>
          <a:p>
            <a:r>
              <a:rPr lang="en-CA" sz="8800" b="1" kern="2600" spc="600" dirty="0" smtClean="0">
                <a:solidFill>
                  <a:srgbClr val="297992"/>
                </a:solidFill>
                <a:latin typeface="Tw Cen MT" panose="020B0602020104020603" pitchFamily="34" charset="0"/>
              </a:rPr>
              <a:t>INTERACTIONS</a:t>
            </a:r>
            <a:endParaRPr lang="en-CA" sz="8800" b="1" kern="2600" spc="600" dirty="0">
              <a:solidFill>
                <a:srgbClr val="297992"/>
              </a:solidFill>
              <a:latin typeface="Tw Cen MT" panose="020B0602020104020603" pitchFamily="34" charset="0"/>
            </a:endParaRPr>
          </a:p>
        </p:txBody>
      </p:sp>
      <p:sp>
        <p:nvSpPr>
          <p:cNvPr id="3" name="Subtitle 2"/>
          <p:cNvSpPr>
            <a:spLocks noGrp="1"/>
          </p:cNvSpPr>
          <p:nvPr>
            <p:ph type="subTitle" idx="1"/>
          </p:nvPr>
        </p:nvSpPr>
        <p:spPr>
          <a:xfrm>
            <a:off x="1727200" y="1639198"/>
            <a:ext cx="9144000" cy="752248"/>
          </a:xfrm>
        </p:spPr>
        <p:txBody>
          <a:bodyPr>
            <a:normAutofit/>
          </a:bodyPr>
          <a:lstStyle/>
          <a:p>
            <a:r>
              <a:rPr lang="en-CA" sz="4800" spc="3600" dirty="0" smtClean="0">
                <a:solidFill>
                  <a:srgbClr val="E5E5E5"/>
                </a:solidFill>
                <a:latin typeface="Arial Narrow" panose="020B0606020202030204" pitchFamily="34" charset="0"/>
                <a:cs typeface="Arial" panose="020B0604020202020204" pitchFamily="34" charset="0"/>
              </a:rPr>
              <a:t>WITH  JESUS</a:t>
            </a:r>
            <a:endParaRPr lang="en-CA" sz="4800" spc="3600" dirty="0">
              <a:solidFill>
                <a:srgbClr val="E5E5E5"/>
              </a:solidFill>
              <a:latin typeface="Arial Narrow" panose="020B0606020202030204" pitchFamily="34" charset="0"/>
              <a:cs typeface="Arial" panose="020B0604020202020204" pitchFamily="34" charset="0"/>
            </a:endParaRPr>
          </a:p>
        </p:txBody>
      </p:sp>
      <p:pic>
        <p:nvPicPr>
          <p:cNvPr id="1026" name="Picture 2" descr="See the source image"/>
          <p:cNvPicPr>
            <a:picLocks noChangeAspect="1" noChangeArrowheads="1"/>
          </p:cNvPicPr>
          <p:nvPr/>
        </p:nvPicPr>
        <p:blipFill rotWithShape="1">
          <a:blip r:embed="rId2">
            <a:clrChange>
              <a:clrFrom>
                <a:srgbClr val="4AC8F1"/>
              </a:clrFrom>
              <a:clrTo>
                <a:srgbClr val="4AC8F1">
                  <a:alpha val="0"/>
                </a:srgbClr>
              </a:clrTo>
            </a:clrChange>
            <a:extLst>
              <a:ext uri="{28A0092B-C50C-407E-A947-70E740481C1C}">
                <a14:useLocalDpi xmlns:a14="http://schemas.microsoft.com/office/drawing/2010/main" val="0"/>
              </a:ext>
            </a:extLst>
          </a:blip>
          <a:srcRect l="56218" t="49101" r="4348" b="6154"/>
          <a:stretch/>
        </p:blipFill>
        <p:spPr bwMode="auto">
          <a:xfrm>
            <a:off x="6718848" y="3296425"/>
            <a:ext cx="2704354" cy="3068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002" y="2346656"/>
            <a:ext cx="3175198" cy="308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207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902" y="812372"/>
            <a:ext cx="11059275" cy="4875731"/>
          </a:xfrm>
        </p:spPr>
        <p:txBody>
          <a:bodyPr>
            <a:noAutofit/>
          </a:bodyPr>
          <a:lstStyle/>
          <a:p>
            <a:r>
              <a:rPr lang="en-CA" dirty="0" smtClean="0"/>
              <a:t>Our passages teach </a:t>
            </a:r>
            <a:r>
              <a:rPr lang="en-CA" dirty="0"/>
              <a:t>us that the follower </a:t>
            </a:r>
            <a:r>
              <a:rPr lang="en-CA" dirty="0" smtClean="0"/>
              <a:t>                                                 of </a:t>
            </a:r>
            <a:r>
              <a:rPr lang="en-CA" dirty="0"/>
              <a:t>Jesus ought to not just avoid evil, but, </a:t>
            </a:r>
            <a:r>
              <a:rPr lang="en-CA" dirty="0" smtClean="0"/>
              <a:t>                                             instead</a:t>
            </a:r>
            <a:r>
              <a:rPr lang="en-CA" dirty="0"/>
              <a:t>, ought to engage </a:t>
            </a:r>
            <a:r>
              <a:rPr lang="en-CA" dirty="0" smtClean="0"/>
              <a:t>truth.</a:t>
            </a:r>
          </a:p>
          <a:p>
            <a:r>
              <a:rPr lang="en-CA" dirty="0" smtClean="0"/>
              <a:t>In </a:t>
            </a:r>
            <a:r>
              <a:rPr lang="en-CA" dirty="0"/>
              <a:t>a very significant way, Jesus embodied </a:t>
            </a:r>
            <a:r>
              <a:rPr lang="en-CA" dirty="0" smtClean="0"/>
              <a:t>                                                         the </a:t>
            </a:r>
            <a:r>
              <a:rPr lang="en-CA" dirty="0"/>
              <a:t>word of God; He lived it out in all that He said and did. </a:t>
            </a:r>
            <a:r>
              <a:rPr lang="en-CA" dirty="0" smtClean="0"/>
              <a:t>                           It </a:t>
            </a:r>
            <a:r>
              <a:rPr lang="en-CA" dirty="0"/>
              <a:t>effused from Him. </a:t>
            </a:r>
            <a:endParaRPr lang="en-CA" dirty="0" smtClean="0"/>
          </a:p>
          <a:p>
            <a:r>
              <a:rPr lang="en-CA" dirty="0" smtClean="0"/>
              <a:t>Though Christ </a:t>
            </a:r>
            <a:r>
              <a:rPr lang="en-CA" dirty="0"/>
              <a:t>certainly had a leg up on us in that He was the literal divinely generated embodiment of the word of God, </a:t>
            </a:r>
            <a:r>
              <a:rPr lang="en-CA" dirty="0" smtClean="0"/>
              <a:t>Scripture </a:t>
            </a:r>
            <a:r>
              <a:rPr lang="en-CA" dirty="0"/>
              <a:t>offers us guidance in how we too can move toward a more embodied reality of God’s word. </a:t>
            </a:r>
            <a:endParaRPr lang="en-CA" dirty="0"/>
          </a:p>
        </p:txBody>
      </p:sp>
      <p:pic>
        <p:nvPicPr>
          <p:cNvPr id="4098"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7886" b="37063"/>
          <a:stretch/>
        </p:blipFill>
        <p:spPr bwMode="auto">
          <a:xfrm>
            <a:off x="8308602" y="529986"/>
            <a:ext cx="3457575" cy="1452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789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717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853" y="365125"/>
            <a:ext cx="9704294" cy="462073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endParaRPr lang="en-CA"/>
          </a:p>
        </p:txBody>
      </p:sp>
    </p:spTree>
    <p:extLst>
      <p:ext uri="{BB962C8B-B14F-4D97-AF65-F5344CB8AC3E}">
        <p14:creationId xmlns:p14="http://schemas.microsoft.com/office/powerpoint/2010/main" val="3970192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36176" y="418913"/>
            <a:ext cx="11443448" cy="5811838"/>
          </a:xfrm>
        </p:spPr>
        <p:txBody>
          <a:bodyPr>
            <a:normAutofit/>
          </a:bodyPr>
          <a:lstStyle/>
          <a:p>
            <a:pPr marL="514350" indent="-514350">
              <a:buFont typeface="+mj-lt"/>
              <a:buAutoNum type="arabicPeriod"/>
            </a:pPr>
            <a:r>
              <a:rPr lang="en-CA" sz="2600" dirty="0" smtClean="0">
                <a:solidFill>
                  <a:srgbClr val="2B6E7F"/>
                </a:solidFill>
              </a:rPr>
              <a:t>For </a:t>
            </a:r>
            <a:r>
              <a:rPr lang="en-CA" sz="2600" dirty="0">
                <a:solidFill>
                  <a:srgbClr val="2B6E7F"/>
                </a:solidFill>
              </a:rPr>
              <a:t>[Jesus] himself is our peace, who has made the two groups [Jew and Gentile] one and has destroyed the barrier, the dividing wall of hostility … making peace, and in one body to reconcile both of them to God through the cross, by which he put to death their hostility. (Ephesians 2:14-16)</a:t>
            </a:r>
          </a:p>
          <a:p>
            <a:pPr marL="514350" lvl="0" indent="-514350">
              <a:buFont typeface="+mj-lt"/>
              <a:buAutoNum type="arabicPeriod"/>
            </a:pPr>
            <a:r>
              <a:rPr lang="en-CA" sz="2600" dirty="0">
                <a:solidFill>
                  <a:srgbClr val="2B6E7F"/>
                </a:solidFill>
              </a:rPr>
              <a:t>Here there is no Gentile or Jew, circumcised or uncircumcised, barbarian, Scythian, slave or free, but Christ is all, and is in all. (Colossians 3:11)</a:t>
            </a:r>
          </a:p>
          <a:p>
            <a:pPr marL="514350" lvl="0" indent="-514350">
              <a:buFont typeface="+mj-lt"/>
              <a:buAutoNum type="arabicPeriod"/>
            </a:pPr>
            <a:r>
              <a:rPr lang="en-CA" sz="2600" dirty="0">
                <a:solidFill>
                  <a:srgbClr val="2B6E7F"/>
                </a:solidFill>
              </a:rPr>
              <a:t>There is neither Jew nor Gentile, neither slave nor free, nor is there male and female, for you are all one in Christ Jesus. (Galatians 3:28)</a:t>
            </a:r>
          </a:p>
          <a:p>
            <a:pPr marL="514350" lvl="0" indent="-514350">
              <a:buFont typeface="+mj-lt"/>
              <a:buAutoNum type="arabicPeriod"/>
            </a:pPr>
            <a:r>
              <a:rPr lang="en-CA" sz="2600" dirty="0">
                <a:solidFill>
                  <a:srgbClr val="2B6E7F"/>
                </a:solidFill>
              </a:rPr>
              <a:t>God demonstrates his own love for us in this: While we were still sinners, Christ died for us. (Romans 5:8)</a:t>
            </a:r>
          </a:p>
          <a:p>
            <a:endParaRPr lang="en-CA" dirty="0"/>
          </a:p>
        </p:txBody>
      </p:sp>
      <p:pic>
        <p:nvPicPr>
          <p:cNvPr id="819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005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497540" y="203761"/>
            <a:ext cx="10856260" cy="5811838"/>
          </a:xfrm>
        </p:spPr>
        <p:txBody>
          <a:bodyPr>
            <a:normAutofit/>
          </a:bodyPr>
          <a:lstStyle/>
          <a:p>
            <a:pPr marL="514350" lvl="0" indent="-514350">
              <a:buFont typeface="+mj-lt"/>
              <a:buAutoNum type="arabicPeriod"/>
            </a:pPr>
            <a:r>
              <a:rPr lang="en-CA" b="1" dirty="0"/>
              <a:t>ENGAGE GOD’S WORD TO HANDLE IT WELL: </a:t>
            </a:r>
            <a:r>
              <a:rPr lang="en-CA" dirty="0"/>
              <a:t>“Do your best to present yourself to God as one approved, a worker who does not need to be ashamed and who correctly handles the word of truth.” (2 Timothy 2:15)</a:t>
            </a:r>
          </a:p>
          <a:p>
            <a:pPr marL="514350" lvl="0" indent="-514350">
              <a:buFont typeface="+mj-lt"/>
              <a:buAutoNum type="arabicPeriod"/>
            </a:pPr>
            <a:r>
              <a:rPr lang="en-CA" b="1" dirty="0"/>
              <a:t>BE OPEN TO TRUTHFUL INSTRUCTION: </a:t>
            </a:r>
            <a:r>
              <a:rPr lang="en-CA" b="1" dirty="0" smtClean="0"/>
              <a:t>                                 </a:t>
            </a:r>
            <a:r>
              <a:rPr lang="en-CA" dirty="0" smtClean="0"/>
              <a:t>“</a:t>
            </a:r>
            <a:r>
              <a:rPr lang="en-CA" dirty="0"/>
              <a:t>Opponents must be gently instructed, in the </a:t>
            </a:r>
            <a:r>
              <a:rPr lang="en-CA" dirty="0" smtClean="0"/>
              <a:t>                                              hope </a:t>
            </a:r>
            <a:r>
              <a:rPr lang="en-CA" dirty="0"/>
              <a:t>that God will grant them repentance </a:t>
            </a:r>
            <a:r>
              <a:rPr lang="en-CA" dirty="0" smtClean="0"/>
              <a:t>                                                leading </a:t>
            </a:r>
            <a:r>
              <a:rPr lang="en-CA" dirty="0"/>
              <a:t>them to a knowledge of the truth, and </a:t>
            </a:r>
            <a:r>
              <a:rPr lang="en-CA" dirty="0" smtClean="0"/>
              <a:t>                                                     that </a:t>
            </a:r>
            <a:r>
              <a:rPr lang="en-CA" dirty="0"/>
              <a:t>they will come to their senses and escape </a:t>
            </a:r>
            <a:r>
              <a:rPr lang="en-CA" dirty="0" smtClean="0"/>
              <a:t>                                                from </a:t>
            </a:r>
            <a:r>
              <a:rPr lang="en-CA" dirty="0"/>
              <a:t>the trap of the devil, who has taken them </a:t>
            </a:r>
            <a:r>
              <a:rPr lang="en-CA" dirty="0" smtClean="0"/>
              <a:t>                                        captive </a:t>
            </a:r>
            <a:r>
              <a:rPr lang="en-CA" dirty="0"/>
              <a:t>to do his will.”  (2 Timothy 2:24-26)</a:t>
            </a:r>
          </a:p>
          <a:p>
            <a:pPr marL="514350" lvl="0" indent="-514350">
              <a:buFont typeface="+mj-lt"/>
              <a:buAutoNum type="arabicPeriod"/>
            </a:pPr>
            <a:r>
              <a:rPr lang="en-CA" b="1" dirty="0"/>
              <a:t>SUBMIT AND RESIST: </a:t>
            </a:r>
            <a:r>
              <a:rPr lang="en-CA" dirty="0"/>
              <a:t>Submit yourselves, then, to God. Resist the devil, and he will flee from you. (James 4:7)</a:t>
            </a:r>
          </a:p>
        </p:txBody>
      </p:sp>
      <p:pic>
        <p:nvPicPr>
          <p:cNvPr id="4" name="Picture 2" descr="See the source image"/>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69798" y="1865613"/>
            <a:ext cx="3320103" cy="2488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489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5"/>
            <a:ext cx="10515600" cy="5390215"/>
          </a:xfrm>
        </p:spPr>
        <p:txBody>
          <a:bodyPr>
            <a:normAutofit fontScale="92500"/>
          </a:bodyPr>
          <a:lstStyle/>
          <a:p>
            <a:r>
              <a:rPr lang="en-CA" dirty="0"/>
              <a:t>Might we be people of the Word, open to the work of the Spirit of truth, </a:t>
            </a:r>
            <a:r>
              <a:rPr lang="en-CA" dirty="0" smtClean="0"/>
              <a:t>strengthened </a:t>
            </a:r>
            <a:r>
              <a:rPr lang="en-CA" dirty="0"/>
              <a:t>to submit to God and resist the evil one. </a:t>
            </a:r>
            <a:endParaRPr lang="en-CA" dirty="0" smtClean="0"/>
          </a:p>
          <a:p>
            <a:r>
              <a:rPr lang="en-CA" dirty="0" smtClean="0"/>
              <a:t>Might we not </a:t>
            </a:r>
            <a:r>
              <a:rPr lang="en-CA" dirty="0"/>
              <a:t>approach the world in fear of evil, </a:t>
            </a:r>
            <a:r>
              <a:rPr lang="en-CA" dirty="0" smtClean="0"/>
              <a:t>instead interacting </a:t>
            </a:r>
            <a:r>
              <a:rPr lang="en-CA" dirty="0"/>
              <a:t>with others confidently, </a:t>
            </a:r>
            <a:r>
              <a:rPr lang="en-CA" dirty="0" err="1"/>
              <a:t>invitationally</a:t>
            </a:r>
            <a:r>
              <a:rPr lang="en-CA" dirty="0"/>
              <a:t>, relationally and restoratively, for we know the outcome of Christ’s victory is assured. </a:t>
            </a:r>
            <a:r>
              <a:rPr lang="en-CA" dirty="0" smtClean="0"/>
              <a:t>Might we aware </a:t>
            </a:r>
            <a:r>
              <a:rPr lang="en-CA" dirty="0"/>
              <a:t>of the flow of culture </a:t>
            </a:r>
            <a:r>
              <a:rPr lang="en-CA" dirty="0" smtClean="0"/>
              <a:t>and seek </a:t>
            </a:r>
            <a:r>
              <a:rPr lang="en-CA" dirty="0"/>
              <a:t>ways to, in the name of Jesus, redeem those things </a:t>
            </a:r>
            <a:r>
              <a:rPr lang="en-CA" dirty="0" smtClean="0"/>
              <a:t>that </a:t>
            </a:r>
            <a:r>
              <a:rPr lang="en-CA" dirty="0"/>
              <a:t>need redeeming, using each opportunity we have to creatively point people to Jesus. </a:t>
            </a:r>
            <a:endParaRPr lang="en-CA" dirty="0" smtClean="0"/>
          </a:p>
          <a:p>
            <a:r>
              <a:rPr lang="en-CA" dirty="0" smtClean="0"/>
              <a:t>Might we know </a:t>
            </a:r>
            <a:r>
              <a:rPr lang="en-CA" dirty="0"/>
              <a:t>the truth of 2 Thessalonians 3:3, that “the Lord is faithful, and He will strengthen [us] and protect [us] from the evil one” and that as we engage </a:t>
            </a:r>
            <a:r>
              <a:rPr lang="en-CA" dirty="0" err="1"/>
              <a:t>invitationally</a:t>
            </a:r>
            <a:r>
              <a:rPr lang="en-CA" dirty="0"/>
              <a:t>, relationally and restoratively in the name of Jesus, we will find that even the gates of Hades will not overcome Christ’s church; we will see victory</a:t>
            </a:r>
            <a:r>
              <a:rPr lang="en-CA" dirty="0" smtClean="0"/>
              <a:t>.</a:t>
            </a:r>
            <a:endParaRPr lang="en-CA" dirty="0"/>
          </a:p>
        </p:txBody>
      </p:sp>
      <p:pic>
        <p:nvPicPr>
          <p:cNvPr id="4" name="Picture 2" descr="See the source image"/>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r="29354"/>
          <a:stretch/>
        </p:blipFill>
        <p:spPr bwMode="auto">
          <a:xfrm>
            <a:off x="838200" y="5372823"/>
            <a:ext cx="3103238" cy="119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473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2" name="Rectangle 1"/>
          <p:cNvSpPr/>
          <p:nvPr/>
        </p:nvSpPr>
        <p:spPr>
          <a:xfrm>
            <a:off x="5459506" y="4572000"/>
            <a:ext cx="6548718" cy="2286000"/>
          </a:xfrm>
          <a:prstGeom prst="rect">
            <a:avLst/>
          </a:prstGeom>
          <a:solidFill>
            <a:srgbClr val="66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5109"/>
          <a:stretch/>
        </p:blipFill>
        <p:spPr bwMode="auto">
          <a:xfrm>
            <a:off x="0" y="-884513"/>
            <a:ext cx="12230318" cy="77425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84411" y="55844"/>
            <a:ext cx="10968318" cy="4688136"/>
          </a:xfrm>
        </p:spPr>
        <p:txBody>
          <a:bodyPr>
            <a:noAutofit/>
          </a:bodyPr>
          <a:lstStyle/>
          <a:p>
            <a:r>
              <a:rPr lang="en-CA" dirty="0">
                <a:solidFill>
                  <a:schemeClr val="bg1"/>
                </a:solidFill>
              </a:rPr>
              <a:t>A</a:t>
            </a:r>
            <a:r>
              <a:rPr lang="en-CA" dirty="0" smtClean="0">
                <a:solidFill>
                  <a:schemeClr val="bg1"/>
                </a:solidFill>
              </a:rPr>
              <a:t>s </a:t>
            </a:r>
            <a:r>
              <a:rPr lang="en-CA" dirty="0">
                <a:solidFill>
                  <a:schemeClr val="bg1"/>
                </a:solidFill>
              </a:rPr>
              <a:t>followers of Jesus, “our struggle is not against flesh and blood, but against the rulers, against the authorities, against the powers of this dark world and against the spiritual forces of evil in the heavenly realms” (Ephesians 6:12). </a:t>
            </a:r>
            <a:endParaRPr lang="en-CA" dirty="0" smtClean="0">
              <a:solidFill>
                <a:schemeClr val="bg1"/>
              </a:solidFill>
            </a:endParaRPr>
          </a:p>
          <a:p>
            <a:r>
              <a:rPr lang="en-CA" dirty="0" smtClean="0">
                <a:solidFill>
                  <a:schemeClr val="bg1"/>
                </a:solidFill>
              </a:rPr>
              <a:t>We </a:t>
            </a:r>
            <a:r>
              <a:rPr lang="en-CA" dirty="0">
                <a:solidFill>
                  <a:schemeClr val="bg1"/>
                </a:solidFill>
              </a:rPr>
              <a:t>must recognize that there is a spiritual realm in which followers of Jesus engage and </a:t>
            </a:r>
            <a:r>
              <a:rPr lang="en-CA" dirty="0" smtClean="0">
                <a:solidFill>
                  <a:schemeClr val="bg1"/>
                </a:solidFill>
              </a:rPr>
              <a:t>discussing this will ensure that we </a:t>
            </a:r>
            <a:r>
              <a:rPr lang="en-CA" dirty="0">
                <a:solidFill>
                  <a:schemeClr val="bg1"/>
                </a:solidFill>
              </a:rPr>
              <a:t>are equipped to witness well and without fear in our world.</a:t>
            </a:r>
            <a:endParaRPr lang="en-CA" dirty="0">
              <a:solidFill>
                <a:schemeClr val="bg1"/>
              </a:solidFill>
            </a:endParaRPr>
          </a:p>
        </p:txBody>
      </p:sp>
    </p:spTree>
    <p:extLst>
      <p:ext uri="{BB962C8B-B14F-4D97-AF65-F5344CB8AC3E}">
        <p14:creationId xmlns:p14="http://schemas.microsoft.com/office/powerpoint/2010/main" val="2406209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739588" y="365125"/>
            <a:ext cx="10694894" cy="5811838"/>
          </a:xfrm>
        </p:spPr>
        <p:txBody>
          <a:bodyPr>
            <a:normAutofit/>
          </a:bodyPr>
          <a:lstStyle/>
          <a:p>
            <a:pPr marL="0" indent="0">
              <a:buNone/>
            </a:pPr>
            <a:r>
              <a:rPr lang="en-CA" dirty="0"/>
              <a:t>“Jesus, full of the Holy Spirit, left the Jordan and was led by the Spirit into the wilderness, where for forty days he was tempted by the devil. He ate nothing during those days, and at the end of them he was hungry.</a:t>
            </a:r>
            <a:r>
              <a:rPr lang="en-CA" b="1" baseline="30000" dirty="0"/>
              <a:t> </a:t>
            </a:r>
            <a:endParaRPr lang="en-CA" b="1" baseline="30000" dirty="0" smtClean="0"/>
          </a:p>
          <a:p>
            <a:pPr marL="0" indent="0">
              <a:buNone/>
            </a:pPr>
            <a:r>
              <a:rPr lang="en-CA" dirty="0" smtClean="0"/>
              <a:t>The </a:t>
            </a:r>
            <a:r>
              <a:rPr lang="en-CA" dirty="0"/>
              <a:t>devil said to him, “If you are the Son of God, tell this stone to become bread.” </a:t>
            </a:r>
            <a:endParaRPr lang="en-CA" dirty="0" smtClean="0"/>
          </a:p>
          <a:p>
            <a:pPr marL="0" indent="0">
              <a:buNone/>
            </a:pPr>
            <a:r>
              <a:rPr lang="en-CA" dirty="0" smtClean="0"/>
              <a:t>Jesus </a:t>
            </a:r>
            <a:r>
              <a:rPr lang="en-CA" dirty="0"/>
              <a:t>answered, “It is written: ‘Man shall not live on bread alone.’”</a:t>
            </a:r>
            <a:r>
              <a:rPr lang="en-CA" b="1" baseline="30000" dirty="0"/>
              <a:t> </a:t>
            </a:r>
            <a:endParaRPr lang="en-CA" b="1" baseline="30000" dirty="0" smtClean="0"/>
          </a:p>
          <a:p>
            <a:pPr marL="0" indent="0">
              <a:buNone/>
            </a:pPr>
            <a:r>
              <a:rPr lang="en-CA" dirty="0" smtClean="0"/>
              <a:t>The </a:t>
            </a:r>
            <a:r>
              <a:rPr lang="en-CA" dirty="0"/>
              <a:t>devil led him up to a high place and showed him in an instant all the kingdoms of the world. And he said to him, “I will give you all their authority and splendor; it has been given to me, and I can give it to anyone I want to. If you worship me, it will all be yours.”</a:t>
            </a:r>
            <a:r>
              <a:rPr lang="en-CA" b="1" baseline="30000" dirty="0"/>
              <a:t> </a:t>
            </a:r>
            <a:endParaRPr lang="en-CA" dirty="0"/>
          </a:p>
        </p:txBody>
      </p:sp>
    </p:spTree>
    <p:extLst>
      <p:ext uri="{BB962C8B-B14F-4D97-AF65-F5344CB8AC3E}">
        <p14:creationId xmlns:p14="http://schemas.microsoft.com/office/powerpoint/2010/main" val="3539446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3" name="Content Placeholder 2"/>
          <p:cNvSpPr>
            <a:spLocks noGrp="1"/>
          </p:cNvSpPr>
          <p:nvPr>
            <p:ph idx="1"/>
          </p:nvPr>
        </p:nvSpPr>
        <p:spPr>
          <a:xfrm>
            <a:off x="748553" y="607171"/>
            <a:ext cx="10708342" cy="5134722"/>
          </a:xfrm>
        </p:spPr>
        <p:txBody>
          <a:bodyPr>
            <a:noAutofit/>
          </a:bodyPr>
          <a:lstStyle/>
          <a:p>
            <a:pPr marL="0" indent="0">
              <a:buNone/>
            </a:pPr>
            <a:r>
              <a:rPr lang="en-CA" dirty="0" smtClean="0"/>
              <a:t>“Jesus </a:t>
            </a:r>
            <a:r>
              <a:rPr lang="en-CA" dirty="0"/>
              <a:t>answered, “It is written: ‘Worship the Lord your God and serve him only.’”</a:t>
            </a:r>
            <a:r>
              <a:rPr lang="en-CA" b="1" baseline="30000" dirty="0"/>
              <a:t> </a:t>
            </a:r>
            <a:endParaRPr lang="en-CA" dirty="0"/>
          </a:p>
          <a:p>
            <a:pPr marL="0" indent="0">
              <a:buNone/>
            </a:pPr>
            <a:r>
              <a:rPr lang="en-CA" dirty="0" smtClean="0"/>
              <a:t>The </a:t>
            </a:r>
            <a:r>
              <a:rPr lang="en-CA" dirty="0"/>
              <a:t>devil led him to Jerusalem and had him stand on the highest point of the temple. “If you are the Son of God,” he said, “throw yourself down from here. For it is written: “‘He will command his angels concerning you to guard you carefully; they will lift you up in their hands, so that you will not strike your foot against a stone.’” </a:t>
            </a:r>
            <a:endParaRPr lang="en-CA" dirty="0" smtClean="0"/>
          </a:p>
          <a:p>
            <a:pPr marL="0" indent="0">
              <a:buNone/>
            </a:pPr>
            <a:r>
              <a:rPr lang="en-CA" dirty="0" smtClean="0"/>
              <a:t>Jesus </a:t>
            </a:r>
            <a:r>
              <a:rPr lang="en-CA" dirty="0"/>
              <a:t>answered, “It is said: ‘Do not put the Lord your God to the test.’”</a:t>
            </a:r>
            <a:r>
              <a:rPr lang="en-CA" b="1" baseline="30000" dirty="0"/>
              <a:t> </a:t>
            </a:r>
            <a:r>
              <a:rPr lang="en-CA" dirty="0"/>
              <a:t>When the devil had finished all this tempting, he left him until an opportune time </a:t>
            </a:r>
            <a:r>
              <a:rPr lang="en-CA" dirty="0" smtClean="0"/>
              <a:t>...” </a:t>
            </a:r>
            <a:endParaRPr lang="en-CA" dirty="0"/>
          </a:p>
        </p:txBody>
      </p:sp>
    </p:spTree>
    <p:extLst>
      <p:ext uri="{BB962C8B-B14F-4D97-AF65-F5344CB8AC3E}">
        <p14:creationId xmlns:p14="http://schemas.microsoft.com/office/powerpoint/2010/main" val="4294457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230655"/>
            <a:ext cx="10515600" cy="6223934"/>
          </a:xfrm>
        </p:spPr>
        <p:txBody>
          <a:bodyPr>
            <a:normAutofit/>
          </a:bodyPr>
          <a:lstStyle/>
          <a:p>
            <a:pPr marL="0" indent="0">
              <a:buNone/>
            </a:pPr>
            <a:r>
              <a:rPr lang="en-CA" dirty="0" smtClean="0"/>
              <a:t>“Then </a:t>
            </a:r>
            <a:r>
              <a:rPr lang="en-CA" dirty="0"/>
              <a:t>he went down to Capernaum, a town in Galilee, and on the Sabbath he taught the people. They were amazed at his teaching, because his words had authority.</a:t>
            </a:r>
            <a:r>
              <a:rPr lang="en-CA" b="1" baseline="30000" dirty="0"/>
              <a:t> </a:t>
            </a:r>
            <a:r>
              <a:rPr lang="en-CA" dirty="0"/>
              <a:t>In the synagogue there was a man possessed by a demon, an impure spirit. </a:t>
            </a:r>
            <a:endParaRPr lang="en-CA" dirty="0" smtClean="0"/>
          </a:p>
          <a:p>
            <a:pPr marL="0" indent="0">
              <a:buNone/>
            </a:pPr>
            <a:r>
              <a:rPr lang="en-CA" dirty="0" smtClean="0"/>
              <a:t>He </a:t>
            </a:r>
            <a:r>
              <a:rPr lang="en-CA" dirty="0"/>
              <a:t>cried out at the top of his voice, “Go away! What do you want with us, Jesus of Nazareth? Have you come to destroy us? I know who you are—the Holy One of God!”</a:t>
            </a:r>
            <a:r>
              <a:rPr lang="en-CA" b="1" baseline="30000" dirty="0"/>
              <a:t> </a:t>
            </a:r>
            <a:endParaRPr lang="en-CA" b="1" baseline="30000" dirty="0" smtClean="0"/>
          </a:p>
          <a:p>
            <a:pPr marL="0" indent="0">
              <a:buNone/>
            </a:pPr>
            <a:r>
              <a:rPr lang="en-CA" dirty="0" smtClean="0"/>
              <a:t>“</a:t>
            </a:r>
            <a:r>
              <a:rPr lang="en-CA" dirty="0"/>
              <a:t>Be quiet!” Jesus said sternly. “Come out of him!” Then the demon threw the man down before them all and came out without injuring him.</a:t>
            </a:r>
            <a:r>
              <a:rPr lang="en-CA" b="1" baseline="30000" dirty="0"/>
              <a:t> </a:t>
            </a:r>
            <a:r>
              <a:rPr lang="en-CA" dirty="0"/>
              <a:t>All the people were amazed and said to each other, “What words these are! With authority and power he gives orders to impure spirits and they come out!” And the news about him spread throughout the surrounding area.” </a:t>
            </a:r>
            <a:endParaRPr lang="en-CA" dirty="0" smtClean="0"/>
          </a:p>
          <a:p>
            <a:pPr marL="0" indent="0">
              <a:buNone/>
            </a:pPr>
            <a:r>
              <a:rPr lang="en-CA" dirty="0" smtClean="0"/>
              <a:t>(</a:t>
            </a:r>
            <a:r>
              <a:rPr lang="en-CA" dirty="0"/>
              <a:t>Luke 4:1-13, 31-37)</a:t>
            </a:r>
          </a:p>
          <a:p>
            <a:pPr marL="0" indent="0">
              <a:buNone/>
            </a:pPr>
            <a:endParaRPr lang="en-CA" dirty="0"/>
          </a:p>
        </p:txBody>
      </p:sp>
    </p:spTree>
    <p:extLst>
      <p:ext uri="{BB962C8B-B14F-4D97-AF65-F5344CB8AC3E}">
        <p14:creationId xmlns:p14="http://schemas.microsoft.com/office/powerpoint/2010/main" val="622510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07424" y="793377"/>
            <a:ext cx="5746376" cy="4351338"/>
          </a:xfrm>
        </p:spPr>
        <p:txBody>
          <a:bodyPr/>
          <a:lstStyle/>
          <a:p>
            <a:r>
              <a:rPr lang="en-CA" dirty="0" smtClean="0"/>
              <a:t>Because </a:t>
            </a:r>
            <a:r>
              <a:rPr lang="en-CA" dirty="0"/>
              <a:t>fear will be something we often wrestle with in response to such things, it is very important that we are clear on the reality that Jesus’ presence with us helps us overcome fear. </a:t>
            </a:r>
            <a:endParaRPr lang="en-CA" dirty="0" smtClean="0"/>
          </a:p>
          <a:p>
            <a:r>
              <a:rPr lang="en-CA" dirty="0" smtClean="0"/>
              <a:t>Jesus </a:t>
            </a:r>
            <a:r>
              <a:rPr lang="en-CA" dirty="0"/>
              <a:t>reveals that “in this world [we] will have trouble. But take heart! [He has] overcome the world” </a:t>
            </a:r>
            <a:r>
              <a:rPr lang="en-CA" dirty="0" smtClean="0"/>
              <a:t>(John 16:33).</a:t>
            </a:r>
            <a:endParaRPr lang="en-CA" dirty="0"/>
          </a:p>
        </p:txBody>
      </p:sp>
      <p:pic>
        <p:nvPicPr>
          <p:cNvPr id="2050"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7451"/>
          <a:stretch/>
        </p:blipFill>
        <p:spPr bwMode="auto">
          <a:xfrm>
            <a:off x="497542" y="672354"/>
            <a:ext cx="4641419" cy="463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276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4100" y="320675"/>
            <a:ext cx="5836547" cy="2895880"/>
          </a:xfrm>
        </p:spPr>
        <p:txBody>
          <a:bodyPr>
            <a:noAutofit/>
          </a:bodyPr>
          <a:lstStyle/>
          <a:p>
            <a:r>
              <a:rPr lang="en-CA" dirty="0" smtClean="0"/>
              <a:t>The </a:t>
            </a:r>
            <a:r>
              <a:rPr lang="en-CA" dirty="0"/>
              <a:t>distinct difference between those of the world and the follower of Jesus in regards to one’s view of the outcome of this struggle is that, whereas those of the world see the outcome between good and evil as hanging in the balance, the follower of Jesus knows that the outcome is assured! Evil does not triumph; in a very important way, Christ’s death and resurrection shows us that evil is already defeated. </a:t>
            </a:r>
            <a:endParaRPr lang="en-CA" dirty="0" smtClean="0"/>
          </a:p>
        </p:txBody>
      </p:sp>
      <p:pic>
        <p:nvPicPr>
          <p:cNvPr id="3074" name="Picture 2" descr="Image result for good vs evil 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33" y="1140946"/>
            <a:ext cx="5585796" cy="3794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501" y="2385558"/>
            <a:ext cx="4454134" cy="830997"/>
          </a:xfrm>
          <a:prstGeom prst="rect">
            <a:avLst/>
          </a:prstGeom>
          <a:noFill/>
        </p:spPr>
        <p:txBody>
          <a:bodyPr wrap="square" rtlCol="0">
            <a:spAutoFit/>
          </a:bodyPr>
          <a:lstStyle/>
          <a:p>
            <a:r>
              <a:rPr lang="en-CA" sz="4800" dirty="0" smtClean="0">
                <a:solidFill>
                  <a:schemeClr val="bg1"/>
                </a:solidFill>
              </a:rPr>
              <a:t>EVIL    vs.  GOOD</a:t>
            </a:r>
            <a:endParaRPr lang="en-CA" sz="4800" dirty="0">
              <a:solidFill>
                <a:schemeClr val="bg1"/>
              </a:solidFill>
            </a:endParaRPr>
          </a:p>
        </p:txBody>
      </p:sp>
    </p:spTree>
    <p:extLst>
      <p:ext uri="{BB962C8B-B14F-4D97-AF65-F5344CB8AC3E}">
        <p14:creationId xmlns:p14="http://schemas.microsoft.com/office/powerpoint/2010/main" val="2402494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4100" y="320675"/>
            <a:ext cx="5836547" cy="2895880"/>
          </a:xfrm>
        </p:spPr>
        <p:txBody>
          <a:bodyPr>
            <a:noAutofit/>
          </a:bodyPr>
          <a:lstStyle/>
          <a:p>
            <a:r>
              <a:rPr lang="en-CA" dirty="0"/>
              <a:t>Christ is not shaky, fearful, or timid in His approach to evil, but, knowing that evil spirits know the overwhelming power of God residing within Him, He speaks definitively and authoritatively, rejecting the presence of evil by His mere presence. When Jesus walked into a room, evil found a back door exit pretty quickly</a:t>
            </a:r>
            <a:r>
              <a:rPr lang="en-CA" dirty="0" smtClean="0"/>
              <a:t>.</a:t>
            </a:r>
          </a:p>
          <a:p>
            <a:r>
              <a:rPr lang="en-CA" dirty="0" smtClean="0"/>
              <a:t>Is </a:t>
            </a:r>
            <a:r>
              <a:rPr lang="en-CA" dirty="0"/>
              <a:t>our confidence in God similar today? </a:t>
            </a:r>
            <a:endParaRPr lang="en-CA" dirty="0"/>
          </a:p>
        </p:txBody>
      </p:sp>
      <p:pic>
        <p:nvPicPr>
          <p:cNvPr id="3074" name="Picture 2" descr="Image result for good vs evil 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33" y="1140946"/>
            <a:ext cx="5585796" cy="3794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501" y="2385558"/>
            <a:ext cx="4454134" cy="830997"/>
          </a:xfrm>
          <a:prstGeom prst="rect">
            <a:avLst/>
          </a:prstGeom>
          <a:noFill/>
        </p:spPr>
        <p:txBody>
          <a:bodyPr wrap="square" rtlCol="0">
            <a:spAutoFit/>
          </a:bodyPr>
          <a:lstStyle/>
          <a:p>
            <a:r>
              <a:rPr lang="en-CA" sz="4800" dirty="0" smtClean="0">
                <a:solidFill>
                  <a:schemeClr val="bg1"/>
                </a:solidFill>
              </a:rPr>
              <a:t>EVIL    vs.  GOOD</a:t>
            </a:r>
            <a:endParaRPr lang="en-CA" sz="4800" dirty="0">
              <a:solidFill>
                <a:schemeClr val="bg1"/>
              </a:solidFill>
            </a:endParaRPr>
          </a:p>
        </p:txBody>
      </p:sp>
    </p:spTree>
    <p:extLst>
      <p:ext uri="{BB962C8B-B14F-4D97-AF65-F5344CB8AC3E}">
        <p14:creationId xmlns:p14="http://schemas.microsoft.com/office/powerpoint/2010/main" val="2656829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4100" y="1369541"/>
            <a:ext cx="5836547" cy="2895880"/>
          </a:xfrm>
        </p:spPr>
        <p:txBody>
          <a:bodyPr>
            <a:noAutofit/>
          </a:bodyPr>
          <a:lstStyle/>
          <a:p>
            <a:r>
              <a:rPr lang="en-CA" dirty="0"/>
              <a:t>W</a:t>
            </a:r>
            <a:r>
              <a:rPr lang="en-CA" dirty="0" smtClean="0"/>
              <a:t>e </a:t>
            </a:r>
            <a:r>
              <a:rPr lang="en-CA" dirty="0"/>
              <a:t>too, as followers of Jesus, can enjoy a similar confidence in the face of evil. </a:t>
            </a:r>
            <a:endParaRPr lang="en-CA" dirty="0" smtClean="0"/>
          </a:p>
          <a:p>
            <a:r>
              <a:rPr lang="en-CA" dirty="0" smtClean="0"/>
              <a:t>We </a:t>
            </a:r>
            <a:r>
              <a:rPr lang="en-CA" dirty="0"/>
              <a:t>can operate with confidence, knowing that Jesus has given to us authority and power to confront evil because of Christ’s presence with us. </a:t>
            </a:r>
          </a:p>
        </p:txBody>
      </p:sp>
      <p:pic>
        <p:nvPicPr>
          <p:cNvPr id="3074" name="Picture 2" descr="Image result for good vs evil 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33" y="1140946"/>
            <a:ext cx="5585796" cy="3794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501" y="2385558"/>
            <a:ext cx="4454134" cy="830997"/>
          </a:xfrm>
          <a:prstGeom prst="rect">
            <a:avLst/>
          </a:prstGeom>
          <a:noFill/>
        </p:spPr>
        <p:txBody>
          <a:bodyPr wrap="square" rtlCol="0">
            <a:spAutoFit/>
          </a:bodyPr>
          <a:lstStyle/>
          <a:p>
            <a:r>
              <a:rPr lang="en-CA" sz="4800" dirty="0" smtClean="0">
                <a:solidFill>
                  <a:schemeClr val="bg1"/>
                </a:solidFill>
              </a:rPr>
              <a:t>EVIL    vs.  GOOD</a:t>
            </a:r>
            <a:endParaRPr lang="en-CA" sz="4800" dirty="0">
              <a:solidFill>
                <a:schemeClr val="bg1"/>
              </a:solidFill>
            </a:endParaRPr>
          </a:p>
        </p:txBody>
      </p:sp>
    </p:spTree>
    <p:extLst>
      <p:ext uri="{BB962C8B-B14F-4D97-AF65-F5344CB8AC3E}">
        <p14:creationId xmlns:p14="http://schemas.microsoft.com/office/powerpoint/2010/main" val="526247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2639</TotalTime>
  <Words>602</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Calibri Light</vt:lpstr>
      <vt:lpstr>Tw Cen MT</vt:lpstr>
      <vt:lpstr>Office Theme</vt:lpstr>
      <vt:lpstr>INTERACTIONS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Clubine</dc:creator>
  <cp:lastModifiedBy>Microsoft account</cp:lastModifiedBy>
  <cp:revision>40</cp:revision>
  <cp:lastPrinted>2021-10-17T02:41:45Z</cp:lastPrinted>
  <dcterms:created xsi:type="dcterms:W3CDTF">2021-08-30T15:40:10Z</dcterms:created>
  <dcterms:modified xsi:type="dcterms:W3CDTF">2021-10-26T14:07:29Z</dcterms:modified>
</cp:coreProperties>
</file>