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5"/>
  </p:handoutMasterIdLst>
  <p:sldIdLst>
    <p:sldId id="256" r:id="rId2"/>
    <p:sldId id="257" r:id="rId3"/>
    <p:sldId id="271" r:id="rId4"/>
    <p:sldId id="273" r:id="rId5"/>
    <p:sldId id="274" r:id="rId6"/>
    <p:sldId id="275" r:id="rId7"/>
    <p:sldId id="260" r:id="rId8"/>
    <p:sldId id="261" r:id="rId9"/>
    <p:sldId id="262" r:id="rId10"/>
    <p:sldId id="263" r:id="rId11"/>
    <p:sldId id="264" r:id="rId12"/>
    <p:sldId id="272" r:id="rId13"/>
    <p:sldId id="277"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64943"/>
    <a:srgbClr val="403D68"/>
    <a:srgbClr val="936247"/>
    <a:srgbClr val="94654D"/>
    <a:srgbClr val="70444D"/>
    <a:srgbClr val="AFC7DC"/>
    <a:srgbClr val="E1EAF2"/>
    <a:srgbClr val="F6DB94"/>
    <a:srgbClr val="A796CA"/>
    <a:srgbClr val="5C94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1" d="100"/>
          <a:sy n="71" d="100"/>
        </p:scale>
        <p:origin x="5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719E151-FCC3-4272-812F-AFCB6B0EA7B9}" type="datetimeFigureOut">
              <a:rPr lang="en-CA" smtClean="0"/>
              <a:t>2021-08-13</a:t>
            </a:fld>
            <a:endParaRPr lang="en-CA"/>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30B0C77-7E42-4146-ACF4-29D3D7870F2E}" type="slidenum">
              <a:rPr lang="en-CA" smtClean="0"/>
              <a:t>‹#›</a:t>
            </a:fld>
            <a:endParaRPr lang="en-CA"/>
          </a:p>
        </p:txBody>
      </p:sp>
    </p:spTree>
    <p:extLst>
      <p:ext uri="{BB962C8B-B14F-4D97-AF65-F5344CB8AC3E}">
        <p14:creationId xmlns:p14="http://schemas.microsoft.com/office/powerpoint/2010/main" val="12765988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D44D648E-F8C9-42D1-BB22-323CD89900E7}" type="datetimeFigureOut">
              <a:rPr lang="en-CA" smtClean="0"/>
              <a:t>2021-08-13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91337EA-080F-4FBA-B274-85E4A1101561}" type="slidenum">
              <a:rPr lang="en-CA" smtClean="0"/>
              <a:t>‹#›</a:t>
            </a:fld>
            <a:endParaRPr lang="en-CA"/>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46202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44D648E-F8C9-42D1-BB22-323CD89900E7}" type="datetimeFigureOut">
              <a:rPr lang="en-CA" smtClean="0"/>
              <a:t>2021-08-13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91337EA-080F-4FBA-B274-85E4A1101561}" type="slidenum">
              <a:rPr lang="en-CA" smtClean="0"/>
              <a:t>‹#›</a:t>
            </a:fld>
            <a:endParaRPr lang="en-CA"/>
          </a:p>
        </p:txBody>
      </p:sp>
    </p:spTree>
    <p:extLst>
      <p:ext uri="{BB962C8B-B14F-4D97-AF65-F5344CB8AC3E}">
        <p14:creationId xmlns:p14="http://schemas.microsoft.com/office/powerpoint/2010/main" val="113547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44D648E-F8C9-42D1-BB22-323CD89900E7}" type="datetimeFigureOut">
              <a:rPr lang="en-CA" smtClean="0"/>
              <a:t>2021-08-13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91337EA-080F-4FBA-B274-85E4A1101561}" type="slidenum">
              <a:rPr lang="en-CA" smtClean="0"/>
              <a:t>‹#›</a:t>
            </a:fld>
            <a:endParaRPr lang="en-CA"/>
          </a:p>
        </p:txBody>
      </p:sp>
    </p:spTree>
    <p:extLst>
      <p:ext uri="{BB962C8B-B14F-4D97-AF65-F5344CB8AC3E}">
        <p14:creationId xmlns:p14="http://schemas.microsoft.com/office/powerpoint/2010/main" val="3103359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44D648E-F8C9-42D1-BB22-323CD89900E7}" type="datetimeFigureOut">
              <a:rPr lang="en-CA" smtClean="0"/>
              <a:t>2021-08-13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91337EA-080F-4FBA-B274-85E4A1101561}" type="slidenum">
              <a:rPr lang="en-CA" smtClean="0"/>
              <a:t>‹#›</a:t>
            </a:fld>
            <a:endParaRPr lang="en-CA"/>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11095" y="4565498"/>
            <a:ext cx="3649239" cy="2155977"/>
          </a:xfrm>
          <a:prstGeom prst="rect">
            <a:avLst/>
          </a:prstGeom>
        </p:spPr>
      </p:pic>
    </p:spTree>
    <p:extLst>
      <p:ext uri="{BB962C8B-B14F-4D97-AF65-F5344CB8AC3E}">
        <p14:creationId xmlns:p14="http://schemas.microsoft.com/office/powerpoint/2010/main" val="3539483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4D648E-F8C9-42D1-BB22-323CD89900E7}" type="datetimeFigureOut">
              <a:rPr lang="en-CA" smtClean="0"/>
              <a:t>2021-08-13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91337EA-080F-4FBA-B274-85E4A1101561}" type="slidenum">
              <a:rPr lang="en-CA" smtClean="0"/>
              <a:t>‹#›</a:t>
            </a:fld>
            <a:endParaRPr lang="en-CA"/>
          </a:p>
        </p:txBody>
      </p:sp>
    </p:spTree>
    <p:extLst>
      <p:ext uri="{BB962C8B-B14F-4D97-AF65-F5344CB8AC3E}">
        <p14:creationId xmlns:p14="http://schemas.microsoft.com/office/powerpoint/2010/main" val="1974142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D44D648E-F8C9-42D1-BB22-323CD89900E7}" type="datetimeFigureOut">
              <a:rPr lang="en-CA" smtClean="0"/>
              <a:t>2021-08-13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91337EA-080F-4FBA-B274-85E4A1101561}" type="slidenum">
              <a:rPr lang="en-CA" smtClean="0"/>
              <a:t>‹#›</a:t>
            </a:fld>
            <a:endParaRPr lang="en-CA"/>
          </a:p>
        </p:txBody>
      </p:sp>
    </p:spTree>
    <p:extLst>
      <p:ext uri="{BB962C8B-B14F-4D97-AF65-F5344CB8AC3E}">
        <p14:creationId xmlns:p14="http://schemas.microsoft.com/office/powerpoint/2010/main" val="2889840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D44D648E-F8C9-42D1-BB22-323CD89900E7}" type="datetimeFigureOut">
              <a:rPr lang="en-CA" smtClean="0"/>
              <a:t>2021-08-13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91337EA-080F-4FBA-B274-85E4A1101561}" type="slidenum">
              <a:rPr lang="en-CA" smtClean="0"/>
              <a:t>‹#›</a:t>
            </a:fld>
            <a:endParaRPr lang="en-CA"/>
          </a:p>
        </p:txBody>
      </p:sp>
    </p:spTree>
    <p:extLst>
      <p:ext uri="{BB962C8B-B14F-4D97-AF65-F5344CB8AC3E}">
        <p14:creationId xmlns:p14="http://schemas.microsoft.com/office/powerpoint/2010/main" val="2244724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D44D648E-F8C9-42D1-BB22-323CD89900E7}" type="datetimeFigureOut">
              <a:rPr lang="en-CA" smtClean="0"/>
              <a:t>2021-08-13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91337EA-080F-4FBA-B274-85E4A1101561}" type="slidenum">
              <a:rPr lang="en-CA" smtClean="0"/>
              <a:t>‹#›</a:t>
            </a:fld>
            <a:endParaRPr lang="en-CA"/>
          </a:p>
        </p:txBody>
      </p:sp>
    </p:spTree>
    <p:extLst>
      <p:ext uri="{BB962C8B-B14F-4D97-AF65-F5344CB8AC3E}">
        <p14:creationId xmlns:p14="http://schemas.microsoft.com/office/powerpoint/2010/main" val="1278401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4D648E-F8C9-42D1-BB22-323CD89900E7}" type="datetimeFigureOut">
              <a:rPr lang="en-CA" smtClean="0"/>
              <a:t>2021-08-13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91337EA-080F-4FBA-B274-85E4A1101561}" type="slidenum">
              <a:rPr lang="en-CA" smtClean="0"/>
              <a:t>‹#›</a:t>
            </a:fld>
            <a:endParaRPr lang="en-CA"/>
          </a:p>
        </p:txBody>
      </p:sp>
    </p:spTree>
    <p:extLst>
      <p:ext uri="{BB962C8B-B14F-4D97-AF65-F5344CB8AC3E}">
        <p14:creationId xmlns:p14="http://schemas.microsoft.com/office/powerpoint/2010/main" val="268993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4D648E-F8C9-42D1-BB22-323CD89900E7}" type="datetimeFigureOut">
              <a:rPr lang="en-CA" smtClean="0"/>
              <a:t>2021-08-13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91337EA-080F-4FBA-B274-85E4A1101561}" type="slidenum">
              <a:rPr lang="en-CA" smtClean="0"/>
              <a:t>‹#›</a:t>
            </a:fld>
            <a:endParaRPr lang="en-CA"/>
          </a:p>
        </p:txBody>
      </p:sp>
    </p:spTree>
    <p:extLst>
      <p:ext uri="{BB962C8B-B14F-4D97-AF65-F5344CB8AC3E}">
        <p14:creationId xmlns:p14="http://schemas.microsoft.com/office/powerpoint/2010/main" val="3148832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4D648E-F8C9-42D1-BB22-323CD89900E7}" type="datetimeFigureOut">
              <a:rPr lang="en-CA" smtClean="0"/>
              <a:t>2021-08-13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91337EA-080F-4FBA-B274-85E4A1101561}" type="slidenum">
              <a:rPr lang="en-CA" smtClean="0"/>
              <a:t>‹#›</a:t>
            </a:fld>
            <a:endParaRPr lang="en-CA"/>
          </a:p>
        </p:txBody>
      </p:sp>
    </p:spTree>
    <p:extLst>
      <p:ext uri="{BB962C8B-B14F-4D97-AF65-F5344CB8AC3E}">
        <p14:creationId xmlns:p14="http://schemas.microsoft.com/office/powerpoint/2010/main" val="3856857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8" name="Picture 4" descr="See the source image"/>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4D648E-F8C9-42D1-BB22-323CD89900E7}" type="datetimeFigureOut">
              <a:rPr lang="en-CA" smtClean="0"/>
              <a:t>2021-08-13</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1337EA-080F-4FBA-B274-85E4A1101561}" type="slidenum">
              <a:rPr lang="en-CA" smtClean="0"/>
              <a:t>‹#›</a:t>
            </a:fld>
            <a:endParaRPr lang="en-CA"/>
          </a:p>
        </p:txBody>
      </p:sp>
    </p:spTree>
    <p:extLst>
      <p:ext uri="{BB962C8B-B14F-4D97-AF65-F5344CB8AC3E}">
        <p14:creationId xmlns:p14="http://schemas.microsoft.com/office/powerpoint/2010/main" val="23191799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bg1"/>
          </a:solidFill>
          <a:effectLst>
            <a:outerShdw blurRad="38100" dist="38100" dir="2700000" algn="tl">
              <a:srgbClr val="000000">
                <a:alpha val="43137"/>
              </a:srgbClr>
            </a:outerShdw>
          </a:effectLst>
          <a:latin typeface="Impact" panose="020B080603090205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dirty="0"/>
          </a:p>
        </p:txBody>
      </p:sp>
      <p:sp>
        <p:nvSpPr>
          <p:cNvPr id="3" name="Subtitle 2"/>
          <p:cNvSpPr>
            <a:spLocks noGrp="1"/>
          </p:cNvSpPr>
          <p:nvPr>
            <p:ph type="subTitle" idx="1"/>
          </p:nvPr>
        </p:nvSpPr>
        <p:spPr/>
        <p:txBody>
          <a:bodyPr/>
          <a:lstStyle/>
          <a:p>
            <a:endParaRPr lang="en-CA"/>
          </a:p>
        </p:txBody>
      </p:sp>
    </p:spTree>
    <p:extLst>
      <p:ext uri="{BB962C8B-B14F-4D97-AF65-F5344CB8AC3E}">
        <p14:creationId xmlns:p14="http://schemas.microsoft.com/office/powerpoint/2010/main" val="31926059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7518" y="443755"/>
            <a:ext cx="7552764" cy="6279778"/>
          </a:xfrm>
        </p:spPr>
        <p:txBody>
          <a:bodyPr>
            <a:normAutofit lnSpcReduction="10000"/>
          </a:bodyPr>
          <a:lstStyle/>
          <a:p>
            <a:r>
              <a:rPr lang="en-CA" dirty="0">
                <a:effectLst/>
              </a:rPr>
              <a:t>Delighting in the Lord is a really challenging concept because it means that our regular metrics of prosperity must shift. </a:t>
            </a:r>
            <a:endParaRPr lang="en-CA" dirty="0" smtClean="0">
              <a:effectLst/>
            </a:endParaRPr>
          </a:p>
          <a:p>
            <a:r>
              <a:rPr lang="en-CA" dirty="0" smtClean="0">
                <a:effectLst/>
              </a:rPr>
              <a:t>When </a:t>
            </a:r>
            <a:r>
              <a:rPr lang="en-CA" dirty="0">
                <a:effectLst/>
              </a:rPr>
              <a:t>we turn to God as our source of delight, He will leave us no room for envy. </a:t>
            </a:r>
            <a:r>
              <a:rPr lang="en-CA" dirty="0" smtClean="0">
                <a:effectLst/>
              </a:rPr>
              <a:t> He </a:t>
            </a:r>
            <a:r>
              <a:rPr lang="en-CA" dirty="0">
                <a:effectLst/>
              </a:rPr>
              <a:t>will meet your hearts desires or he will cause your heart’s desires to shift and change, ultimately meeting them too. </a:t>
            </a:r>
            <a:endParaRPr lang="en-CA" dirty="0" smtClean="0">
              <a:effectLst/>
            </a:endParaRPr>
          </a:p>
          <a:p>
            <a:r>
              <a:rPr lang="en-CA" dirty="0">
                <a:effectLst/>
              </a:rPr>
              <a:t>I</a:t>
            </a:r>
            <a:r>
              <a:rPr lang="en-CA" dirty="0" smtClean="0">
                <a:effectLst/>
              </a:rPr>
              <a:t>f </a:t>
            </a:r>
            <a:r>
              <a:rPr lang="en-CA" dirty="0">
                <a:effectLst/>
              </a:rPr>
              <a:t>you take delight in the Lord, your pathway will be made more firm and apparent and you will find joy in Him. </a:t>
            </a:r>
            <a:endParaRPr lang="en-CA" dirty="0" smtClean="0">
              <a:effectLst/>
            </a:endParaRPr>
          </a:p>
          <a:p>
            <a:r>
              <a:rPr lang="en-CA" dirty="0" smtClean="0">
                <a:effectLst/>
              </a:rPr>
              <a:t>When </a:t>
            </a:r>
            <a:r>
              <a:rPr lang="en-CA" dirty="0">
                <a:effectLst/>
              </a:rPr>
              <a:t>we find a twinge of envy developing within us, let do what Psalm 37 encourages and </a:t>
            </a:r>
            <a:r>
              <a:rPr lang="en-CA" dirty="0">
                <a:solidFill>
                  <a:schemeClr val="accent1">
                    <a:lumMod val="60000"/>
                    <a:lumOff val="40000"/>
                  </a:schemeClr>
                </a:solidFill>
                <a:effectLst/>
              </a:rPr>
              <a:t>“be still before the </a:t>
            </a:r>
            <a:r>
              <a:rPr lang="en-CA" cap="small" dirty="0">
                <a:solidFill>
                  <a:schemeClr val="accent1">
                    <a:lumMod val="60000"/>
                    <a:lumOff val="40000"/>
                  </a:schemeClr>
                </a:solidFill>
                <a:effectLst/>
              </a:rPr>
              <a:t>Lord </a:t>
            </a:r>
            <a:r>
              <a:rPr lang="en-CA" dirty="0">
                <a:solidFill>
                  <a:schemeClr val="accent1">
                    <a:lumMod val="60000"/>
                    <a:lumOff val="40000"/>
                  </a:schemeClr>
                </a:solidFill>
                <a:effectLst/>
              </a:rPr>
              <a:t>and wait patiently for him” (v.7)</a:t>
            </a:r>
            <a:r>
              <a:rPr lang="en-CA" dirty="0">
                <a:effectLst/>
              </a:rPr>
              <a:t>; to </a:t>
            </a:r>
            <a:r>
              <a:rPr lang="en-CA" dirty="0">
                <a:solidFill>
                  <a:schemeClr val="accent1">
                    <a:lumMod val="60000"/>
                    <a:lumOff val="40000"/>
                  </a:schemeClr>
                </a:solidFill>
                <a:effectLst/>
              </a:rPr>
              <a:t>“hope in the </a:t>
            </a:r>
            <a:r>
              <a:rPr lang="en-CA" cap="small" dirty="0">
                <a:solidFill>
                  <a:schemeClr val="accent1">
                    <a:lumMod val="60000"/>
                    <a:lumOff val="40000"/>
                  </a:schemeClr>
                </a:solidFill>
                <a:effectLst/>
              </a:rPr>
              <a:t>Lord </a:t>
            </a:r>
            <a:r>
              <a:rPr lang="en-CA" dirty="0">
                <a:solidFill>
                  <a:schemeClr val="accent1">
                    <a:lumMod val="60000"/>
                    <a:lumOff val="40000"/>
                  </a:schemeClr>
                </a:solidFill>
                <a:effectLst/>
              </a:rPr>
              <a:t>and keep his way” (v.34). </a:t>
            </a:r>
          </a:p>
        </p:txBody>
      </p:sp>
      <p:pic>
        <p:nvPicPr>
          <p:cNvPr id="6146" name="Picture 2" descr="See the source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25617" t="22874" r="23113" b="23315"/>
          <a:stretch/>
        </p:blipFill>
        <p:spPr bwMode="auto">
          <a:xfrm>
            <a:off x="8654542" y="705974"/>
            <a:ext cx="3205765" cy="2756647"/>
          </a:xfrm>
          <a:prstGeom prst="hear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8779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A CONCLUSION</a:t>
            </a:r>
            <a:endParaRPr lang="en-CA" dirty="0"/>
          </a:p>
        </p:txBody>
      </p:sp>
      <p:sp>
        <p:nvSpPr>
          <p:cNvPr id="3" name="Content Placeholder 2"/>
          <p:cNvSpPr>
            <a:spLocks noGrp="1"/>
          </p:cNvSpPr>
          <p:nvPr>
            <p:ph idx="1"/>
          </p:nvPr>
        </p:nvSpPr>
        <p:spPr>
          <a:xfrm>
            <a:off x="838201" y="1825625"/>
            <a:ext cx="6799728" cy="4351338"/>
          </a:xfrm>
        </p:spPr>
        <p:txBody>
          <a:bodyPr/>
          <a:lstStyle/>
          <a:p>
            <a:r>
              <a:rPr lang="en-CA" dirty="0" smtClean="0"/>
              <a:t>Psalm 37 reveals that it is those who trust in the Lord, those who turn from evil, those who walk upon the way of the righteous who will experience the eternal blessing of the Lord and that the prosperity of the wicked is really a transitory illusion. It is fleeting and will not last. There is however a beautiful future for the person of peace! </a:t>
            </a:r>
            <a:endParaRPr lang="en-CA" dirty="0"/>
          </a:p>
        </p:txBody>
      </p:sp>
      <p:pic>
        <p:nvPicPr>
          <p:cNvPr id="7170" name="Picture 2" descr="https://media.istockphoto.com/vectors/key-idea-concept-vector-id512048600?k=6&amp;m=512048600&amp;s=170667a&amp;w=0&amp;h=vcV-hKShKoe-JJP8O_i6AEsay6obYkSs3P-78oxpwlg="/>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11720" y="806823"/>
            <a:ext cx="3211419" cy="3211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2871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A CHALLENGE AND A PRAYER</a:t>
            </a:r>
            <a:endParaRPr lang="en-CA" dirty="0"/>
          </a:p>
        </p:txBody>
      </p:sp>
      <p:sp>
        <p:nvSpPr>
          <p:cNvPr id="5" name="Content Placeholder 4"/>
          <p:cNvSpPr>
            <a:spLocks noGrp="1"/>
          </p:cNvSpPr>
          <p:nvPr>
            <p:ph idx="1"/>
          </p:nvPr>
        </p:nvSpPr>
        <p:spPr>
          <a:xfrm>
            <a:off x="838200" y="1825625"/>
            <a:ext cx="6987988" cy="4351338"/>
          </a:xfrm>
        </p:spPr>
        <p:txBody>
          <a:bodyPr/>
          <a:lstStyle/>
          <a:p>
            <a:r>
              <a:rPr lang="en-CA" dirty="0">
                <a:effectLst/>
              </a:rPr>
              <a:t>Let us, then, follow the encouragement of Psalm 37 to trust and obey, wait, hope and keep his </a:t>
            </a:r>
            <a:r>
              <a:rPr lang="en-CA" dirty="0" smtClean="0">
                <a:effectLst/>
              </a:rPr>
              <a:t>way.</a:t>
            </a:r>
          </a:p>
          <a:p>
            <a:r>
              <a:rPr lang="en-CA" dirty="0" smtClean="0">
                <a:effectLst/>
              </a:rPr>
              <a:t>It </a:t>
            </a:r>
            <a:r>
              <a:rPr lang="en-CA" dirty="0">
                <a:effectLst/>
              </a:rPr>
              <a:t>is my very sincere prayer that Christ will be sufficient for you; that you will find true the promise of 2 Corinthians 12:9 – </a:t>
            </a:r>
            <a:r>
              <a:rPr lang="en-CA" dirty="0">
                <a:solidFill>
                  <a:schemeClr val="accent1">
                    <a:lumMod val="60000"/>
                    <a:lumOff val="40000"/>
                  </a:schemeClr>
                </a:solidFill>
                <a:effectLst/>
              </a:rPr>
              <a:t>“my grace is sufficient for you, for my power is made perfect in weakness</a:t>
            </a:r>
            <a:r>
              <a:rPr lang="en-CA" dirty="0" smtClean="0">
                <a:solidFill>
                  <a:schemeClr val="accent1">
                    <a:lumMod val="60000"/>
                    <a:lumOff val="40000"/>
                  </a:schemeClr>
                </a:solidFill>
                <a:effectLst/>
              </a:rPr>
              <a:t>”</a:t>
            </a:r>
            <a:r>
              <a:rPr lang="en-CA" dirty="0" smtClean="0">
                <a:effectLst/>
              </a:rPr>
              <a:t>.</a:t>
            </a:r>
            <a:endParaRPr lang="en-CA" dirty="0"/>
          </a:p>
        </p:txBody>
      </p:sp>
      <p:pic>
        <p:nvPicPr>
          <p:cNvPr id="7" name="Picture 6" descr="See the source image"/>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84140" y="1027906"/>
            <a:ext cx="5141259" cy="232894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ee the source image"/>
          <p:cNvPicPr>
            <a:picLocks noChangeAspect="1" noChangeArrowheads="1"/>
          </p:cNvPicPr>
          <p:nvPr/>
        </p:nvPicPr>
        <p:blipFill rotWithShape="1">
          <a:blip r:embed="rId3">
            <a:duotone>
              <a:schemeClr val="accent5">
                <a:shade val="45000"/>
                <a:satMod val="135000"/>
              </a:schemeClr>
              <a:prstClr val="white"/>
            </a:duotone>
            <a:extLst>
              <a:ext uri="{28A0092B-C50C-407E-A947-70E740481C1C}">
                <a14:useLocalDpi xmlns:a14="http://schemas.microsoft.com/office/drawing/2010/main" val="0"/>
              </a:ext>
            </a:extLst>
          </a:blip>
          <a:srcRect r="29354"/>
          <a:stretch/>
        </p:blipFill>
        <p:spPr bwMode="auto">
          <a:xfrm>
            <a:off x="8223138" y="3324432"/>
            <a:ext cx="3516143" cy="1353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0955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effectLst/>
              </a:rPr>
              <a:t>Discussion </a:t>
            </a:r>
            <a:r>
              <a:rPr lang="en-CA" dirty="0" smtClean="0">
                <a:effectLst/>
              </a:rPr>
              <a:t>Questions</a:t>
            </a:r>
            <a:endParaRPr lang="en-CA" dirty="0"/>
          </a:p>
        </p:txBody>
      </p:sp>
      <p:sp>
        <p:nvSpPr>
          <p:cNvPr id="3" name="Content Placeholder 2"/>
          <p:cNvSpPr>
            <a:spLocks noGrp="1"/>
          </p:cNvSpPr>
          <p:nvPr>
            <p:ph idx="1"/>
          </p:nvPr>
        </p:nvSpPr>
        <p:spPr>
          <a:xfrm>
            <a:off x="838200" y="1825624"/>
            <a:ext cx="6893859" cy="4628963"/>
          </a:xfrm>
        </p:spPr>
        <p:txBody>
          <a:bodyPr>
            <a:normAutofit/>
          </a:bodyPr>
          <a:lstStyle/>
          <a:p>
            <a:pPr marL="514350" lvl="0" indent="-514350">
              <a:buFont typeface="+mj-lt"/>
              <a:buAutoNum type="arabicPeriod"/>
            </a:pPr>
            <a:r>
              <a:rPr lang="en-CA" dirty="0" smtClean="0">
                <a:effectLst/>
              </a:rPr>
              <a:t>Why does you think we often struggle with the seeming prosperity of the wicked in our world?</a:t>
            </a:r>
          </a:p>
          <a:p>
            <a:pPr marL="514350" lvl="0" indent="-514350">
              <a:buFont typeface="+mj-lt"/>
              <a:buAutoNum type="arabicPeriod"/>
            </a:pPr>
            <a:r>
              <a:rPr lang="en-CA" dirty="0" smtClean="0">
                <a:effectLst/>
              </a:rPr>
              <a:t>How difficult is it to determine whether one’s anger is related to envy and jealousy or to a righteous desire for justice?</a:t>
            </a:r>
          </a:p>
          <a:p>
            <a:pPr marL="514350" lvl="0" indent="-514350">
              <a:buFont typeface="+mj-lt"/>
              <a:buAutoNum type="arabicPeriod"/>
            </a:pPr>
            <a:r>
              <a:rPr lang="en-CA" dirty="0" smtClean="0">
                <a:effectLst/>
              </a:rPr>
              <a:t>Have you ever experienced a time when delighting in the Lord was difficult? Did He ultimately deliver on His promises?</a:t>
            </a:r>
            <a:endParaRPr lang="en-CA" dirty="0" smtClean="0">
              <a:effectLst/>
            </a:endParaRPr>
          </a:p>
          <a:p>
            <a:pPr marL="514350" lvl="0" indent="-514350">
              <a:buFont typeface="+mj-lt"/>
              <a:buAutoNum type="arabicPeriod"/>
            </a:pPr>
            <a:endParaRPr lang="en-CA" dirty="0"/>
          </a:p>
        </p:txBody>
      </p:sp>
      <p:pic>
        <p:nvPicPr>
          <p:cNvPr id="1026" name="Picture 2" descr="See the source image"/>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452410" y="814024"/>
            <a:ext cx="3286872" cy="3187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47749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838200" y="1008529"/>
            <a:ext cx="8130988" cy="5795682"/>
          </a:xfrm>
        </p:spPr>
        <p:txBody>
          <a:bodyPr>
            <a:noAutofit/>
          </a:bodyPr>
          <a:lstStyle/>
          <a:p>
            <a:pPr marL="0" indent="0">
              <a:buNone/>
            </a:pPr>
            <a:r>
              <a:rPr lang="en-CA" dirty="0" smtClean="0">
                <a:solidFill>
                  <a:schemeClr val="accent1">
                    <a:lumMod val="60000"/>
                    <a:lumOff val="40000"/>
                  </a:schemeClr>
                </a:solidFill>
                <a:effectLst/>
              </a:rPr>
              <a:t>“</a:t>
            </a:r>
            <a:r>
              <a:rPr lang="en-CA" dirty="0" smtClean="0">
                <a:solidFill>
                  <a:schemeClr val="accent1">
                    <a:lumMod val="60000"/>
                    <a:lumOff val="40000"/>
                  </a:schemeClr>
                </a:solidFill>
                <a:effectLst/>
              </a:rPr>
              <a:t>Do </a:t>
            </a:r>
            <a:r>
              <a:rPr lang="en-CA" dirty="0">
                <a:solidFill>
                  <a:schemeClr val="accent1">
                    <a:lumMod val="60000"/>
                    <a:lumOff val="40000"/>
                  </a:schemeClr>
                </a:solidFill>
                <a:effectLst/>
              </a:rPr>
              <a:t>not fret because of those who are evil or be envious of those who do wrong;</a:t>
            </a:r>
            <a:r>
              <a:rPr lang="en-CA" b="1" baseline="30000" dirty="0">
                <a:solidFill>
                  <a:schemeClr val="accent1">
                    <a:lumMod val="60000"/>
                    <a:lumOff val="40000"/>
                  </a:schemeClr>
                </a:solidFill>
                <a:effectLst/>
              </a:rPr>
              <a:t> </a:t>
            </a:r>
            <a:r>
              <a:rPr lang="en-CA" dirty="0">
                <a:solidFill>
                  <a:schemeClr val="accent1">
                    <a:lumMod val="60000"/>
                    <a:lumOff val="40000"/>
                  </a:schemeClr>
                </a:solidFill>
                <a:effectLst/>
              </a:rPr>
              <a:t>for like the grass they will soon wither, like green plants they will soon die away.</a:t>
            </a:r>
            <a:r>
              <a:rPr lang="en-CA" b="1" baseline="30000" dirty="0">
                <a:solidFill>
                  <a:schemeClr val="accent1">
                    <a:lumMod val="60000"/>
                    <a:lumOff val="40000"/>
                  </a:schemeClr>
                </a:solidFill>
                <a:effectLst/>
              </a:rPr>
              <a:t> </a:t>
            </a:r>
            <a:r>
              <a:rPr lang="en-CA" dirty="0">
                <a:solidFill>
                  <a:schemeClr val="accent1">
                    <a:lumMod val="60000"/>
                    <a:lumOff val="40000"/>
                  </a:schemeClr>
                </a:solidFill>
                <a:effectLst/>
              </a:rPr>
              <a:t>Trust in the </a:t>
            </a:r>
            <a:r>
              <a:rPr lang="en-CA" cap="small" dirty="0">
                <a:solidFill>
                  <a:schemeClr val="accent1">
                    <a:lumMod val="60000"/>
                    <a:lumOff val="40000"/>
                  </a:schemeClr>
                </a:solidFill>
                <a:effectLst/>
              </a:rPr>
              <a:t>Lord</a:t>
            </a:r>
            <a:r>
              <a:rPr lang="en-CA" dirty="0">
                <a:solidFill>
                  <a:schemeClr val="accent1">
                    <a:lumMod val="60000"/>
                    <a:lumOff val="40000"/>
                  </a:schemeClr>
                </a:solidFill>
                <a:effectLst/>
              </a:rPr>
              <a:t> and do good; dwell in the land and enjoy safe pasture.</a:t>
            </a:r>
            <a:r>
              <a:rPr lang="en-CA" b="1" baseline="30000" dirty="0">
                <a:solidFill>
                  <a:schemeClr val="accent1">
                    <a:lumMod val="60000"/>
                    <a:lumOff val="40000"/>
                  </a:schemeClr>
                </a:solidFill>
                <a:effectLst/>
              </a:rPr>
              <a:t> </a:t>
            </a:r>
            <a:r>
              <a:rPr lang="en-CA" dirty="0">
                <a:solidFill>
                  <a:schemeClr val="accent1">
                    <a:lumMod val="60000"/>
                    <a:lumOff val="40000"/>
                  </a:schemeClr>
                </a:solidFill>
                <a:effectLst/>
              </a:rPr>
              <a:t>Take delight in the </a:t>
            </a:r>
            <a:r>
              <a:rPr lang="en-CA" cap="small" dirty="0">
                <a:solidFill>
                  <a:schemeClr val="accent1">
                    <a:lumMod val="60000"/>
                    <a:lumOff val="40000"/>
                  </a:schemeClr>
                </a:solidFill>
                <a:effectLst/>
              </a:rPr>
              <a:t>Lord</a:t>
            </a:r>
            <a:r>
              <a:rPr lang="en-CA" dirty="0">
                <a:solidFill>
                  <a:schemeClr val="accent1">
                    <a:lumMod val="60000"/>
                    <a:lumOff val="40000"/>
                  </a:schemeClr>
                </a:solidFill>
                <a:effectLst/>
              </a:rPr>
              <a:t>, and he will give you the desires of your heart.</a:t>
            </a:r>
            <a:r>
              <a:rPr lang="en-CA" b="1" baseline="30000" dirty="0">
                <a:solidFill>
                  <a:schemeClr val="accent1">
                    <a:lumMod val="60000"/>
                    <a:lumOff val="40000"/>
                  </a:schemeClr>
                </a:solidFill>
                <a:effectLst/>
              </a:rPr>
              <a:t> </a:t>
            </a:r>
            <a:r>
              <a:rPr lang="en-CA" dirty="0">
                <a:solidFill>
                  <a:schemeClr val="accent1">
                    <a:lumMod val="60000"/>
                    <a:lumOff val="40000"/>
                  </a:schemeClr>
                </a:solidFill>
                <a:effectLst/>
              </a:rPr>
              <a:t>Commit your way to the </a:t>
            </a:r>
            <a:r>
              <a:rPr lang="en-CA" cap="small" dirty="0">
                <a:solidFill>
                  <a:schemeClr val="accent1">
                    <a:lumMod val="60000"/>
                    <a:lumOff val="40000"/>
                  </a:schemeClr>
                </a:solidFill>
                <a:effectLst/>
              </a:rPr>
              <a:t>Lord</a:t>
            </a:r>
            <a:r>
              <a:rPr lang="en-CA" dirty="0">
                <a:solidFill>
                  <a:schemeClr val="accent1">
                    <a:lumMod val="60000"/>
                    <a:lumOff val="40000"/>
                  </a:schemeClr>
                </a:solidFill>
                <a:effectLst/>
              </a:rPr>
              <a:t>; trust in him and he will do this:</a:t>
            </a:r>
            <a:r>
              <a:rPr lang="en-CA" b="1" baseline="30000" dirty="0">
                <a:solidFill>
                  <a:schemeClr val="accent1">
                    <a:lumMod val="60000"/>
                    <a:lumOff val="40000"/>
                  </a:schemeClr>
                </a:solidFill>
                <a:effectLst/>
              </a:rPr>
              <a:t> </a:t>
            </a:r>
            <a:r>
              <a:rPr lang="en-CA" dirty="0">
                <a:solidFill>
                  <a:schemeClr val="accent1">
                    <a:lumMod val="60000"/>
                    <a:lumOff val="40000"/>
                  </a:schemeClr>
                </a:solidFill>
                <a:effectLst/>
              </a:rPr>
              <a:t>He will make your righteous reward shine like the dawn, your vindication like the noonday sun.</a:t>
            </a:r>
            <a:r>
              <a:rPr lang="en-CA" b="1" baseline="30000" dirty="0">
                <a:solidFill>
                  <a:schemeClr val="accent1">
                    <a:lumMod val="60000"/>
                    <a:lumOff val="40000"/>
                  </a:schemeClr>
                </a:solidFill>
                <a:effectLst/>
              </a:rPr>
              <a:t> </a:t>
            </a:r>
            <a:r>
              <a:rPr lang="en-CA" dirty="0">
                <a:solidFill>
                  <a:schemeClr val="accent1">
                    <a:lumMod val="60000"/>
                    <a:lumOff val="40000"/>
                  </a:schemeClr>
                </a:solidFill>
                <a:effectLst/>
              </a:rPr>
              <a:t>Be still before the </a:t>
            </a:r>
            <a:r>
              <a:rPr lang="en-CA" cap="small" dirty="0">
                <a:solidFill>
                  <a:schemeClr val="accent1">
                    <a:lumMod val="60000"/>
                    <a:lumOff val="40000"/>
                  </a:schemeClr>
                </a:solidFill>
                <a:effectLst/>
              </a:rPr>
              <a:t>Lord</a:t>
            </a:r>
            <a:r>
              <a:rPr lang="en-CA" dirty="0">
                <a:solidFill>
                  <a:schemeClr val="accent1">
                    <a:lumMod val="60000"/>
                    <a:lumOff val="40000"/>
                  </a:schemeClr>
                </a:solidFill>
                <a:effectLst/>
              </a:rPr>
              <a:t> and wait patiently for him; do not fret when people succeed in their ways, when they carry out their wicked schemes</a:t>
            </a:r>
            <a:r>
              <a:rPr lang="en-CA" dirty="0" smtClean="0">
                <a:solidFill>
                  <a:schemeClr val="accent1">
                    <a:lumMod val="60000"/>
                    <a:lumOff val="40000"/>
                  </a:schemeClr>
                </a:solidFill>
                <a:effectLst/>
              </a:rPr>
              <a:t>.”</a:t>
            </a:r>
            <a:r>
              <a:rPr lang="en-CA" b="1" baseline="30000" dirty="0">
                <a:solidFill>
                  <a:schemeClr val="accent1">
                    <a:lumMod val="60000"/>
                    <a:lumOff val="40000"/>
                  </a:schemeClr>
                </a:solidFill>
                <a:effectLst/>
              </a:rPr>
              <a:t> </a:t>
            </a:r>
            <a:endParaRPr lang="en-CA" dirty="0">
              <a:solidFill>
                <a:schemeClr val="accent1">
                  <a:lumMod val="60000"/>
                  <a:lumOff val="40000"/>
                </a:schemeClr>
              </a:solidFill>
              <a:effectLst/>
            </a:endParaRPr>
          </a:p>
        </p:txBody>
      </p:sp>
    </p:spTree>
    <p:extLst>
      <p:ext uri="{BB962C8B-B14F-4D97-AF65-F5344CB8AC3E}">
        <p14:creationId xmlns:p14="http://schemas.microsoft.com/office/powerpoint/2010/main" val="39514225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3730" y="376518"/>
            <a:ext cx="8964705" cy="6199093"/>
          </a:xfrm>
        </p:spPr>
        <p:txBody>
          <a:bodyPr>
            <a:normAutofit/>
          </a:bodyPr>
          <a:lstStyle/>
          <a:p>
            <a:pPr marL="0" indent="0">
              <a:buNone/>
            </a:pPr>
            <a:r>
              <a:rPr lang="en-CA" dirty="0" smtClean="0">
                <a:solidFill>
                  <a:schemeClr val="accent1">
                    <a:lumMod val="60000"/>
                    <a:lumOff val="40000"/>
                  </a:schemeClr>
                </a:solidFill>
                <a:effectLst/>
              </a:rPr>
              <a:t>“</a:t>
            </a:r>
            <a:r>
              <a:rPr lang="en-CA" dirty="0">
                <a:solidFill>
                  <a:schemeClr val="accent1">
                    <a:lumMod val="60000"/>
                    <a:lumOff val="40000"/>
                  </a:schemeClr>
                </a:solidFill>
                <a:effectLst/>
              </a:rPr>
              <a:t>Refrain from anger and turn from wrath; do not fret—it leads only to evil.</a:t>
            </a:r>
            <a:r>
              <a:rPr lang="en-CA" b="1" baseline="30000" dirty="0">
                <a:solidFill>
                  <a:schemeClr val="accent1">
                    <a:lumMod val="60000"/>
                    <a:lumOff val="40000"/>
                  </a:schemeClr>
                </a:solidFill>
                <a:effectLst/>
              </a:rPr>
              <a:t> </a:t>
            </a:r>
            <a:r>
              <a:rPr lang="en-CA" dirty="0">
                <a:solidFill>
                  <a:schemeClr val="accent1">
                    <a:lumMod val="60000"/>
                    <a:lumOff val="40000"/>
                  </a:schemeClr>
                </a:solidFill>
                <a:effectLst/>
              </a:rPr>
              <a:t>For those who are evil will be destroyed, but those who hope in the </a:t>
            </a:r>
            <a:r>
              <a:rPr lang="en-CA" cap="small" dirty="0">
                <a:solidFill>
                  <a:schemeClr val="accent1">
                    <a:lumMod val="60000"/>
                    <a:lumOff val="40000"/>
                  </a:schemeClr>
                </a:solidFill>
                <a:effectLst/>
              </a:rPr>
              <a:t>Lord</a:t>
            </a:r>
            <a:r>
              <a:rPr lang="en-CA" dirty="0">
                <a:solidFill>
                  <a:schemeClr val="accent1">
                    <a:lumMod val="60000"/>
                    <a:lumOff val="40000"/>
                  </a:schemeClr>
                </a:solidFill>
                <a:effectLst/>
              </a:rPr>
              <a:t> will inherit the land.</a:t>
            </a:r>
            <a:r>
              <a:rPr lang="en-CA" b="1" baseline="30000" dirty="0">
                <a:solidFill>
                  <a:schemeClr val="accent1">
                    <a:lumMod val="60000"/>
                    <a:lumOff val="40000"/>
                  </a:schemeClr>
                </a:solidFill>
                <a:effectLst/>
              </a:rPr>
              <a:t> </a:t>
            </a:r>
            <a:r>
              <a:rPr lang="en-CA" dirty="0">
                <a:solidFill>
                  <a:schemeClr val="accent1">
                    <a:lumMod val="60000"/>
                    <a:lumOff val="40000"/>
                  </a:schemeClr>
                </a:solidFill>
                <a:effectLst/>
              </a:rPr>
              <a:t>A little while, and the wicked will be no more; though you look for them, they will not be found.</a:t>
            </a:r>
            <a:r>
              <a:rPr lang="en-CA" b="1" baseline="30000" dirty="0">
                <a:solidFill>
                  <a:schemeClr val="accent1">
                    <a:lumMod val="60000"/>
                    <a:lumOff val="40000"/>
                  </a:schemeClr>
                </a:solidFill>
                <a:effectLst/>
              </a:rPr>
              <a:t> </a:t>
            </a:r>
            <a:r>
              <a:rPr lang="en-CA" dirty="0">
                <a:solidFill>
                  <a:schemeClr val="accent1">
                    <a:lumMod val="60000"/>
                    <a:lumOff val="40000"/>
                  </a:schemeClr>
                </a:solidFill>
                <a:effectLst/>
              </a:rPr>
              <a:t>But the meek will inherit the land and enjoy peace and prosperity …</a:t>
            </a:r>
            <a:r>
              <a:rPr lang="en-CA" b="1" baseline="30000" dirty="0">
                <a:solidFill>
                  <a:schemeClr val="accent1">
                    <a:lumMod val="60000"/>
                    <a:lumOff val="40000"/>
                  </a:schemeClr>
                </a:solidFill>
                <a:effectLst/>
              </a:rPr>
              <a:t>  </a:t>
            </a:r>
            <a:r>
              <a:rPr lang="en-CA" dirty="0">
                <a:solidFill>
                  <a:schemeClr val="accent1">
                    <a:lumMod val="60000"/>
                    <a:lumOff val="40000"/>
                  </a:schemeClr>
                </a:solidFill>
                <a:effectLst/>
              </a:rPr>
              <a:t>Consider the blameless, observe the upright; a future awaits those who seek peace.</a:t>
            </a:r>
            <a:r>
              <a:rPr lang="en-CA" b="1" baseline="30000" dirty="0">
                <a:solidFill>
                  <a:schemeClr val="accent1">
                    <a:lumMod val="60000"/>
                    <a:lumOff val="40000"/>
                  </a:schemeClr>
                </a:solidFill>
                <a:effectLst/>
              </a:rPr>
              <a:t> </a:t>
            </a:r>
            <a:r>
              <a:rPr lang="en-CA" dirty="0">
                <a:solidFill>
                  <a:schemeClr val="accent1">
                    <a:lumMod val="60000"/>
                    <a:lumOff val="40000"/>
                  </a:schemeClr>
                </a:solidFill>
                <a:effectLst/>
              </a:rPr>
              <a:t>But all sinners will be destroyed; there will be no future for the wicked. The salvation of the righteous comes from the </a:t>
            </a:r>
            <a:r>
              <a:rPr lang="en-CA" cap="small" dirty="0">
                <a:solidFill>
                  <a:schemeClr val="accent1">
                    <a:lumMod val="60000"/>
                    <a:lumOff val="40000"/>
                  </a:schemeClr>
                </a:solidFill>
                <a:effectLst/>
              </a:rPr>
              <a:t>Lord</a:t>
            </a:r>
            <a:r>
              <a:rPr lang="en-CA" dirty="0">
                <a:solidFill>
                  <a:schemeClr val="accent1">
                    <a:lumMod val="60000"/>
                    <a:lumOff val="40000"/>
                  </a:schemeClr>
                </a:solidFill>
                <a:effectLst/>
              </a:rPr>
              <a:t>; he is their stronghold in time of trouble. The Lord helps them and delivers them; he delivers them from the wicked and saves them, because they take refuge in him</a:t>
            </a:r>
            <a:r>
              <a:rPr lang="en-CA" dirty="0" smtClean="0">
                <a:solidFill>
                  <a:schemeClr val="accent1">
                    <a:lumMod val="60000"/>
                    <a:lumOff val="40000"/>
                  </a:schemeClr>
                </a:solidFill>
                <a:effectLst/>
              </a:rPr>
              <a:t>.”</a:t>
            </a:r>
          </a:p>
          <a:p>
            <a:pPr marL="0" indent="0" algn="r">
              <a:buNone/>
            </a:pPr>
            <a:r>
              <a:rPr lang="en-CA" dirty="0" smtClean="0">
                <a:solidFill>
                  <a:schemeClr val="accent1">
                    <a:lumMod val="60000"/>
                    <a:lumOff val="40000"/>
                  </a:schemeClr>
                </a:solidFill>
                <a:effectLst/>
              </a:rPr>
              <a:t>- </a:t>
            </a:r>
            <a:r>
              <a:rPr lang="en-CA" dirty="0" smtClean="0">
                <a:solidFill>
                  <a:schemeClr val="accent1">
                    <a:lumMod val="60000"/>
                    <a:lumOff val="40000"/>
                  </a:schemeClr>
                </a:solidFill>
                <a:effectLst/>
              </a:rPr>
              <a:t>Psalm </a:t>
            </a:r>
            <a:r>
              <a:rPr lang="en-CA" dirty="0" smtClean="0">
                <a:solidFill>
                  <a:schemeClr val="accent1">
                    <a:lumMod val="60000"/>
                    <a:lumOff val="40000"/>
                  </a:schemeClr>
                </a:solidFill>
                <a:effectLst/>
              </a:rPr>
              <a:t>37:1-12, 38-40 </a:t>
            </a:r>
            <a:r>
              <a:rPr lang="en-CA" dirty="0" smtClean="0">
                <a:solidFill>
                  <a:schemeClr val="accent1">
                    <a:lumMod val="60000"/>
                    <a:lumOff val="40000"/>
                  </a:schemeClr>
                </a:solidFill>
                <a:effectLst/>
              </a:rPr>
              <a:t>	</a:t>
            </a:r>
            <a:endParaRPr lang="en-CA" dirty="0">
              <a:solidFill>
                <a:schemeClr val="accent1">
                  <a:lumMod val="60000"/>
                  <a:lumOff val="40000"/>
                </a:schemeClr>
              </a:solidFill>
            </a:endParaRPr>
          </a:p>
        </p:txBody>
      </p:sp>
    </p:spTree>
    <p:extLst>
      <p:ext uri="{BB962C8B-B14F-4D97-AF65-F5344CB8AC3E}">
        <p14:creationId xmlns:p14="http://schemas.microsoft.com/office/powerpoint/2010/main" val="37328608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3660" y="15162077"/>
            <a:ext cx="1920937" cy="1080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422031" y="235951"/>
            <a:ext cx="10515600" cy="1325563"/>
          </a:xfrm>
        </p:spPr>
        <p:txBody>
          <a:bodyPr/>
          <a:lstStyle/>
          <a:p>
            <a:r>
              <a:rPr lang="en-CA" dirty="0" smtClean="0"/>
              <a:t>CONTEXT FOR PSALM 37</a:t>
            </a:r>
            <a:endParaRPr lang="en-CA" dirty="0"/>
          </a:p>
        </p:txBody>
      </p:sp>
      <p:sp>
        <p:nvSpPr>
          <p:cNvPr id="2" name="Content Placeholder 1"/>
          <p:cNvSpPr>
            <a:spLocks noGrp="1"/>
          </p:cNvSpPr>
          <p:nvPr>
            <p:ph idx="1"/>
          </p:nvPr>
        </p:nvSpPr>
        <p:spPr>
          <a:xfrm>
            <a:off x="422031" y="1406767"/>
            <a:ext cx="10931769" cy="5233184"/>
          </a:xfrm>
        </p:spPr>
        <p:txBody>
          <a:bodyPr>
            <a:normAutofit lnSpcReduction="10000"/>
          </a:bodyPr>
          <a:lstStyle/>
          <a:p>
            <a:r>
              <a:rPr lang="en-CA" dirty="0" smtClean="0"/>
              <a:t>Psalm 37 was most likely written by King David later in life, as he looked back upon his many experiences and sought to dispense his learning about God to future generations. </a:t>
            </a:r>
          </a:p>
          <a:p>
            <a:r>
              <a:rPr lang="en-CA" dirty="0" smtClean="0"/>
              <a:t>It is an alphabetic acrostic with two statements devoted to each letter of the Hebrew alphabet and is a wisdom psalm, a unique kind of writing.</a:t>
            </a:r>
          </a:p>
          <a:p>
            <a:r>
              <a:rPr lang="en-CA" dirty="0" smtClean="0"/>
              <a:t>Wisdom literature regularly presents “the two ways” of human life - the way of the wicked and the way of the righteous and Psalm 37 picks up on this distinction and seeks to answer two                       distinct questions: </a:t>
            </a:r>
          </a:p>
          <a:p>
            <a:pPr marL="514350" indent="-514350">
              <a:buFont typeface="+mj-lt"/>
              <a:buAutoNum type="arabicPeriod"/>
            </a:pPr>
            <a:r>
              <a:rPr lang="en-CA" dirty="0"/>
              <a:t>W</a:t>
            </a:r>
            <a:r>
              <a:rPr lang="en-CA" dirty="0" smtClean="0"/>
              <a:t>ho will ultimately live to enjoy the blessings of God? </a:t>
            </a:r>
          </a:p>
          <a:p>
            <a:pPr marL="514350" indent="-514350">
              <a:buFont typeface="+mj-lt"/>
              <a:buAutoNum type="arabicPeriod"/>
            </a:pPr>
            <a:r>
              <a:rPr lang="en-CA" dirty="0" smtClean="0"/>
              <a:t>Why do the wicked seem to prosper and the                              righteous suffer?</a:t>
            </a:r>
            <a:endParaRPr lang="en-CA" dirty="0"/>
          </a:p>
        </p:txBody>
      </p:sp>
    </p:spTree>
    <p:extLst>
      <p:ext uri="{BB962C8B-B14F-4D97-AF65-F5344CB8AC3E}">
        <p14:creationId xmlns:p14="http://schemas.microsoft.com/office/powerpoint/2010/main" val="33207892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65125"/>
            <a:ext cx="8547847" cy="6250828"/>
          </a:xfrm>
        </p:spPr>
        <p:txBody>
          <a:bodyPr>
            <a:normAutofit lnSpcReduction="10000"/>
          </a:bodyPr>
          <a:lstStyle/>
          <a:p>
            <a:r>
              <a:rPr lang="en-CA" dirty="0" smtClean="0">
                <a:effectLst/>
              </a:rPr>
              <a:t>It </a:t>
            </a:r>
            <a:r>
              <a:rPr lang="en-CA" dirty="0">
                <a:effectLst/>
              </a:rPr>
              <a:t>is the upright and righteous who will experience the eternal blessing of God, while the wicked and sinful will enjoy no such future. </a:t>
            </a:r>
            <a:endParaRPr lang="en-CA" dirty="0" smtClean="0">
              <a:effectLst/>
            </a:endParaRPr>
          </a:p>
          <a:p>
            <a:r>
              <a:rPr lang="en-CA" dirty="0" smtClean="0">
                <a:effectLst/>
              </a:rPr>
              <a:t>The </a:t>
            </a:r>
            <a:r>
              <a:rPr lang="en-CA" dirty="0">
                <a:effectLst/>
              </a:rPr>
              <a:t>promise to the righteous in Psalm 37 is of an abundance of shalom, a more complete experience of wholeness than one knows what to do with. </a:t>
            </a:r>
            <a:endParaRPr lang="en-CA" dirty="0" smtClean="0">
              <a:effectLst/>
            </a:endParaRPr>
          </a:p>
          <a:p>
            <a:r>
              <a:rPr lang="en-CA" dirty="0" smtClean="0">
                <a:effectLst/>
              </a:rPr>
              <a:t>The </a:t>
            </a:r>
            <a:r>
              <a:rPr lang="en-CA" dirty="0">
                <a:effectLst/>
              </a:rPr>
              <a:t>language </a:t>
            </a:r>
            <a:r>
              <a:rPr lang="en-CA" dirty="0" smtClean="0">
                <a:effectLst/>
              </a:rPr>
              <a:t>of “</a:t>
            </a:r>
            <a:r>
              <a:rPr lang="en-CA" dirty="0">
                <a:effectLst/>
              </a:rPr>
              <a:t>inheriting the land” in this passage </a:t>
            </a:r>
            <a:r>
              <a:rPr lang="en-CA" dirty="0" smtClean="0">
                <a:effectLst/>
              </a:rPr>
              <a:t>is expanded by Jesus to reveal that the </a:t>
            </a:r>
            <a:r>
              <a:rPr lang="en-CA" dirty="0">
                <a:effectLst/>
              </a:rPr>
              <a:t>inheritance of the righteous is not simply a plot of land in the Middle East, but an eternal inheriting of the earth</a:t>
            </a:r>
            <a:r>
              <a:rPr lang="en-CA" dirty="0" smtClean="0">
                <a:effectLst/>
              </a:rPr>
              <a:t>.</a:t>
            </a:r>
          </a:p>
          <a:p>
            <a:r>
              <a:rPr lang="en-CA" dirty="0" smtClean="0">
                <a:effectLst/>
              </a:rPr>
              <a:t>Through </a:t>
            </a:r>
            <a:r>
              <a:rPr lang="en-CA" dirty="0">
                <a:effectLst/>
              </a:rPr>
              <a:t>faith in Jesus and by confession and repentance, the eternal blessing of the Lord remains upon the follower of Jesus; by treading the path of the righteous, our glorious destination is assured!</a:t>
            </a:r>
          </a:p>
          <a:p>
            <a:endParaRPr lang="en-CA" dirty="0">
              <a:effectLst/>
            </a:endParaRPr>
          </a:p>
        </p:txBody>
      </p:sp>
      <p:sp>
        <p:nvSpPr>
          <p:cNvPr id="5" name="Title 4"/>
          <p:cNvSpPr>
            <a:spLocks noGrp="1"/>
          </p:cNvSpPr>
          <p:nvPr>
            <p:ph type="title"/>
          </p:nvPr>
        </p:nvSpPr>
        <p:spPr/>
        <p:txBody>
          <a:bodyPr/>
          <a:lstStyle/>
          <a:p>
            <a:endParaRPr lang="en-CA" dirty="0"/>
          </a:p>
        </p:txBody>
      </p:sp>
    </p:spTree>
    <p:extLst>
      <p:ext uri="{BB962C8B-B14F-4D97-AF65-F5344CB8AC3E}">
        <p14:creationId xmlns:p14="http://schemas.microsoft.com/office/powerpoint/2010/main" val="41636832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4908176" y="1825625"/>
            <a:ext cx="6723530" cy="4351338"/>
          </a:xfrm>
        </p:spPr>
        <p:txBody>
          <a:bodyPr>
            <a:normAutofit/>
          </a:bodyPr>
          <a:lstStyle/>
          <a:p>
            <a:pPr>
              <a:lnSpc>
                <a:spcPct val="110000"/>
              </a:lnSpc>
              <a:spcBef>
                <a:spcPts val="0"/>
              </a:spcBef>
            </a:pPr>
            <a:r>
              <a:rPr lang="en-CA" dirty="0" smtClean="0">
                <a:effectLst/>
              </a:rPr>
              <a:t>Why </a:t>
            </a:r>
            <a:r>
              <a:rPr lang="en-CA" dirty="0">
                <a:effectLst/>
              </a:rPr>
              <a:t>do the wicked seem to prosper and the righteous </a:t>
            </a:r>
            <a:r>
              <a:rPr lang="en-CA" dirty="0" smtClean="0">
                <a:effectLst/>
              </a:rPr>
              <a:t>suffer?</a:t>
            </a:r>
          </a:p>
          <a:p>
            <a:pPr>
              <a:lnSpc>
                <a:spcPct val="110000"/>
              </a:lnSpc>
              <a:spcBef>
                <a:spcPts val="0"/>
              </a:spcBef>
            </a:pPr>
            <a:r>
              <a:rPr lang="en-CA" dirty="0" smtClean="0">
                <a:effectLst/>
              </a:rPr>
              <a:t>Is this a question related </a:t>
            </a:r>
            <a:r>
              <a:rPr lang="en-CA" dirty="0">
                <a:effectLst/>
              </a:rPr>
              <a:t>to a desire for justice or to </a:t>
            </a:r>
            <a:r>
              <a:rPr lang="en-CA" dirty="0" smtClean="0">
                <a:effectLst/>
              </a:rPr>
              <a:t>jealousy? </a:t>
            </a:r>
            <a:endParaRPr lang="en-CA" dirty="0"/>
          </a:p>
        </p:txBody>
      </p:sp>
      <p:pic>
        <p:nvPicPr>
          <p:cNvPr id="2050"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391" y="401451"/>
            <a:ext cx="3824672" cy="5775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12675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i.pinimg.com/originals/0a/23/3e/0a233e7642a61958da9571bebab4373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5859" y="467659"/>
            <a:ext cx="3821952" cy="3821953"/>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idx="1"/>
          </p:nvPr>
        </p:nvSpPr>
        <p:spPr>
          <a:xfrm>
            <a:off x="838200" y="806824"/>
            <a:ext cx="5925671" cy="5087751"/>
          </a:xfrm>
        </p:spPr>
        <p:txBody>
          <a:bodyPr>
            <a:normAutofit/>
          </a:bodyPr>
          <a:lstStyle/>
          <a:p>
            <a:r>
              <a:rPr lang="en-CA" dirty="0" smtClean="0">
                <a:effectLst/>
              </a:rPr>
              <a:t>The message of Psalm 37 is </a:t>
            </a:r>
            <a:r>
              <a:rPr lang="en-CA" dirty="0">
                <a:effectLst/>
              </a:rPr>
              <a:t>that ultimately, the righteous will know the blessing of God, while the wicked will not. </a:t>
            </a:r>
            <a:endParaRPr lang="en-CA" dirty="0" smtClean="0">
              <a:effectLst/>
            </a:endParaRPr>
          </a:p>
          <a:p>
            <a:r>
              <a:rPr lang="en-CA" dirty="0" smtClean="0">
                <a:effectLst/>
              </a:rPr>
              <a:t>Understanding </a:t>
            </a:r>
            <a:r>
              <a:rPr lang="en-CA" dirty="0">
                <a:effectLst/>
              </a:rPr>
              <a:t>all of this, why would the righteous ever envy the wicked for their momentary prosperity? Why would one enjoying all of the benefits of a righteous life ever look with jealousy upon the life of the wicked?</a:t>
            </a:r>
            <a:endParaRPr lang="en-CA" dirty="0"/>
          </a:p>
        </p:txBody>
      </p:sp>
    </p:spTree>
    <p:extLst>
      <p:ext uri="{BB962C8B-B14F-4D97-AF65-F5344CB8AC3E}">
        <p14:creationId xmlns:p14="http://schemas.microsoft.com/office/powerpoint/2010/main" val="39692495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1" y="365125"/>
            <a:ext cx="7741024" cy="5284693"/>
          </a:xfrm>
        </p:spPr>
        <p:txBody>
          <a:bodyPr>
            <a:noAutofit/>
          </a:bodyPr>
          <a:lstStyle/>
          <a:p>
            <a:r>
              <a:rPr lang="en-CA" dirty="0">
                <a:effectLst/>
              </a:rPr>
              <a:t>S</a:t>
            </a:r>
            <a:r>
              <a:rPr lang="en-CA" dirty="0" smtClean="0">
                <a:effectLst/>
              </a:rPr>
              <a:t>ometimes </a:t>
            </a:r>
            <a:r>
              <a:rPr lang="en-CA" dirty="0">
                <a:effectLst/>
              </a:rPr>
              <a:t>the righteous compare themselves to the wicked and experience envy because of a lack of trust in God</a:t>
            </a:r>
            <a:r>
              <a:rPr lang="en-CA" dirty="0" smtClean="0">
                <a:effectLst/>
              </a:rPr>
              <a:t>.</a:t>
            </a:r>
          </a:p>
          <a:p>
            <a:r>
              <a:rPr lang="en-CA" dirty="0" smtClean="0">
                <a:effectLst/>
              </a:rPr>
              <a:t>Envy </a:t>
            </a:r>
            <a:r>
              <a:rPr lang="en-CA" dirty="0">
                <a:effectLst/>
              </a:rPr>
              <a:t>is foundationally unbelief, or at least has its root in </a:t>
            </a:r>
            <a:r>
              <a:rPr lang="en-CA" dirty="0" smtClean="0">
                <a:effectLst/>
              </a:rPr>
              <a:t>unbelief, while its’ opposite is </a:t>
            </a:r>
            <a:r>
              <a:rPr lang="en-CA" dirty="0">
                <a:effectLst/>
              </a:rPr>
              <a:t>faith or trust in God. </a:t>
            </a:r>
            <a:endParaRPr lang="en-CA" dirty="0" smtClean="0">
              <a:effectLst/>
            </a:endParaRPr>
          </a:p>
          <a:p>
            <a:r>
              <a:rPr lang="en-CA" dirty="0" smtClean="0">
                <a:effectLst/>
              </a:rPr>
              <a:t>We </a:t>
            </a:r>
            <a:r>
              <a:rPr lang="en-CA" dirty="0">
                <a:effectLst/>
              </a:rPr>
              <a:t>ought not fret in envy over the apparent prosperity of the wicked because we know the firm truth that such prosperity is </a:t>
            </a:r>
            <a:r>
              <a:rPr lang="en-CA" dirty="0" smtClean="0">
                <a:effectLst/>
              </a:rPr>
              <a:t>fleeting. </a:t>
            </a:r>
          </a:p>
          <a:p>
            <a:r>
              <a:rPr lang="en-CA" dirty="0" smtClean="0">
                <a:effectLst/>
              </a:rPr>
              <a:t>Psalm </a:t>
            </a:r>
            <a:r>
              <a:rPr lang="en-CA" dirty="0">
                <a:effectLst/>
              </a:rPr>
              <a:t>37:37 urges us to </a:t>
            </a:r>
            <a:r>
              <a:rPr lang="en-CA" dirty="0" smtClean="0">
                <a:effectLst/>
              </a:rPr>
              <a:t>learn </a:t>
            </a:r>
            <a:r>
              <a:rPr lang="en-CA" dirty="0">
                <a:effectLst/>
              </a:rPr>
              <a:t>from </a:t>
            </a:r>
            <a:r>
              <a:rPr lang="en-CA" dirty="0" smtClean="0">
                <a:effectLst/>
              </a:rPr>
              <a:t>the example of the upright and </a:t>
            </a:r>
            <a:r>
              <a:rPr lang="en-CA" dirty="0">
                <a:effectLst/>
              </a:rPr>
              <a:t>witness the promise of God in action. Comparison involves rank ordering of things, whereas considering and observing urge thoughtful reflection. </a:t>
            </a:r>
          </a:p>
        </p:txBody>
      </p:sp>
      <p:sp>
        <p:nvSpPr>
          <p:cNvPr id="2" name="Title 1"/>
          <p:cNvSpPr>
            <a:spLocks noGrp="1"/>
          </p:cNvSpPr>
          <p:nvPr>
            <p:ph type="title"/>
          </p:nvPr>
        </p:nvSpPr>
        <p:spPr/>
        <p:txBody>
          <a:bodyPr/>
          <a:lstStyle/>
          <a:p>
            <a:endParaRPr lang="en-CA"/>
          </a:p>
        </p:txBody>
      </p:sp>
      <p:pic>
        <p:nvPicPr>
          <p:cNvPr id="4098" name="Picture 2" descr="See the source image"/>
          <p:cNvPicPr>
            <a:picLocks noChangeAspect="1" noChangeArrowheads="1"/>
          </p:cNvPicPr>
          <p:nvPr/>
        </p:nvPicPr>
        <p:blipFill>
          <a:blip r:embed="rId2">
            <a:clrChange>
              <a:clrFrom>
                <a:srgbClr val="979ECC"/>
              </a:clrFrom>
              <a:clrTo>
                <a:srgbClr val="979ECC">
                  <a:alpha val="0"/>
                </a:srgbClr>
              </a:clrTo>
            </a:clrChange>
            <a:extLst>
              <a:ext uri="{28A0092B-C50C-407E-A947-70E740481C1C}">
                <a14:useLocalDpi xmlns:a14="http://schemas.microsoft.com/office/drawing/2010/main" val="0"/>
              </a:ext>
            </a:extLst>
          </a:blip>
          <a:srcRect/>
          <a:stretch>
            <a:fillRect/>
          </a:stretch>
        </p:blipFill>
        <p:spPr bwMode="auto">
          <a:xfrm>
            <a:off x="8038708" y="1125910"/>
            <a:ext cx="4945979" cy="2235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96577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4435" y="467471"/>
            <a:ext cx="11376211" cy="6256057"/>
          </a:xfrm>
        </p:spPr>
        <p:txBody>
          <a:bodyPr>
            <a:normAutofit/>
          </a:bodyPr>
          <a:lstStyle/>
          <a:p>
            <a:r>
              <a:rPr lang="en-CA" dirty="0">
                <a:effectLst/>
              </a:rPr>
              <a:t>Rather than engage in a comparison game, </a:t>
            </a:r>
            <a:r>
              <a:rPr lang="en-CA" dirty="0" smtClean="0">
                <a:effectLst/>
              </a:rPr>
              <a:t>David calls </a:t>
            </a:r>
            <a:r>
              <a:rPr lang="en-CA" dirty="0">
                <a:effectLst/>
              </a:rPr>
              <a:t>us to turn from evil and to delight in the Lord</a:t>
            </a:r>
            <a:r>
              <a:rPr lang="en-CA" dirty="0" smtClean="0">
                <a:effectLst/>
              </a:rPr>
              <a:t>.</a:t>
            </a:r>
          </a:p>
          <a:p>
            <a:r>
              <a:rPr lang="en-CA" dirty="0" smtClean="0">
                <a:effectLst/>
              </a:rPr>
              <a:t>Have </a:t>
            </a:r>
            <a:r>
              <a:rPr lang="en-CA" dirty="0">
                <a:effectLst/>
              </a:rPr>
              <a:t>you committed your way to the Lord? Have you engaged in the wonderful process of forgiveness involving confession and </a:t>
            </a:r>
            <a:r>
              <a:rPr lang="en-CA" dirty="0" smtClean="0">
                <a:effectLst/>
              </a:rPr>
              <a:t>repentance? </a:t>
            </a:r>
            <a:r>
              <a:rPr lang="en-CA" dirty="0">
                <a:effectLst/>
              </a:rPr>
              <a:t>Have you made the 180 degree spin away from sin and toward God encouraged in Scripture? </a:t>
            </a:r>
          </a:p>
        </p:txBody>
      </p:sp>
      <p:pic>
        <p:nvPicPr>
          <p:cNvPr id="5122"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317" y="3174905"/>
            <a:ext cx="6347913" cy="3548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4015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1804</TotalTime>
  <Words>844</Words>
  <Application>Microsoft Office PowerPoint</Application>
  <PresentationFormat>Widescreen</PresentationFormat>
  <Paragraphs>36</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Impact</vt:lpstr>
      <vt:lpstr>Office Theme</vt:lpstr>
      <vt:lpstr>PowerPoint Presentation</vt:lpstr>
      <vt:lpstr>PowerPoint Presentation</vt:lpstr>
      <vt:lpstr>PowerPoint Presentation</vt:lpstr>
      <vt:lpstr>CONTEXT FOR PSALM 37</vt:lpstr>
      <vt:lpstr>PowerPoint Presentation</vt:lpstr>
      <vt:lpstr>PowerPoint Presentation</vt:lpstr>
      <vt:lpstr>PowerPoint Presentation</vt:lpstr>
      <vt:lpstr>PowerPoint Presentation</vt:lpstr>
      <vt:lpstr>PowerPoint Presentation</vt:lpstr>
      <vt:lpstr>PowerPoint Presentation</vt:lpstr>
      <vt:lpstr>A CONCLUSION</vt:lpstr>
      <vt:lpstr>A CHALLENGE AND A PRAYER</vt:lpstr>
      <vt:lpstr>Discussion 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Clubine</dc:creator>
  <cp:lastModifiedBy>Scott Clubine</cp:lastModifiedBy>
  <cp:revision>59</cp:revision>
  <cp:lastPrinted>2021-07-18T02:58:40Z</cp:lastPrinted>
  <dcterms:created xsi:type="dcterms:W3CDTF">2021-06-09T17:17:47Z</dcterms:created>
  <dcterms:modified xsi:type="dcterms:W3CDTF">2021-08-13T16:29:43Z</dcterms:modified>
</cp:coreProperties>
</file>