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9" r:id="rId10"/>
    <p:sldId id="27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4B9"/>
    <a:srgbClr val="DBED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D44D648E-F8C9-42D1-BB22-323CD89900E7}" type="datetimeFigureOut">
              <a:rPr lang="en-CA" smtClean="0"/>
              <a:t>2021-07-07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91337EA-080F-4FBA-B274-85E4A1101561}" type="slidenum">
              <a:rPr lang="en-CA" smtClean="0"/>
              <a:t>‹#›</a:t>
            </a:fld>
            <a:endParaRPr lang="en-CA"/>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46202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44D648E-F8C9-42D1-BB22-323CD89900E7}" type="datetimeFigureOut">
              <a:rPr lang="en-CA" smtClean="0"/>
              <a:t>2021-07-07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91337EA-080F-4FBA-B274-85E4A1101561}" type="slidenum">
              <a:rPr lang="en-CA" smtClean="0"/>
              <a:t>‹#›</a:t>
            </a:fld>
            <a:endParaRPr lang="en-CA"/>
          </a:p>
        </p:txBody>
      </p:sp>
    </p:spTree>
    <p:extLst>
      <p:ext uri="{BB962C8B-B14F-4D97-AF65-F5344CB8AC3E}">
        <p14:creationId xmlns:p14="http://schemas.microsoft.com/office/powerpoint/2010/main" val="113547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44D648E-F8C9-42D1-BB22-323CD89900E7}" type="datetimeFigureOut">
              <a:rPr lang="en-CA" smtClean="0"/>
              <a:t>2021-07-07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91337EA-080F-4FBA-B274-85E4A1101561}" type="slidenum">
              <a:rPr lang="en-CA" smtClean="0"/>
              <a:t>‹#›</a:t>
            </a:fld>
            <a:endParaRPr lang="en-CA"/>
          </a:p>
        </p:txBody>
      </p:sp>
    </p:spTree>
    <p:extLst>
      <p:ext uri="{BB962C8B-B14F-4D97-AF65-F5344CB8AC3E}">
        <p14:creationId xmlns:p14="http://schemas.microsoft.com/office/powerpoint/2010/main" val="3103359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44D648E-F8C9-42D1-BB22-323CD89900E7}" type="datetimeFigureOut">
              <a:rPr lang="en-CA" smtClean="0"/>
              <a:t>2021-07-07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91337EA-080F-4FBA-B274-85E4A1101561}" type="slidenum">
              <a:rPr lang="en-CA" smtClean="0"/>
              <a:t>‹#›</a:t>
            </a:fld>
            <a:endParaRPr lang="en-CA"/>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1095" y="4565498"/>
            <a:ext cx="3649239" cy="2155977"/>
          </a:xfrm>
          <a:prstGeom prst="rect">
            <a:avLst/>
          </a:prstGeom>
        </p:spPr>
      </p:pic>
    </p:spTree>
    <p:extLst>
      <p:ext uri="{BB962C8B-B14F-4D97-AF65-F5344CB8AC3E}">
        <p14:creationId xmlns:p14="http://schemas.microsoft.com/office/powerpoint/2010/main" val="353948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4D648E-F8C9-42D1-BB22-323CD89900E7}" type="datetimeFigureOut">
              <a:rPr lang="en-CA" smtClean="0"/>
              <a:t>2021-07-07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91337EA-080F-4FBA-B274-85E4A1101561}" type="slidenum">
              <a:rPr lang="en-CA" smtClean="0"/>
              <a:t>‹#›</a:t>
            </a:fld>
            <a:endParaRPr lang="en-CA"/>
          </a:p>
        </p:txBody>
      </p:sp>
    </p:spTree>
    <p:extLst>
      <p:ext uri="{BB962C8B-B14F-4D97-AF65-F5344CB8AC3E}">
        <p14:creationId xmlns:p14="http://schemas.microsoft.com/office/powerpoint/2010/main" val="1974142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D44D648E-F8C9-42D1-BB22-323CD89900E7}" type="datetimeFigureOut">
              <a:rPr lang="en-CA" smtClean="0"/>
              <a:t>2021-07-07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91337EA-080F-4FBA-B274-85E4A1101561}" type="slidenum">
              <a:rPr lang="en-CA" smtClean="0"/>
              <a:t>‹#›</a:t>
            </a:fld>
            <a:endParaRPr lang="en-CA"/>
          </a:p>
        </p:txBody>
      </p:sp>
    </p:spTree>
    <p:extLst>
      <p:ext uri="{BB962C8B-B14F-4D97-AF65-F5344CB8AC3E}">
        <p14:creationId xmlns:p14="http://schemas.microsoft.com/office/powerpoint/2010/main" val="2889840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D44D648E-F8C9-42D1-BB22-323CD89900E7}" type="datetimeFigureOut">
              <a:rPr lang="en-CA" smtClean="0"/>
              <a:t>2021-07-07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91337EA-080F-4FBA-B274-85E4A1101561}" type="slidenum">
              <a:rPr lang="en-CA" smtClean="0"/>
              <a:t>‹#›</a:t>
            </a:fld>
            <a:endParaRPr lang="en-CA"/>
          </a:p>
        </p:txBody>
      </p:sp>
    </p:spTree>
    <p:extLst>
      <p:ext uri="{BB962C8B-B14F-4D97-AF65-F5344CB8AC3E}">
        <p14:creationId xmlns:p14="http://schemas.microsoft.com/office/powerpoint/2010/main" val="2244724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44D648E-F8C9-42D1-BB22-323CD89900E7}" type="datetimeFigureOut">
              <a:rPr lang="en-CA" smtClean="0"/>
              <a:t>2021-07-07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91337EA-080F-4FBA-B274-85E4A1101561}" type="slidenum">
              <a:rPr lang="en-CA" smtClean="0"/>
              <a:t>‹#›</a:t>
            </a:fld>
            <a:endParaRPr lang="en-CA"/>
          </a:p>
        </p:txBody>
      </p:sp>
    </p:spTree>
    <p:extLst>
      <p:ext uri="{BB962C8B-B14F-4D97-AF65-F5344CB8AC3E}">
        <p14:creationId xmlns:p14="http://schemas.microsoft.com/office/powerpoint/2010/main" val="1278401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4D648E-F8C9-42D1-BB22-323CD89900E7}" type="datetimeFigureOut">
              <a:rPr lang="en-CA" smtClean="0"/>
              <a:t>2021-07-07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91337EA-080F-4FBA-B274-85E4A1101561}" type="slidenum">
              <a:rPr lang="en-CA" smtClean="0"/>
              <a:t>‹#›</a:t>
            </a:fld>
            <a:endParaRPr lang="en-CA"/>
          </a:p>
        </p:txBody>
      </p:sp>
    </p:spTree>
    <p:extLst>
      <p:ext uri="{BB962C8B-B14F-4D97-AF65-F5344CB8AC3E}">
        <p14:creationId xmlns:p14="http://schemas.microsoft.com/office/powerpoint/2010/main" val="268993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4D648E-F8C9-42D1-BB22-323CD89900E7}" type="datetimeFigureOut">
              <a:rPr lang="en-CA" smtClean="0"/>
              <a:t>2021-07-07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91337EA-080F-4FBA-B274-85E4A1101561}" type="slidenum">
              <a:rPr lang="en-CA" smtClean="0"/>
              <a:t>‹#›</a:t>
            </a:fld>
            <a:endParaRPr lang="en-CA"/>
          </a:p>
        </p:txBody>
      </p:sp>
    </p:spTree>
    <p:extLst>
      <p:ext uri="{BB962C8B-B14F-4D97-AF65-F5344CB8AC3E}">
        <p14:creationId xmlns:p14="http://schemas.microsoft.com/office/powerpoint/2010/main" val="3148832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4D648E-F8C9-42D1-BB22-323CD89900E7}" type="datetimeFigureOut">
              <a:rPr lang="en-CA" smtClean="0"/>
              <a:t>2021-07-07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91337EA-080F-4FBA-B274-85E4A1101561}" type="slidenum">
              <a:rPr lang="en-CA" smtClean="0"/>
              <a:t>‹#›</a:t>
            </a:fld>
            <a:endParaRPr lang="en-CA"/>
          </a:p>
        </p:txBody>
      </p:sp>
    </p:spTree>
    <p:extLst>
      <p:ext uri="{BB962C8B-B14F-4D97-AF65-F5344CB8AC3E}">
        <p14:creationId xmlns:p14="http://schemas.microsoft.com/office/powerpoint/2010/main" val="3856857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See the source imag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4D648E-F8C9-42D1-BB22-323CD89900E7}" type="datetimeFigureOut">
              <a:rPr lang="en-CA" smtClean="0"/>
              <a:t>2021-07-07</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1337EA-080F-4FBA-B274-85E4A1101561}" type="slidenum">
              <a:rPr lang="en-CA" smtClean="0"/>
              <a:t>‹#›</a:t>
            </a:fld>
            <a:endParaRPr lang="en-CA"/>
          </a:p>
        </p:txBody>
      </p:sp>
    </p:spTree>
    <p:extLst>
      <p:ext uri="{BB962C8B-B14F-4D97-AF65-F5344CB8AC3E}">
        <p14:creationId xmlns:p14="http://schemas.microsoft.com/office/powerpoint/2010/main" val="2319179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bg1"/>
          </a:solidFill>
          <a:effectLst>
            <a:outerShdw blurRad="38100" dist="38100" dir="2700000" algn="tl">
              <a:srgbClr val="000000">
                <a:alpha val="43137"/>
              </a:srgbClr>
            </a:outerShdw>
          </a:effectLst>
          <a:latin typeface="Impact" panose="020B080603090205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dirty="0"/>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3192605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effectLst/>
              </a:rPr>
              <a:t>Discussion </a:t>
            </a:r>
            <a:r>
              <a:rPr lang="en-CA" dirty="0" smtClean="0">
                <a:effectLst/>
              </a:rPr>
              <a:t>Questions</a:t>
            </a:r>
            <a:endParaRPr lang="en-CA" dirty="0"/>
          </a:p>
        </p:txBody>
      </p:sp>
      <p:sp>
        <p:nvSpPr>
          <p:cNvPr id="3" name="Content Placeholder 2"/>
          <p:cNvSpPr>
            <a:spLocks noGrp="1"/>
          </p:cNvSpPr>
          <p:nvPr>
            <p:ph idx="1"/>
          </p:nvPr>
        </p:nvSpPr>
        <p:spPr>
          <a:xfrm>
            <a:off x="838200" y="1825625"/>
            <a:ext cx="6893859" cy="4351338"/>
          </a:xfrm>
        </p:spPr>
        <p:txBody>
          <a:bodyPr/>
          <a:lstStyle/>
          <a:p>
            <a:pPr marL="514350" lvl="0" indent="-514350">
              <a:buFont typeface="+mj-lt"/>
              <a:buAutoNum type="arabicPeriod"/>
            </a:pPr>
            <a:r>
              <a:rPr lang="en-CA" dirty="0" smtClean="0">
                <a:effectLst/>
              </a:rPr>
              <a:t>What </a:t>
            </a:r>
            <a:r>
              <a:rPr lang="en-CA" dirty="0">
                <a:effectLst/>
              </a:rPr>
              <a:t>is one thing </a:t>
            </a:r>
            <a:r>
              <a:rPr lang="en-CA" dirty="0" smtClean="0">
                <a:effectLst/>
              </a:rPr>
              <a:t>for which you </a:t>
            </a:r>
            <a:r>
              <a:rPr lang="en-CA" dirty="0">
                <a:effectLst/>
              </a:rPr>
              <a:t>find it easy to praise </a:t>
            </a:r>
            <a:r>
              <a:rPr lang="en-CA" dirty="0" smtClean="0">
                <a:effectLst/>
              </a:rPr>
              <a:t>God?</a:t>
            </a:r>
            <a:endParaRPr lang="en-CA" dirty="0">
              <a:effectLst/>
            </a:endParaRPr>
          </a:p>
          <a:p>
            <a:pPr marL="514350" lvl="0" indent="-514350">
              <a:buFont typeface="+mj-lt"/>
              <a:buAutoNum type="arabicPeriod"/>
            </a:pPr>
            <a:r>
              <a:rPr lang="en-CA" dirty="0">
                <a:effectLst/>
              </a:rPr>
              <a:t>How difficult have you found it be remain committed to praise over the past year and a half?</a:t>
            </a:r>
          </a:p>
          <a:p>
            <a:pPr marL="514350" lvl="0" indent="-514350">
              <a:buFont typeface="+mj-lt"/>
              <a:buAutoNum type="arabicPeriod"/>
            </a:pPr>
            <a:r>
              <a:rPr lang="en-CA" dirty="0">
                <a:effectLst/>
              </a:rPr>
              <a:t>Which of the following challenges might be most difficult for you: to engage with a whole heart, to sing prise and not just songs, or to engage bodily in praise?</a:t>
            </a:r>
          </a:p>
          <a:p>
            <a:pPr marL="0" indent="0">
              <a:buNone/>
            </a:pPr>
            <a:endParaRPr lang="en-CA" dirty="0"/>
          </a:p>
        </p:txBody>
      </p:sp>
      <p:pic>
        <p:nvPicPr>
          <p:cNvPr id="1026" name="Picture 2" descr="See the source image"/>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52410" y="814024"/>
            <a:ext cx="3286872" cy="3187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77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524435" y="365125"/>
            <a:ext cx="11161059" cy="6264275"/>
          </a:xfrm>
        </p:spPr>
        <p:txBody>
          <a:bodyPr>
            <a:normAutofit/>
          </a:bodyPr>
          <a:lstStyle/>
          <a:p>
            <a:pPr marL="0" indent="0">
              <a:buNone/>
            </a:pPr>
            <a:r>
              <a:rPr lang="en-CA" dirty="0" smtClean="0">
                <a:solidFill>
                  <a:schemeClr val="accent1">
                    <a:lumMod val="60000"/>
                    <a:lumOff val="40000"/>
                  </a:schemeClr>
                </a:solidFill>
                <a:latin typeface="Arial" panose="020B0604020202020204" pitchFamily="34" charset="0"/>
                <a:cs typeface="Arial" panose="020B0604020202020204" pitchFamily="34" charset="0"/>
              </a:rPr>
              <a:t>“</a:t>
            </a:r>
            <a:r>
              <a:rPr lang="en-CA" dirty="0" smtClean="0">
                <a:solidFill>
                  <a:schemeClr val="accent1">
                    <a:lumMod val="60000"/>
                    <a:lumOff val="40000"/>
                  </a:schemeClr>
                </a:solidFill>
              </a:rPr>
              <a:t>I </a:t>
            </a:r>
            <a:r>
              <a:rPr lang="en-CA" dirty="0">
                <a:solidFill>
                  <a:schemeClr val="accent1">
                    <a:lumMod val="60000"/>
                    <a:lumOff val="40000"/>
                  </a:schemeClr>
                </a:solidFill>
              </a:rPr>
              <a:t>will praise you, </a:t>
            </a:r>
            <a:r>
              <a:rPr lang="en-CA" cap="small" dirty="0">
                <a:solidFill>
                  <a:schemeClr val="accent1">
                    <a:lumMod val="60000"/>
                    <a:lumOff val="40000"/>
                  </a:schemeClr>
                </a:solidFill>
              </a:rPr>
              <a:t>Lord</a:t>
            </a:r>
            <a:r>
              <a:rPr lang="en-CA" dirty="0">
                <a:solidFill>
                  <a:schemeClr val="accent1">
                    <a:lumMod val="60000"/>
                    <a:lumOff val="40000"/>
                  </a:schemeClr>
                </a:solidFill>
              </a:rPr>
              <a:t>, with all my heart; before the “gods” I will sing your praise. I will bow down toward your holy temple and will praise your name for your unfailing love and your faithfulness, for you have so exalted your solemn decree that it surpasses your fame. When I called, you answered me; you greatly emboldened me. May all the kings of the earth praise you, </a:t>
            </a:r>
            <a:r>
              <a:rPr lang="en-CA" cap="small" dirty="0">
                <a:solidFill>
                  <a:schemeClr val="accent1">
                    <a:lumMod val="60000"/>
                    <a:lumOff val="40000"/>
                  </a:schemeClr>
                </a:solidFill>
              </a:rPr>
              <a:t>Lord</a:t>
            </a:r>
            <a:r>
              <a:rPr lang="en-CA" dirty="0">
                <a:solidFill>
                  <a:schemeClr val="accent1">
                    <a:lumMod val="60000"/>
                    <a:lumOff val="40000"/>
                  </a:schemeClr>
                </a:solidFill>
              </a:rPr>
              <a:t>, when they hear what you have decreed. May they sing of the ways of the </a:t>
            </a:r>
            <a:r>
              <a:rPr lang="en-CA" cap="small" dirty="0">
                <a:solidFill>
                  <a:schemeClr val="accent1">
                    <a:lumMod val="60000"/>
                    <a:lumOff val="40000"/>
                  </a:schemeClr>
                </a:solidFill>
              </a:rPr>
              <a:t>Lord</a:t>
            </a:r>
            <a:r>
              <a:rPr lang="en-CA" dirty="0">
                <a:solidFill>
                  <a:schemeClr val="accent1">
                    <a:lumMod val="60000"/>
                    <a:lumOff val="40000"/>
                  </a:schemeClr>
                </a:solidFill>
              </a:rPr>
              <a:t>, for the glory of the </a:t>
            </a:r>
            <a:r>
              <a:rPr lang="en-CA" cap="small" dirty="0">
                <a:solidFill>
                  <a:schemeClr val="accent1">
                    <a:lumMod val="60000"/>
                    <a:lumOff val="40000"/>
                  </a:schemeClr>
                </a:solidFill>
              </a:rPr>
              <a:t>Lord</a:t>
            </a:r>
            <a:r>
              <a:rPr lang="en-CA" dirty="0">
                <a:solidFill>
                  <a:schemeClr val="accent1">
                    <a:lumMod val="60000"/>
                    <a:lumOff val="40000"/>
                  </a:schemeClr>
                </a:solidFill>
              </a:rPr>
              <a:t> is great. Though the </a:t>
            </a:r>
            <a:r>
              <a:rPr lang="en-CA" cap="small" dirty="0">
                <a:solidFill>
                  <a:schemeClr val="accent1">
                    <a:lumMod val="60000"/>
                    <a:lumOff val="40000"/>
                  </a:schemeClr>
                </a:solidFill>
              </a:rPr>
              <a:t>Lord</a:t>
            </a:r>
            <a:r>
              <a:rPr lang="en-CA" dirty="0">
                <a:solidFill>
                  <a:schemeClr val="accent1">
                    <a:lumMod val="60000"/>
                    <a:lumOff val="40000"/>
                  </a:schemeClr>
                </a:solidFill>
              </a:rPr>
              <a:t> is exalted, he looks kindly on the lowly; though lofty, he sees them from afar. Though I walk in the midst of trouble, you preserve my life. You stretch out your hand against </a:t>
            </a:r>
            <a:r>
              <a:rPr lang="en-CA" dirty="0" smtClean="0">
                <a:solidFill>
                  <a:schemeClr val="accent1">
                    <a:lumMod val="60000"/>
                    <a:lumOff val="40000"/>
                  </a:schemeClr>
                </a:solidFill>
              </a:rPr>
              <a:t>                       the </a:t>
            </a:r>
            <a:r>
              <a:rPr lang="en-CA" dirty="0">
                <a:solidFill>
                  <a:schemeClr val="accent1">
                    <a:lumMod val="60000"/>
                    <a:lumOff val="40000"/>
                  </a:schemeClr>
                </a:solidFill>
              </a:rPr>
              <a:t>anger of my foes; with your right hand you </a:t>
            </a:r>
            <a:r>
              <a:rPr lang="en-CA" dirty="0" smtClean="0">
                <a:solidFill>
                  <a:schemeClr val="accent1">
                    <a:lumMod val="60000"/>
                    <a:lumOff val="40000"/>
                  </a:schemeClr>
                </a:solidFill>
              </a:rPr>
              <a:t>save </a:t>
            </a:r>
            <a:r>
              <a:rPr lang="en-CA" dirty="0">
                <a:solidFill>
                  <a:schemeClr val="accent1">
                    <a:lumMod val="60000"/>
                    <a:lumOff val="40000"/>
                  </a:schemeClr>
                </a:solidFill>
              </a:rPr>
              <a:t>me. The </a:t>
            </a:r>
            <a:r>
              <a:rPr lang="en-CA" cap="small" dirty="0">
                <a:solidFill>
                  <a:schemeClr val="accent1">
                    <a:lumMod val="60000"/>
                    <a:lumOff val="40000"/>
                  </a:schemeClr>
                </a:solidFill>
              </a:rPr>
              <a:t>Lord</a:t>
            </a:r>
            <a:r>
              <a:rPr lang="en-CA" dirty="0">
                <a:solidFill>
                  <a:schemeClr val="accent1">
                    <a:lumMod val="60000"/>
                    <a:lumOff val="40000"/>
                  </a:schemeClr>
                </a:solidFill>
              </a:rPr>
              <a:t> will vindicate me; your </a:t>
            </a:r>
            <a:r>
              <a:rPr lang="en-CA" dirty="0" smtClean="0">
                <a:solidFill>
                  <a:schemeClr val="accent1">
                    <a:lumMod val="60000"/>
                    <a:lumOff val="40000"/>
                  </a:schemeClr>
                </a:solidFill>
              </a:rPr>
              <a:t>love, </a:t>
            </a:r>
            <a:r>
              <a:rPr lang="en-CA" cap="small" dirty="0" smtClean="0">
                <a:solidFill>
                  <a:schemeClr val="accent1">
                    <a:lumMod val="60000"/>
                    <a:lumOff val="40000"/>
                  </a:schemeClr>
                </a:solidFill>
              </a:rPr>
              <a:t>Lord</a:t>
            </a:r>
            <a:r>
              <a:rPr lang="en-CA" dirty="0">
                <a:solidFill>
                  <a:schemeClr val="accent1">
                    <a:lumMod val="60000"/>
                    <a:lumOff val="40000"/>
                  </a:schemeClr>
                </a:solidFill>
              </a:rPr>
              <a:t>, endures </a:t>
            </a:r>
            <a:r>
              <a:rPr lang="en-CA" dirty="0" smtClean="0">
                <a:solidFill>
                  <a:schemeClr val="accent1">
                    <a:lumMod val="60000"/>
                    <a:lumOff val="40000"/>
                  </a:schemeClr>
                </a:solidFill>
              </a:rPr>
              <a:t>                 forever</a:t>
            </a:r>
            <a:r>
              <a:rPr lang="en-CA" dirty="0">
                <a:solidFill>
                  <a:schemeClr val="accent1">
                    <a:lumMod val="60000"/>
                    <a:lumOff val="40000"/>
                  </a:schemeClr>
                </a:solidFill>
              </a:rPr>
              <a:t>— do not </a:t>
            </a:r>
            <a:r>
              <a:rPr lang="en-CA" dirty="0" smtClean="0">
                <a:solidFill>
                  <a:schemeClr val="accent1">
                    <a:lumMod val="60000"/>
                    <a:lumOff val="40000"/>
                  </a:schemeClr>
                </a:solidFill>
              </a:rPr>
              <a:t>abandon the works </a:t>
            </a:r>
            <a:r>
              <a:rPr lang="en-CA" dirty="0">
                <a:solidFill>
                  <a:schemeClr val="accent1">
                    <a:lumMod val="60000"/>
                    <a:lumOff val="40000"/>
                  </a:schemeClr>
                </a:solidFill>
              </a:rPr>
              <a:t>of your hands</a:t>
            </a:r>
            <a:r>
              <a:rPr lang="en-CA" dirty="0" smtClean="0">
                <a:solidFill>
                  <a:schemeClr val="accent1">
                    <a:lumMod val="60000"/>
                    <a:lumOff val="40000"/>
                  </a:schemeClr>
                </a:solidFill>
              </a:rPr>
              <a:t>.”				</a:t>
            </a:r>
          </a:p>
          <a:p>
            <a:pPr marL="0" indent="0">
              <a:buNone/>
            </a:pPr>
            <a:r>
              <a:rPr lang="en-CA" dirty="0">
                <a:solidFill>
                  <a:schemeClr val="accent1">
                    <a:lumMod val="60000"/>
                    <a:lumOff val="40000"/>
                  </a:schemeClr>
                </a:solidFill>
              </a:rPr>
              <a:t>	</a:t>
            </a:r>
            <a:r>
              <a:rPr lang="en-CA" dirty="0" smtClean="0">
                <a:solidFill>
                  <a:schemeClr val="accent1">
                    <a:lumMod val="60000"/>
                    <a:lumOff val="40000"/>
                  </a:schemeClr>
                </a:solidFill>
              </a:rPr>
              <a:t>						</a:t>
            </a:r>
          </a:p>
          <a:p>
            <a:pPr marL="0" indent="0">
              <a:buNone/>
            </a:pPr>
            <a:r>
              <a:rPr lang="en-CA" dirty="0">
                <a:solidFill>
                  <a:schemeClr val="accent1">
                    <a:lumMod val="60000"/>
                    <a:lumOff val="40000"/>
                  </a:schemeClr>
                </a:solidFill>
              </a:rPr>
              <a:t>	</a:t>
            </a:r>
            <a:r>
              <a:rPr lang="en-CA" dirty="0" smtClean="0">
                <a:solidFill>
                  <a:schemeClr val="accent1">
                    <a:lumMod val="60000"/>
                    <a:lumOff val="40000"/>
                  </a:schemeClr>
                </a:solidFill>
              </a:rPr>
              <a:t>						- Psalm 138         </a:t>
            </a:r>
            <a:endParaRPr lang="en-CA" dirty="0">
              <a:solidFill>
                <a:schemeClr val="accent1">
                  <a:lumMod val="60000"/>
                  <a:lumOff val="40000"/>
                </a:schemeClr>
              </a:solidFill>
            </a:endParaRPr>
          </a:p>
        </p:txBody>
      </p:sp>
    </p:spTree>
    <p:extLst>
      <p:ext uri="{BB962C8B-B14F-4D97-AF65-F5344CB8AC3E}">
        <p14:creationId xmlns:p14="http://schemas.microsoft.com/office/powerpoint/2010/main" val="39514225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9489"/>
            <a:ext cx="6702083" cy="6400799"/>
          </a:xfrm>
        </p:spPr>
        <p:txBody>
          <a:bodyPr>
            <a:normAutofit/>
          </a:bodyPr>
          <a:lstStyle/>
          <a:p>
            <a:r>
              <a:rPr lang="en-CA" dirty="0">
                <a:effectLst/>
              </a:rPr>
              <a:t>David understood well that as the work of God’s hands, humanity is imbued with purpose and </a:t>
            </a:r>
            <a:r>
              <a:rPr lang="en-CA" dirty="0" smtClean="0">
                <a:effectLst/>
              </a:rPr>
              <a:t>value and such </a:t>
            </a:r>
            <a:r>
              <a:rPr lang="en-CA" dirty="0">
                <a:effectLst/>
              </a:rPr>
              <a:t>an intentional creation, God will not simply abandon</a:t>
            </a:r>
            <a:r>
              <a:rPr lang="en-CA" dirty="0" smtClean="0">
                <a:effectLst/>
              </a:rPr>
              <a:t>.</a:t>
            </a:r>
          </a:p>
          <a:p>
            <a:r>
              <a:rPr lang="en-CA" dirty="0">
                <a:effectLst/>
              </a:rPr>
              <a:t>In an ultimate sense, we have been formed by God’s hand, but in a more temporal sense, we are also being formed by God’s hand, made over in the likeness of Jesus. </a:t>
            </a:r>
            <a:r>
              <a:rPr lang="en-CA" dirty="0" smtClean="0">
                <a:effectLst/>
              </a:rPr>
              <a:t>God will stick </a:t>
            </a:r>
            <a:r>
              <a:rPr lang="en-CA" dirty="0">
                <a:effectLst/>
              </a:rPr>
              <a:t>it out with us, </a:t>
            </a:r>
            <a:r>
              <a:rPr lang="en-CA" dirty="0" smtClean="0">
                <a:effectLst/>
              </a:rPr>
              <a:t>through the re-creative process, bringing </a:t>
            </a:r>
            <a:r>
              <a:rPr lang="en-CA" dirty="0">
                <a:effectLst/>
              </a:rPr>
              <a:t>to fullest completion the loving work of His hands in our lives. He will not abandon us in favour of something better, even if sticking with us means more work for Him!</a:t>
            </a:r>
          </a:p>
          <a:p>
            <a:endParaRPr lang="en-CA" dirty="0">
              <a:effectLst/>
            </a:endParaRPr>
          </a:p>
        </p:txBody>
      </p:sp>
      <p:pic>
        <p:nvPicPr>
          <p:cNvPr id="1026" name="Picture 2" descr="See the source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808"/>
          <a:stretch/>
        </p:blipFill>
        <p:spPr bwMode="auto">
          <a:xfrm>
            <a:off x="7760536" y="1694536"/>
            <a:ext cx="4174714" cy="24835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760536" y="3509887"/>
            <a:ext cx="4174714" cy="537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solidFill>
                  <a:srgbClr val="5C94B9"/>
                </a:solidFill>
              </a:rPr>
              <a:t>THE WORK OF HIS HANDS</a:t>
            </a:r>
            <a:endParaRPr lang="en-CA" sz="2800" b="1" dirty="0">
              <a:solidFill>
                <a:srgbClr val="5C94B9"/>
              </a:solidFill>
            </a:endParaRPr>
          </a:p>
        </p:txBody>
      </p:sp>
    </p:spTree>
    <p:extLst>
      <p:ext uri="{BB962C8B-B14F-4D97-AF65-F5344CB8AC3E}">
        <p14:creationId xmlns:p14="http://schemas.microsoft.com/office/powerpoint/2010/main" val="3308718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438835"/>
            <a:ext cx="10618695" cy="5257799"/>
          </a:xfrm>
        </p:spPr>
        <p:txBody>
          <a:bodyPr>
            <a:noAutofit/>
          </a:bodyPr>
          <a:lstStyle/>
          <a:p>
            <a:pPr marL="0" indent="0">
              <a:buNone/>
            </a:pPr>
            <a:r>
              <a:rPr lang="en-CA" b="1" dirty="0" smtClean="0">
                <a:solidFill>
                  <a:srgbClr val="5C94B9"/>
                </a:solidFill>
              </a:rPr>
              <a:t>A Rationale for Praise</a:t>
            </a:r>
            <a:endParaRPr lang="en-CA" b="1" dirty="0">
              <a:solidFill>
                <a:srgbClr val="5C94B9"/>
              </a:solidFill>
            </a:endParaRPr>
          </a:p>
          <a:p>
            <a:pPr marL="514350" indent="-514350">
              <a:buFont typeface="+mj-lt"/>
              <a:buAutoNum type="arabicPeriod"/>
            </a:pPr>
            <a:r>
              <a:rPr lang="en-CA" dirty="0">
                <a:effectLst/>
              </a:rPr>
              <a:t>David praises God because he has experienced Him to be a good God who is faithful to His promises. </a:t>
            </a:r>
            <a:endParaRPr lang="en-CA" dirty="0" smtClean="0">
              <a:effectLst/>
            </a:endParaRPr>
          </a:p>
          <a:p>
            <a:pPr marL="514350" indent="-514350">
              <a:buFont typeface="+mj-lt"/>
              <a:buAutoNum type="arabicPeriod"/>
            </a:pPr>
            <a:r>
              <a:rPr lang="en-CA" dirty="0">
                <a:effectLst/>
              </a:rPr>
              <a:t>God is worthy of a commitment to praise because He is a “hear and answer” kind of God. </a:t>
            </a:r>
            <a:endParaRPr lang="en-CA" dirty="0" smtClean="0">
              <a:effectLst/>
            </a:endParaRPr>
          </a:p>
          <a:p>
            <a:pPr marL="514350" indent="-514350">
              <a:buFont typeface="+mj-lt"/>
              <a:buAutoNum type="arabicPeriod"/>
            </a:pPr>
            <a:r>
              <a:rPr lang="en-CA" dirty="0" smtClean="0">
                <a:effectLst/>
              </a:rPr>
              <a:t>God </a:t>
            </a:r>
            <a:r>
              <a:rPr lang="en-CA" dirty="0">
                <a:effectLst/>
              </a:rPr>
              <a:t>is worthy of praise because His love and faithfulness </a:t>
            </a:r>
            <a:r>
              <a:rPr lang="en-CA" dirty="0" smtClean="0">
                <a:effectLst/>
              </a:rPr>
              <a:t>are </a:t>
            </a:r>
            <a:r>
              <a:rPr lang="en-CA" dirty="0">
                <a:effectLst/>
              </a:rPr>
              <a:t>not dependent upon our station in life, nor </a:t>
            </a:r>
            <a:r>
              <a:rPr lang="en-CA" dirty="0" smtClean="0">
                <a:effectLst/>
              </a:rPr>
              <a:t>                            upon </a:t>
            </a:r>
            <a:r>
              <a:rPr lang="en-CA" dirty="0">
                <a:effectLst/>
              </a:rPr>
              <a:t>our spiritual </a:t>
            </a:r>
            <a:r>
              <a:rPr lang="en-CA" dirty="0" smtClean="0">
                <a:effectLst/>
              </a:rPr>
              <a:t>performance, but </a:t>
            </a:r>
            <a:r>
              <a:rPr lang="en-CA" dirty="0">
                <a:effectLst/>
              </a:rPr>
              <a:t>are </a:t>
            </a:r>
            <a:r>
              <a:rPr lang="en-CA" dirty="0" smtClean="0">
                <a:effectLst/>
              </a:rPr>
              <a:t>                         incredibly </a:t>
            </a:r>
            <a:r>
              <a:rPr lang="en-CA" dirty="0">
                <a:effectLst/>
              </a:rPr>
              <a:t>gracious gifts, given to fully unworthy </a:t>
            </a:r>
            <a:r>
              <a:rPr lang="en-CA" dirty="0" smtClean="0">
                <a:effectLst/>
              </a:rPr>
              <a:t>                  people</a:t>
            </a:r>
            <a:r>
              <a:rPr lang="en-CA" dirty="0">
                <a:effectLst/>
              </a:rPr>
              <a:t>, each and every time they are shared</a:t>
            </a:r>
            <a:r>
              <a:rPr lang="en-CA" dirty="0" smtClean="0">
                <a:effectLst/>
              </a:rPr>
              <a:t>.</a:t>
            </a:r>
          </a:p>
          <a:p>
            <a:endParaRPr lang="en-CA" sz="800" dirty="0" smtClean="0">
              <a:effectLst/>
            </a:endParaRPr>
          </a:p>
          <a:p>
            <a:endParaRPr lang="en-CA" sz="800" dirty="0" smtClean="0">
              <a:effectLst/>
            </a:endParaRPr>
          </a:p>
          <a:p>
            <a:pPr marL="0" indent="0" algn="ctr">
              <a:buNone/>
            </a:pPr>
            <a:r>
              <a:rPr lang="en-CA" i="1" dirty="0" smtClean="0">
                <a:effectLst/>
              </a:rPr>
              <a:t>Text to (416) 707-5782.</a:t>
            </a:r>
            <a:endParaRPr lang="en-CA" i="1" dirty="0"/>
          </a:p>
        </p:txBody>
      </p:sp>
      <p:sp>
        <p:nvSpPr>
          <p:cNvPr id="4" name="Title 3"/>
          <p:cNvSpPr>
            <a:spLocks noGrp="1"/>
          </p:cNvSpPr>
          <p:nvPr>
            <p:ph type="title"/>
          </p:nvPr>
        </p:nvSpPr>
        <p:spPr>
          <a:xfrm>
            <a:off x="838200" y="190314"/>
            <a:ext cx="10515600" cy="1325563"/>
          </a:xfrm>
        </p:spPr>
        <p:txBody>
          <a:bodyPr>
            <a:normAutofit/>
          </a:bodyPr>
          <a:lstStyle/>
          <a:p>
            <a:r>
              <a:rPr lang="en-CA" sz="2800" dirty="0">
                <a:effectLst/>
                <a:latin typeface="Arial" panose="020B0604020202020204" pitchFamily="34" charset="0"/>
                <a:cs typeface="Arial" panose="020B0604020202020204" pitchFamily="34" charset="0"/>
              </a:rPr>
              <a:t>The fitting response to understanding both God’s creative and </a:t>
            </a:r>
            <a:r>
              <a:rPr lang="en-CA" sz="2800" dirty="0" smtClean="0">
                <a:effectLst/>
                <a:latin typeface="Arial" panose="020B0604020202020204" pitchFamily="34" charset="0"/>
                <a:cs typeface="Arial" panose="020B0604020202020204" pitchFamily="34" charset="0"/>
              </a:rPr>
              <a:t> re-creative </a:t>
            </a:r>
            <a:r>
              <a:rPr lang="en-CA" sz="2800" dirty="0">
                <a:effectLst/>
                <a:latin typeface="Arial" panose="020B0604020202020204" pitchFamily="34" charset="0"/>
                <a:cs typeface="Arial" panose="020B0604020202020204" pitchFamily="34" charset="0"/>
              </a:rPr>
              <a:t>work in our lives is, quite simply, exuberant praise. </a:t>
            </a:r>
            <a:endParaRPr lang="en-CA"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9249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7517" y="476576"/>
            <a:ext cx="10512000" cy="5724000"/>
          </a:xfrm>
        </p:spPr>
        <p:txBody>
          <a:bodyPr>
            <a:noAutofit/>
          </a:bodyPr>
          <a:lstStyle/>
          <a:p>
            <a:r>
              <a:rPr lang="en-CA" dirty="0" smtClean="0">
                <a:effectLst/>
              </a:rPr>
              <a:t>Because </a:t>
            </a:r>
            <a:r>
              <a:rPr lang="en-CA" dirty="0">
                <a:effectLst/>
              </a:rPr>
              <a:t>David knows of God’s creative and re-creative work, sourced in His love and faithfulness, he declares that he </a:t>
            </a:r>
            <a:r>
              <a:rPr lang="en-CA" dirty="0">
                <a:solidFill>
                  <a:schemeClr val="accent1">
                    <a:lumMod val="60000"/>
                    <a:lumOff val="40000"/>
                  </a:schemeClr>
                </a:solidFill>
              </a:rPr>
              <a:t>“will praise”</a:t>
            </a:r>
            <a:r>
              <a:rPr lang="en-CA" dirty="0">
                <a:effectLst/>
              </a:rPr>
              <a:t>, that he </a:t>
            </a:r>
            <a:r>
              <a:rPr lang="en-CA" dirty="0">
                <a:solidFill>
                  <a:schemeClr val="accent1">
                    <a:lumMod val="60000"/>
                    <a:lumOff val="40000"/>
                  </a:schemeClr>
                </a:solidFill>
              </a:rPr>
              <a:t>“will sing praise”</a:t>
            </a:r>
            <a:r>
              <a:rPr lang="en-CA" dirty="0">
                <a:effectLst/>
              </a:rPr>
              <a:t>, and that he </a:t>
            </a:r>
            <a:r>
              <a:rPr lang="en-CA" dirty="0">
                <a:solidFill>
                  <a:schemeClr val="accent1">
                    <a:lumMod val="60000"/>
                    <a:lumOff val="40000"/>
                  </a:schemeClr>
                </a:solidFill>
              </a:rPr>
              <a:t>“will bow down”</a:t>
            </a:r>
            <a:r>
              <a:rPr lang="en-CA" dirty="0">
                <a:effectLst/>
              </a:rPr>
              <a:t>. These phrases carry an almost promissory or vow-like character to them, so the sense is that no matter what else occurs, David was committed to praising God. </a:t>
            </a:r>
            <a:endParaRPr lang="en-CA" dirty="0" smtClean="0">
              <a:effectLst/>
            </a:endParaRPr>
          </a:p>
          <a:p>
            <a:endParaRPr lang="en-CA" dirty="0">
              <a:effectLst/>
            </a:endParaRPr>
          </a:p>
          <a:p>
            <a:pPr marL="0" indent="0">
              <a:buNone/>
            </a:pPr>
            <a:r>
              <a:rPr lang="en-CA" b="1" dirty="0" smtClean="0">
                <a:effectLst/>
              </a:rPr>
              <a:t>Personal Application</a:t>
            </a:r>
          </a:p>
          <a:p>
            <a:r>
              <a:rPr lang="en-CA" dirty="0">
                <a:effectLst/>
              </a:rPr>
              <a:t>Even in the middle of our COVID struggles, </a:t>
            </a:r>
            <a:r>
              <a:rPr lang="en-CA" dirty="0" smtClean="0">
                <a:effectLst/>
              </a:rPr>
              <a:t>                           was </a:t>
            </a:r>
            <a:r>
              <a:rPr lang="en-CA" dirty="0">
                <a:effectLst/>
              </a:rPr>
              <a:t>praise of God our chief end? Was our stance </a:t>
            </a:r>
            <a:r>
              <a:rPr lang="en-CA" dirty="0" smtClean="0">
                <a:effectLst/>
              </a:rPr>
              <a:t>                      like </a:t>
            </a:r>
            <a:r>
              <a:rPr lang="en-CA" dirty="0">
                <a:effectLst/>
              </a:rPr>
              <a:t>David’s – </a:t>
            </a:r>
            <a:r>
              <a:rPr lang="en-CA" dirty="0">
                <a:solidFill>
                  <a:schemeClr val="accent1">
                    <a:lumMod val="60000"/>
                    <a:lumOff val="40000"/>
                  </a:schemeClr>
                </a:solidFill>
              </a:rPr>
              <a:t>“I will praise you, </a:t>
            </a:r>
            <a:r>
              <a:rPr lang="en-CA" cap="small" dirty="0">
                <a:solidFill>
                  <a:schemeClr val="accent1">
                    <a:lumMod val="60000"/>
                    <a:lumOff val="40000"/>
                  </a:schemeClr>
                </a:solidFill>
              </a:rPr>
              <a:t>Lord</a:t>
            </a:r>
            <a:r>
              <a:rPr lang="en-CA" dirty="0">
                <a:solidFill>
                  <a:schemeClr val="accent1">
                    <a:lumMod val="60000"/>
                    <a:lumOff val="40000"/>
                  </a:schemeClr>
                </a:solidFill>
              </a:rPr>
              <a:t>, with all </a:t>
            </a:r>
            <a:r>
              <a:rPr lang="en-CA" dirty="0" smtClean="0">
                <a:solidFill>
                  <a:schemeClr val="accent1">
                    <a:lumMod val="60000"/>
                    <a:lumOff val="40000"/>
                  </a:schemeClr>
                </a:solidFill>
              </a:rPr>
              <a:t>                                 my </a:t>
            </a:r>
            <a:r>
              <a:rPr lang="en-CA" dirty="0">
                <a:solidFill>
                  <a:schemeClr val="accent1">
                    <a:lumMod val="60000"/>
                    <a:lumOff val="40000"/>
                  </a:schemeClr>
                </a:solidFill>
              </a:rPr>
              <a:t>heart”?</a:t>
            </a:r>
          </a:p>
        </p:txBody>
      </p:sp>
    </p:spTree>
    <p:extLst>
      <p:ext uri="{BB962C8B-B14F-4D97-AF65-F5344CB8AC3E}">
        <p14:creationId xmlns:p14="http://schemas.microsoft.com/office/powerpoint/2010/main" val="39796577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0314"/>
            <a:ext cx="10515600" cy="1325563"/>
          </a:xfrm>
        </p:spPr>
        <p:txBody>
          <a:bodyPr/>
          <a:lstStyle/>
          <a:p>
            <a:r>
              <a:rPr lang="en-CA" dirty="0" smtClean="0"/>
              <a:t>The Shape of David’s Praise</a:t>
            </a:r>
            <a:endParaRPr lang="en-CA" dirty="0"/>
          </a:p>
        </p:txBody>
      </p:sp>
      <p:sp>
        <p:nvSpPr>
          <p:cNvPr id="3" name="Content Placeholder 2"/>
          <p:cNvSpPr>
            <a:spLocks noGrp="1"/>
          </p:cNvSpPr>
          <p:nvPr>
            <p:ph idx="1"/>
          </p:nvPr>
        </p:nvSpPr>
        <p:spPr>
          <a:xfrm>
            <a:off x="838200" y="1381872"/>
            <a:ext cx="7848000" cy="5148000"/>
          </a:xfrm>
        </p:spPr>
        <p:txBody>
          <a:bodyPr>
            <a:normAutofit/>
          </a:bodyPr>
          <a:lstStyle/>
          <a:p>
            <a:pPr marL="514350" indent="-514350">
              <a:buFont typeface="+mj-lt"/>
              <a:buAutoNum type="arabicPeriod"/>
            </a:pPr>
            <a:r>
              <a:rPr lang="en-CA" dirty="0" smtClean="0">
                <a:effectLst/>
              </a:rPr>
              <a:t>David’s </a:t>
            </a:r>
            <a:r>
              <a:rPr lang="en-CA" dirty="0">
                <a:effectLst/>
              </a:rPr>
              <a:t>praise is an “all of me” sort of praise; it emanates from the very core of his being––the center of his life. </a:t>
            </a:r>
            <a:endParaRPr lang="en-CA" dirty="0" smtClean="0">
              <a:effectLst/>
            </a:endParaRPr>
          </a:p>
          <a:p>
            <a:pPr marL="514350" indent="-514350">
              <a:buFont typeface="+mj-lt"/>
              <a:buAutoNum type="arabicPeriod"/>
            </a:pPr>
            <a:r>
              <a:rPr lang="en-CA" dirty="0" smtClean="0">
                <a:effectLst/>
              </a:rPr>
              <a:t>David’s praise is also a “not all about me” kind of praise. It is a praise that seeks to magnify God, to highlight His great glory, rather than serve as a therapy </a:t>
            </a:r>
            <a:r>
              <a:rPr lang="en-CA" dirty="0">
                <a:effectLst/>
              </a:rPr>
              <a:t>of </a:t>
            </a:r>
            <a:r>
              <a:rPr lang="en-CA" dirty="0" smtClean="0">
                <a:effectLst/>
              </a:rPr>
              <a:t>sorts. </a:t>
            </a:r>
          </a:p>
          <a:p>
            <a:pPr marL="514350" indent="-514350">
              <a:buFont typeface="+mj-lt"/>
              <a:buAutoNum type="arabicPeriod"/>
            </a:pPr>
            <a:r>
              <a:rPr lang="en-CA" dirty="0" smtClean="0">
                <a:effectLst/>
              </a:rPr>
              <a:t>David’s </a:t>
            </a:r>
            <a:r>
              <a:rPr lang="en-CA" dirty="0">
                <a:effectLst/>
              </a:rPr>
              <a:t>praise is also an “above all else” kind of </a:t>
            </a:r>
            <a:r>
              <a:rPr lang="en-CA" dirty="0" smtClean="0">
                <a:effectLst/>
              </a:rPr>
              <a:t>praise, a commitment </a:t>
            </a:r>
            <a:r>
              <a:rPr lang="en-CA" dirty="0">
                <a:effectLst/>
              </a:rPr>
              <a:t>to praise God, even when it might not be convenient to do so, to openly praise God even in the presence of other “gods</a:t>
            </a:r>
            <a:r>
              <a:rPr lang="en-CA" dirty="0" smtClean="0">
                <a:effectLst/>
              </a:rPr>
              <a:t>”.</a:t>
            </a:r>
            <a:endParaRPr lang="en-CA" dirty="0">
              <a:effectLst/>
            </a:endParaRPr>
          </a:p>
        </p:txBody>
      </p:sp>
    </p:spTree>
    <p:extLst>
      <p:ext uri="{BB962C8B-B14F-4D97-AF65-F5344CB8AC3E}">
        <p14:creationId xmlns:p14="http://schemas.microsoft.com/office/powerpoint/2010/main" val="569401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Some Wonderings</a:t>
            </a:r>
            <a:endParaRPr lang="en-CA" dirty="0"/>
          </a:p>
        </p:txBody>
      </p:sp>
      <p:sp>
        <p:nvSpPr>
          <p:cNvPr id="3" name="Content Placeholder 2"/>
          <p:cNvSpPr>
            <a:spLocks noGrp="1"/>
          </p:cNvSpPr>
          <p:nvPr>
            <p:ph idx="1"/>
          </p:nvPr>
        </p:nvSpPr>
        <p:spPr>
          <a:xfrm>
            <a:off x="623047" y="1588808"/>
            <a:ext cx="7875494" cy="4664075"/>
          </a:xfrm>
        </p:spPr>
        <p:txBody>
          <a:bodyPr>
            <a:normAutofit/>
          </a:bodyPr>
          <a:lstStyle/>
          <a:p>
            <a:pPr fontAlgn="base"/>
            <a:r>
              <a:rPr lang="en-CA" dirty="0">
                <a:effectLst/>
              </a:rPr>
              <a:t>I wonder if the past 16 months might serve as an opportunity for us to truly evaluate our worship of God, our individual and corporate commitment to the praise of God. </a:t>
            </a:r>
            <a:endParaRPr lang="en-CA" dirty="0" smtClean="0">
              <a:effectLst/>
            </a:endParaRPr>
          </a:p>
          <a:p>
            <a:pPr fontAlgn="base"/>
            <a:r>
              <a:rPr lang="en-CA" dirty="0" smtClean="0">
                <a:effectLst/>
              </a:rPr>
              <a:t>I </a:t>
            </a:r>
            <a:r>
              <a:rPr lang="en-CA" dirty="0">
                <a:effectLst/>
              </a:rPr>
              <a:t>wonder if our corporate gathering has served in some ways to mask a less than firm individual commitment to the praise of God. </a:t>
            </a:r>
            <a:endParaRPr lang="en-CA" dirty="0" smtClean="0">
              <a:effectLst/>
            </a:endParaRPr>
          </a:p>
          <a:p>
            <a:pPr fontAlgn="base"/>
            <a:r>
              <a:rPr lang="en-CA" dirty="0" smtClean="0">
                <a:effectLst/>
              </a:rPr>
              <a:t>I </a:t>
            </a:r>
            <a:r>
              <a:rPr lang="en-CA" dirty="0">
                <a:effectLst/>
              </a:rPr>
              <a:t>wonder if we have an amazing opportunity in front of us now to offer “all of me”, “not all about me”, “God above all else” praise in increasing measure. </a:t>
            </a:r>
            <a:endParaRPr lang="en-US" dirty="0">
              <a:effectLst/>
            </a:endParaRPr>
          </a:p>
        </p:txBody>
      </p:sp>
      <p:pic>
        <p:nvPicPr>
          <p:cNvPr id="3092" name="Picture 20" descr="See the source image"/>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21736" y="699248"/>
            <a:ext cx="2283928" cy="3443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877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Challenge</a:t>
            </a:r>
            <a:endParaRPr lang="en-CA" dirty="0"/>
          </a:p>
        </p:txBody>
      </p:sp>
      <p:sp>
        <p:nvSpPr>
          <p:cNvPr id="3" name="Content Placeholder 2"/>
          <p:cNvSpPr>
            <a:spLocks noGrp="1"/>
          </p:cNvSpPr>
          <p:nvPr>
            <p:ph idx="1"/>
          </p:nvPr>
        </p:nvSpPr>
        <p:spPr>
          <a:xfrm>
            <a:off x="838200" y="1825625"/>
            <a:ext cx="6557682" cy="4351338"/>
          </a:xfrm>
        </p:spPr>
        <p:txBody>
          <a:bodyPr>
            <a:normAutofit/>
          </a:bodyPr>
          <a:lstStyle/>
          <a:p>
            <a:pPr marL="514350" indent="-514350">
              <a:buFont typeface="+mj-lt"/>
              <a:buAutoNum type="arabicPeriod"/>
            </a:pPr>
            <a:r>
              <a:rPr lang="en-CA" dirty="0" smtClean="0">
                <a:effectLst/>
              </a:rPr>
              <a:t>Let </a:t>
            </a:r>
            <a:r>
              <a:rPr lang="en-CA" dirty="0">
                <a:effectLst/>
              </a:rPr>
              <a:t>us engage </a:t>
            </a:r>
            <a:r>
              <a:rPr lang="en-CA" dirty="0" smtClean="0">
                <a:effectLst/>
              </a:rPr>
              <a:t>in praise with </a:t>
            </a:r>
            <a:r>
              <a:rPr lang="en-CA" dirty="0">
                <a:effectLst/>
              </a:rPr>
              <a:t>all of </a:t>
            </a:r>
            <a:r>
              <a:rPr lang="en-CA" dirty="0" smtClean="0">
                <a:effectLst/>
              </a:rPr>
              <a:t>our hearts. Let </a:t>
            </a:r>
            <a:r>
              <a:rPr lang="en-CA" dirty="0">
                <a:effectLst/>
              </a:rPr>
              <a:t>us allow praise to emerge from deep within us, from the core of our being</a:t>
            </a:r>
            <a:r>
              <a:rPr lang="en-CA" dirty="0" smtClean="0">
                <a:effectLst/>
              </a:rPr>
              <a:t>.</a:t>
            </a:r>
          </a:p>
          <a:p>
            <a:pPr marL="514350" indent="-514350">
              <a:buFont typeface="+mj-lt"/>
              <a:buAutoNum type="arabicPeriod"/>
            </a:pPr>
            <a:r>
              <a:rPr lang="en-CA" dirty="0" smtClean="0">
                <a:effectLst/>
              </a:rPr>
              <a:t>Let </a:t>
            </a:r>
            <a:r>
              <a:rPr lang="en-CA" dirty="0">
                <a:effectLst/>
              </a:rPr>
              <a:t>us sing praise and not just sing </a:t>
            </a:r>
            <a:r>
              <a:rPr lang="en-CA" dirty="0" smtClean="0">
                <a:effectLst/>
              </a:rPr>
              <a:t>songs.</a:t>
            </a:r>
          </a:p>
          <a:p>
            <a:pPr marL="514350" indent="-514350">
              <a:buFont typeface="+mj-lt"/>
              <a:buAutoNum type="arabicPeriod"/>
            </a:pPr>
            <a:r>
              <a:rPr lang="en-CA" dirty="0" smtClean="0">
                <a:effectLst/>
              </a:rPr>
              <a:t>Let </a:t>
            </a:r>
            <a:r>
              <a:rPr lang="en-CA" dirty="0">
                <a:effectLst/>
              </a:rPr>
              <a:t>us </a:t>
            </a:r>
            <a:r>
              <a:rPr lang="en-CA" dirty="0" smtClean="0">
                <a:effectLst/>
              </a:rPr>
              <a:t>engage </a:t>
            </a:r>
            <a:r>
              <a:rPr lang="en-CA" dirty="0">
                <a:effectLst/>
              </a:rPr>
              <a:t>bodily in our praise – to stand up, bow down, or raise </a:t>
            </a:r>
            <a:r>
              <a:rPr lang="en-CA" dirty="0" smtClean="0">
                <a:effectLst/>
              </a:rPr>
              <a:t>hands.</a:t>
            </a:r>
            <a:endParaRPr lang="en-US" dirty="0"/>
          </a:p>
        </p:txBody>
      </p:sp>
      <p:pic>
        <p:nvPicPr>
          <p:cNvPr id="4102" name="Picture 6" descr="See the source image"/>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92729" y="1021977"/>
            <a:ext cx="6670367" cy="3021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287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363075"/>
            <a:ext cx="10515600" cy="5096436"/>
          </a:xfrm>
        </p:spPr>
        <p:txBody>
          <a:bodyPr>
            <a:normAutofit/>
          </a:bodyPr>
          <a:lstStyle/>
          <a:p>
            <a:pPr fontAlgn="base"/>
            <a:r>
              <a:rPr lang="en-US" dirty="0">
                <a:effectLst/>
              </a:rPr>
              <a:t>Might </a:t>
            </a:r>
            <a:r>
              <a:rPr lang="en-US" dirty="0" smtClean="0">
                <a:effectLst/>
              </a:rPr>
              <a:t>these words shape our praise today. </a:t>
            </a:r>
            <a:endParaRPr lang="en-US" dirty="0">
              <a:effectLst/>
            </a:endParaRPr>
          </a:p>
          <a:p>
            <a:pPr fontAlgn="base"/>
            <a:r>
              <a:rPr lang="en-CA" dirty="0">
                <a:solidFill>
                  <a:schemeClr val="accent1">
                    <a:lumMod val="60000"/>
                    <a:lumOff val="40000"/>
                  </a:schemeClr>
                </a:solidFill>
              </a:rPr>
              <a:t>“Shout for joy to the </a:t>
            </a:r>
            <a:r>
              <a:rPr lang="en-CA" cap="small" dirty="0">
                <a:solidFill>
                  <a:schemeClr val="accent1">
                    <a:lumMod val="60000"/>
                    <a:lumOff val="40000"/>
                  </a:schemeClr>
                </a:solidFill>
              </a:rPr>
              <a:t>Lord</a:t>
            </a:r>
            <a:r>
              <a:rPr lang="en-CA" dirty="0">
                <a:solidFill>
                  <a:schemeClr val="accent1">
                    <a:lumMod val="60000"/>
                    <a:lumOff val="40000"/>
                  </a:schemeClr>
                </a:solidFill>
              </a:rPr>
              <a:t>, all the earth. Worship the </a:t>
            </a:r>
            <a:r>
              <a:rPr lang="en-CA" cap="small" dirty="0">
                <a:solidFill>
                  <a:schemeClr val="accent1">
                    <a:lumMod val="60000"/>
                    <a:lumOff val="40000"/>
                  </a:schemeClr>
                </a:solidFill>
              </a:rPr>
              <a:t>Lord</a:t>
            </a:r>
            <a:r>
              <a:rPr lang="en-CA" dirty="0">
                <a:solidFill>
                  <a:schemeClr val="accent1">
                    <a:lumMod val="60000"/>
                    <a:lumOff val="40000"/>
                  </a:schemeClr>
                </a:solidFill>
              </a:rPr>
              <a:t> with gladness; come before him with joyful songs. Know that the </a:t>
            </a:r>
            <a:r>
              <a:rPr lang="en-CA" cap="small" dirty="0">
                <a:solidFill>
                  <a:schemeClr val="accent1">
                    <a:lumMod val="60000"/>
                    <a:lumOff val="40000"/>
                  </a:schemeClr>
                </a:solidFill>
              </a:rPr>
              <a:t>Lord</a:t>
            </a:r>
            <a:r>
              <a:rPr lang="en-CA" dirty="0">
                <a:solidFill>
                  <a:schemeClr val="accent1">
                    <a:lumMod val="60000"/>
                    <a:lumOff val="40000"/>
                  </a:schemeClr>
                </a:solidFill>
              </a:rPr>
              <a:t> is God. It is he who made us, and we are his; we are his people, the sheep of his pasture.</a:t>
            </a:r>
            <a:r>
              <a:rPr lang="en-CA" b="1" baseline="30000" dirty="0">
                <a:solidFill>
                  <a:schemeClr val="accent1">
                    <a:lumMod val="60000"/>
                    <a:lumOff val="40000"/>
                  </a:schemeClr>
                </a:solidFill>
              </a:rPr>
              <a:t> </a:t>
            </a:r>
            <a:r>
              <a:rPr lang="en-CA" dirty="0">
                <a:solidFill>
                  <a:schemeClr val="accent1">
                    <a:lumMod val="60000"/>
                    <a:lumOff val="40000"/>
                  </a:schemeClr>
                </a:solidFill>
              </a:rPr>
              <a:t>Enter his gates with thanksgiving and his courts with praise; give thanks to him and praise his name. For the </a:t>
            </a:r>
            <a:r>
              <a:rPr lang="en-CA" cap="small" dirty="0">
                <a:solidFill>
                  <a:schemeClr val="accent1">
                    <a:lumMod val="60000"/>
                    <a:lumOff val="40000"/>
                  </a:schemeClr>
                </a:solidFill>
              </a:rPr>
              <a:t>Lord</a:t>
            </a:r>
            <a:r>
              <a:rPr lang="en-CA" dirty="0">
                <a:solidFill>
                  <a:schemeClr val="accent1">
                    <a:lumMod val="60000"/>
                    <a:lumOff val="40000"/>
                  </a:schemeClr>
                </a:solidFill>
              </a:rPr>
              <a:t> is good and his love endures forever; his faithfulness continues through all generations.” (Psalm 100</a:t>
            </a:r>
            <a:r>
              <a:rPr lang="en-CA" dirty="0" smtClean="0">
                <a:solidFill>
                  <a:schemeClr val="accent1">
                    <a:lumMod val="60000"/>
                    <a:lumOff val="40000"/>
                  </a:schemeClr>
                </a:solidFill>
              </a:rPr>
              <a:t>)</a:t>
            </a:r>
            <a:endParaRPr lang="en-CA" dirty="0">
              <a:solidFill>
                <a:schemeClr val="accent1">
                  <a:lumMod val="60000"/>
                  <a:lumOff val="40000"/>
                </a:schemeClr>
              </a:solidFill>
            </a:endParaRPr>
          </a:p>
        </p:txBody>
      </p:sp>
      <p:pic>
        <p:nvPicPr>
          <p:cNvPr id="6146" name="Picture 2" descr="See the source image"/>
          <p:cNvPicPr>
            <a:picLocks noChangeAspect="1" noChangeArrowheads="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r="29354"/>
          <a:stretch/>
        </p:blipFill>
        <p:spPr bwMode="auto">
          <a:xfrm>
            <a:off x="1160928" y="4474127"/>
            <a:ext cx="5118849" cy="1970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3507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TotalTime>
  <Words>619</Words>
  <Application>Microsoft Office PowerPoint</Application>
  <PresentationFormat>Widescreen</PresentationFormat>
  <Paragraphs>36</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Impact</vt:lpstr>
      <vt:lpstr>Office Theme</vt:lpstr>
      <vt:lpstr>PowerPoint Presentation</vt:lpstr>
      <vt:lpstr>PowerPoint Presentation</vt:lpstr>
      <vt:lpstr>PowerPoint Presentation</vt:lpstr>
      <vt:lpstr>The fitting response to understanding both God’s creative and  re-creative work in our lives is, quite simply, exuberant praise. </vt:lpstr>
      <vt:lpstr>PowerPoint Presentation</vt:lpstr>
      <vt:lpstr>The Shape of David’s Praise</vt:lpstr>
      <vt:lpstr>Some Wonderings</vt:lpstr>
      <vt:lpstr>A Challenge</vt:lpstr>
      <vt:lpstr>PowerPoint Presentation</vt:lpstr>
      <vt:lpstr>Discussion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Clubine</dc:creator>
  <cp:lastModifiedBy>Scott Clubine</cp:lastModifiedBy>
  <cp:revision>24</cp:revision>
  <dcterms:created xsi:type="dcterms:W3CDTF">2021-06-09T17:17:47Z</dcterms:created>
  <dcterms:modified xsi:type="dcterms:W3CDTF">2021-07-07T18:42:24Z</dcterms:modified>
</cp:coreProperties>
</file>