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69" r:id="rId4"/>
    <p:sldId id="275" r:id="rId5"/>
    <p:sldId id="278" r:id="rId6"/>
    <p:sldId id="268" r:id="rId7"/>
    <p:sldId id="260" r:id="rId8"/>
    <p:sldId id="276" r:id="rId9"/>
    <p:sldId id="261" r:id="rId10"/>
    <p:sldId id="262" r:id="rId11"/>
    <p:sldId id="267" r:id="rId12"/>
    <p:sldId id="270"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DC7"/>
    <a:srgbClr val="FFFFFF"/>
    <a:srgbClr val="093D2D"/>
    <a:srgbClr val="618157"/>
    <a:srgbClr val="3B899F"/>
    <a:srgbClr val="042046"/>
    <a:srgbClr val="B2B0B1"/>
    <a:srgbClr val="6D7298"/>
    <a:srgbClr val="3C8A9F"/>
    <a:srgbClr val="6E7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1" d="100"/>
          <a:sy n="71" d="100"/>
        </p:scale>
        <p:origin x="71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DBA20AD-D9AA-4617-A416-9020BB477BB1}" type="datetimeFigureOut">
              <a:rPr lang="en-CA" smtClean="0"/>
              <a:t>2021-06-16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56514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BA20AD-D9AA-4617-A416-9020BB477BB1}" type="datetimeFigureOut">
              <a:rPr lang="en-CA" smtClean="0"/>
              <a:t>2021-06-16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129898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BA20AD-D9AA-4617-A416-9020BB477BB1}" type="datetimeFigureOut">
              <a:rPr lang="en-CA" smtClean="0"/>
              <a:t>2021-06-16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11094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8DBA20AD-D9AA-4617-A416-9020BB477BB1}" type="datetimeFigureOut">
              <a:rPr lang="en-CA" smtClean="0"/>
              <a:t>2021-06-16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303806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A20AD-D9AA-4617-A416-9020BB477BB1}" type="datetimeFigureOut">
              <a:rPr lang="en-CA" smtClean="0"/>
              <a:t>2021-06-16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58822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DBA20AD-D9AA-4617-A416-9020BB477BB1}" type="datetimeFigureOut">
              <a:rPr lang="en-CA" smtClean="0"/>
              <a:t>2021-06-16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30684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DBA20AD-D9AA-4617-A416-9020BB477BB1}" type="datetimeFigureOut">
              <a:rPr lang="en-CA" smtClean="0"/>
              <a:t>2021-06-16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7865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DBA20AD-D9AA-4617-A416-9020BB477BB1}" type="datetimeFigureOut">
              <a:rPr lang="en-CA" smtClean="0"/>
              <a:t>2021-06-16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395983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A20AD-D9AA-4617-A416-9020BB477BB1}" type="datetimeFigureOut">
              <a:rPr lang="en-CA" smtClean="0"/>
              <a:t>2021-06-16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292937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A20AD-D9AA-4617-A416-9020BB477BB1}" type="datetimeFigureOut">
              <a:rPr lang="en-CA" smtClean="0"/>
              <a:t>2021-06-16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179331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A20AD-D9AA-4617-A416-9020BB477BB1}" type="datetimeFigureOut">
              <a:rPr lang="en-CA" smtClean="0"/>
              <a:t>2021-06-16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4F5691-CAA2-42AB-BF4B-BF686354FB36}" type="slidenum">
              <a:rPr lang="en-CA" smtClean="0"/>
              <a:t>‹#›</a:t>
            </a:fld>
            <a:endParaRPr lang="en-CA"/>
          </a:p>
        </p:txBody>
      </p:sp>
    </p:spTree>
    <p:extLst>
      <p:ext uri="{BB962C8B-B14F-4D97-AF65-F5344CB8AC3E}">
        <p14:creationId xmlns:p14="http://schemas.microsoft.com/office/powerpoint/2010/main" val="312575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3C8A9F"/>
              </a:gs>
              <a:gs pos="0">
                <a:srgbClr val="3C8A9F">
                  <a:shade val="67500"/>
                  <a:satMod val="115000"/>
                </a:srgbClr>
              </a:gs>
              <a:gs pos="100000">
                <a:srgbClr val="569C9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A20AD-D9AA-4617-A416-9020BB477BB1}" type="datetimeFigureOut">
              <a:rPr lang="en-CA" smtClean="0"/>
              <a:t>2021-06-16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5691-CAA2-42AB-BF4B-BF686354FB36}" type="slidenum">
              <a:rPr lang="en-CA" smtClean="0"/>
              <a:t>‹#›</a:t>
            </a:fld>
            <a:endParaRPr lang="en-CA"/>
          </a:p>
        </p:txBody>
      </p:sp>
      <p:pic>
        <p:nvPicPr>
          <p:cNvPr id="9" name="Picture 6" descr="See the source image"/>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604" t="13846" r="-86" b="71538"/>
          <a:stretch/>
        </p:blipFill>
        <p:spPr bwMode="auto">
          <a:xfrm>
            <a:off x="-610842" y="5882060"/>
            <a:ext cx="12829736" cy="10219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365896" y="5980192"/>
            <a:ext cx="4573034" cy="769441"/>
          </a:xfrm>
          <a:prstGeom prst="rect">
            <a:avLst/>
          </a:prstGeom>
          <a:noFill/>
        </p:spPr>
        <p:txBody>
          <a:bodyPr wrap="square" rtlCol="0">
            <a:spAutoFit/>
          </a:bodyPr>
          <a:lstStyle/>
          <a:p>
            <a:pPr algn="ctr"/>
            <a:r>
              <a:rPr lang="en-CA" sz="4400" b="1" dirty="0" smtClean="0">
                <a:solidFill>
                  <a:schemeClr val="bg1"/>
                </a:solidFill>
                <a:effectLst>
                  <a:outerShdw blurRad="38100" dist="38100" dir="2700000" algn="tl">
                    <a:srgbClr val="000000">
                      <a:alpha val="43137"/>
                    </a:srgbClr>
                  </a:outerShdw>
                </a:effectLst>
                <a:latin typeface="Arial Narrow" panose="020B0606020202030204" pitchFamily="34" charset="0"/>
              </a:rPr>
              <a:t>perseverance</a:t>
            </a:r>
            <a:endParaRPr lang="en-CA" sz="4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40289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3"/>
          <p:cNvSpPr/>
          <p:nvPr/>
        </p:nvSpPr>
        <p:spPr>
          <a:xfrm>
            <a:off x="0" y="0"/>
            <a:ext cx="12192000" cy="6858000"/>
          </a:xfrm>
          <a:prstGeom prst="rect">
            <a:avLst/>
          </a:prstGeom>
          <a:solidFill>
            <a:srgbClr val="EFE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782" y="0"/>
            <a:ext cx="6938435" cy="693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27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000" y="255494"/>
            <a:ext cx="5929905" cy="5956203"/>
          </a:xfrm>
        </p:spPr>
        <p:txBody>
          <a:bodyPr>
            <a:normAutofit/>
          </a:bodyPr>
          <a:lstStyle/>
          <a:p>
            <a:pPr marL="0" indent="0">
              <a:buNone/>
            </a:pPr>
            <a:r>
              <a:rPr lang="en-CA" sz="4400" dirty="0" smtClean="0">
                <a:effectLst/>
              </a:rPr>
              <a:t>The Need for Perseverance</a:t>
            </a:r>
          </a:p>
          <a:p>
            <a:r>
              <a:rPr lang="en-CA" sz="2800" dirty="0" smtClean="0">
                <a:solidFill>
                  <a:schemeClr val="tx2">
                    <a:lumMod val="20000"/>
                    <a:lumOff val="80000"/>
                  </a:schemeClr>
                </a:solidFill>
                <a:effectLst/>
              </a:rPr>
              <a:t>“</a:t>
            </a:r>
            <a:r>
              <a:rPr lang="en-CA" sz="2800" dirty="0">
                <a:solidFill>
                  <a:schemeClr val="tx2">
                    <a:lumMod val="20000"/>
                    <a:lumOff val="80000"/>
                  </a:schemeClr>
                </a:solidFill>
                <a:effectLst/>
              </a:rPr>
              <a:t>T</a:t>
            </a:r>
            <a:r>
              <a:rPr lang="en-CA" sz="2800" dirty="0" smtClean="0">
                <a:solidFill>
                  <a:schemeClr val="tx2">
                    <a:lumMod val="20000"/>
                    <a:lumOff val="80000"/>
                  </a:schemeClr>
                </a:solidFill>
                <a:effectLst/>
              </a:rPr>
              <a:t>he</a:t>
            </a:r>
            <a:r>
              <a:rPr lang="en-CA" sz="2800" dirty="0">
                <a:solidFill>
                  <a:schemeClr val="tx2">
                    <a:lumMod val="20000"/>
                    <a:lumOff val="80000"/>
                  </a:schemeClr>
                </a:solidFill>
                <a:effectLst/>
              </a:rPr>
              <a:t> </a:t>
            </a:r>
            <a:r>
              <a:rPr lang="en-CA" sz="2800" cap="small" dirty="0">
                <a:solidFill>
                  <a:schemeClr val="tx2">
                    <a:lumMod val="20000"/>
                    <a:lumOff val="80000"/>
                  </a:schemeClr>
                </a:solidFill>
                <a:effectLst/>
              </a:rPr>
              <a:t>Lord</a:t>
            </a:r>
            <a:r>
              <a:rPr lang="en-CA" sz="2800" dirty="0">
                <a:solidFill>
                  <a:schemeClr val="tx2">
                    <a:lumMod val="20000"/>
                    <a:lumOff val="80000"/>
                  </a:schemeClr>
                </a:solidFill>
                <a:effectLst/>
              </a:rPr>
              <a:t> makes firm the steps  of the one who delights in him; </a:t>
            </a:r>
            <a:r>
              <a:rPr lang="en-CA" sz="2800" b="1" baseline="30000" dirty="0">
                <a:solidFill>
                  <a:schemeClr val="tx2">
                    <a:lumMod val="20000"/>
                    <a:lumOff val="80000"/>
                  </a:schemeClr>
                </a:solidFill>
                <a:effectLst/>
              </a:rPr>
              <a:t> </a:t>
            </a:r>
            <a:r>
              <a:rPr lang="en-CA" sz="2800" dirty="0">
                <a:solidFill>
                  <a:schemeClr val="tx2">
                    <a:lumMod val="20000"/>
                    <a:lumOff val="80000"/>
                  </a:schemeClr>
                </a:solidFill>
                <a:effectLst/>
              </a:rPr>
              <a:t>though he may stumble, he will not fall,  for the </a:t>
            </a:r>
            <a:r>
              <a:rPr lang="en-CA" sz="2800" cap="small" dirty="0">
                <a:solidFill>
                  <a:schemeClr val="tx2">
                    <a:lumMod val="20000"/>
                    <a:lumOff val="80000"/>
                  </a:schemeClr>
                </a:solidFill>
                <a:effectLst/>
              </a:rPr>
              <a:t>Lord</a:t>
            </a:r>
            <a:r>
              <a:rPr lang="en-CA" sz="2800" dirty="0">
                <a:solidFill>
                  <a:schemeClr val="tx2">
                    <a:lumMod val="20000"/>
                    <a:lumOff val="80000"/>
                  </a:schemeClr>
                </a:solidFill>
                <a:effectLst/>
              </a:rPr>
              <a:t> upholds him with his hand” </a:t>
            </a:r>
            <a:r>
              <a:rPr lang="en-CA" sz="2800" dirty="0" smtClean="0">
                <a:solidFill>
                  <a:schemeClr val="tx2">
                    <a:lumMod val="20000"/>
                    <a:lumOff val="80000"/>
                  </a:schemeClr>
                </a:solidFill>
                <a:effectLst/>
              </a:rPr>
              <a:t>(Psalm </a:t>
            </a:r>
            <a:r>
              <a:rPr lang="en-CA" sz="2800" dirty="0">
                <a:solidFill>
                  <a:schemeClr val="tx2">
                    <a:lumMod val="20000"/>
                    <a:lumOff val="80000"/>
                  </a:schemeClr>
                </a:solidFill>
                <a:effectLst/>
              </a:rPr>
              <a:t>37: </a:t>
            </a:r>
            <a:r>
              <a:rPr lang="en-CA" sz="2800" dirty="0" smtClean="0">
                <a:solidFill>
                  <a:schemeClr val="tx2">
                    <a:lumMod val="20000"/>
                    <a:lumOff val="80000"/>
                  </a:schemeClr>
                </a:solidFill>
                <a:effectLst/>
              </a:rPr>
              <a:t>23-24)</a:t>
            </a:r>
          </a:p>
          <a:p>
            <a:r>
              <a:rPr lang="en-CA" sz="2800" dirty="0" smtClean="0">
                <a:effectLst/>
              </a:rPr>
              <a:t> Our ability </a:t>
            </a:r>
            <a:r>
              <a:rPr lang="en-CA" sz="2800" dirty="0">
                <a:effectLst/>
              </a:rPr>
              <a:t>to trust that “the Lord will provide” in </a:t>
            </a:r>
            <a:r>
              <a:rPr lang="en-CA" sz="2800" dirty="0" smtClean="0">
                <a:effectLst/>
              </a:rPr>
              <a:t>our </a:t>
            </a:r>
            <a:r>
              <a:rPr lang="en-CA" sz="2800" dirty="0">
                <a:effectLst/>
              </a:rPr>
              <a:t>parenting that enables </a:t>
            </a:r>
            <a:r>
              <a:rPr lang="en-CA" sz="2800" dirty="0" smtClean="0">
                <a:effectLst/>
              </a:rPr>
              <a:t>us </a:t>
            </a:r>
            <a:r>
              <a:rPr lang="en-CA" sz="2800" dirty="0">
                <a:effectLst/>
              </a:rPr>
              <a:t>to become </a:t>
            </a:r>
            <a:r>
              <a:rPr lang="en-CA" sz="2800" dirty="0" smtClean="0">
                <a:effectLst/>
              </a:rPr>
              <a:t>better fathers. We can trust in </a:t>
            </a:r>
            <a:r>
              <a:rPr lang="en-CA" sz="2800" dirty="0">
                <a:effectLst/>
              </a:rPr>
              <a:t>God that though </a:t>
            </a:r>
            <a:r>
              <a:rPr lang="en-CA" sz="2800" dirty="0" smtClean="0">
                <a:effectLst/>
              </a:rPr>
              <a:t>we </a:t>
            </a:r>
            <a:r>
              <a:rPr lang="en-CA" sz="2800" dirty="0">
                <a:effectLst/>
              </a:rPr>
              <a:t>stumble, He will right </a:t>
            </a:r>
            <a:r>
              <a:rPr lang="en-CA" sz="2800" dirty="0" smtClean="0">
                <a:effectLst/>
              </a:rPr>
              <a:t>our footing </a:t>
            </a:r>
            <a:r>
              <a:rPr lang="en-CA" sz="2800" dirty="0">
                <a:effectLst/>
              </a:rPr>
              <a:t>as </a:t>
            </a:r>
            <a:r>
              <a:rPr lang="en-CA" sz="2800" dirty="0" smtClean="0">
                <a:effectLst/>
              </a:rPr>
              <a:t>we try </a:t>
            </a:r>
            <a:r>
              <a:rPr lang="en-CA" sz="2800" dirty="0">
                <a:effectLst/>
              </a:rPr>
              <a:t>to be faithful in stewarding </a:t>
            </a:r>
            <a:r>
              <a:rPr lang="en-CA" sz="2800" dirty="0" smtClean="0">
                <a:effectLst/>
              </a:rPr>
              <a:t>the children we have been blessed with. </a:t>
            </a:r>
            <a:endParaRPr lang="en-CA" dirty="0"/>
          </a:p>
        </p:txBody>
      </p:sp>
      <p:pic>
        <p:nvPicPr>
          <p:cNvPr id="6146" name="Picture 2" descr="See the source imag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5954" y="1838956"/>
            <a:ext cx="5148916" cy="240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27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4" y="-92073"/>
            <a:ext cx="10766612" cy="1325563"/>
          </a:xfrm>
        </p:spPr>
        <p:txBody>
          <a:bodyPr/>
          <a:lstStyle/>
          <a:p>
            <a:r>
              <a:rPr lang="en-CA" dirty="0" smtClean="0">
                <a:effectLst>
                  <a:outerShdw blurRad="38100" dist="38100" dir="2700000" algn="tl">
                    <a:srgbClr val="000000">
                      <a:alpha val="43137"/>
                    </a:srgbClr>
                  </a:outerShdw>
                </a:effectLst>
              </a:rPr>
              <a:t>Reflection Questions</a:t>
            </a:r>
            <a:endParaRPr lang="en-C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6529" y="905532"/>
            <a:ext cx="8319248" cy="4655854"/>
          </a:xfrm>
        </p:spPr>
        <p:txBody>
          <a:bodyPr>
            <a:noAutofit/>
          </a:bodyPr>
          <a:lstStyle/>
          <a:p>
            <a:pPr marL="514350" indent="-514350">
              <a:buFont typeface="+mj-lt"/>
              <a:buAutoNum type="arabicPeriod"/>
            </a:pPr>
            <a:r>
              <a:rPr lang="en-CA" sz="2800" dirty="0">
                <a:effectLst/>
              </a:rPr>
              <a:t>W</a:t>
            </a:r>
            <a:r>
              <a:rPr lang="en-CA" sz="2800" dirty="0" smtClean="0">
                <a:effectLst/>
              </a:rPr>
              <a:t>hat </a:t>
            </a:r>
            <a:r>
              <a:rPr lang="en-CA" sz="2800" dirty="0">
                <a:effectLst/>
              </a:rPr>
              <a:t>is my prized “possession” and, in faith, could I sacrifice it if required by God? </a:t>
            </a:r>
            <a:endParaRPr lang="en-CA" sz="2800" dirty="0" smtClean="0">
              <a:effectLst/>
            </a:endParaRPr>
          </a:p>
          <a:p>
            <a:pPr marL="514350" indent="-514350">
              <a:buFont typeface="+mj-lt"/>
              <a:buAutoNum type="arabicPeriod"/>
            </a:pPr>
            <a:r>
              <a:rPr lang="en-CA" sz="2800" dirty="0" smtClean="0">
                <a:effectLst/>
              </a:rPr>
              <a:t>Do </a:t>
            </a:r>
            <a:r>
              <a:rPr lang="en-CA" sz="2800" dirty="0">
                <a:effectLst/>
              </a:rPr>
              <a:t>I see my role as being used by God to launch my kids towards God’s goals for them? Do I hold my “possessions” lightly that they might be used by God for His glory</a:t>
            </a:r>
            <a:r>
              <a:rPr lang="en-CA" sz="2800" dirty="0" smtClean="0">
                <a:effectLst/>
              </a:rPr>
              <a:t>?</a:t>
            </a:r>
          </a:p>
          <a:p>
            <a:pPr marL="514350" indent="-514350">
              <a:buFont typeface="+mj-lt"/>
              <a:buAutoNum type="arabicPeriod"/>
            </a:pPr>
            <a:r>
              <a:rPr lang="en-CA" sz="2800" dirty="0" smtClean="0">
                <a:effectLst/>
              </a:rPr>
              <a:t>Is </a:t>
            </a:r>
            <a:r>
              <a:rPr lang="en-CA" sz="2800" dirty="0">
                <a:effectLst/>
              </a:rPr>
              <a:t>my fathering built upon a foundation of trust in God? </a:t>
            </a:r>
            <a:endParaRPr lang="en-CA" sz="2800" dirty="0" smtClean="0">
              <a:effectLst/>
            </a:endParaRPr>
          </a:p>
          <a:p>
            <a:pPr marL="514350" indent="-514350">
              <a:buFont typeface="+mj-lt"/>
              <a:buAutoNum type="arabicPeriod"/>
            </a:pPr>
            <a:r>
              <a:rPr lang="en-CA" sz="2800" dirty="0" smtClean="0">
                <a:effectLst/>
              </a:rPr>
              <a:t>Am </a:t>
            </a:r>
            <a:r>
              <a:rPr lang="en-CA" sz="2800" dirty="0">
                <a:effectLst/>
              </a:rPr>
              <a:t>I willing to persevere in faith – to submit to stretching and strain at the hand of God – as I follow Jesus</a:t>
            </a:r>
            <a:r>
              <a:rPr lang="en-CA" sz="2800" dirty="0" smtClean="0">
                <a:effectLst/>
              </a:rPr>
              <a:t>?</a:t>
            </a:r>
          </a:p>
          <a:p>
            <a:pPr marL="514350" indent="-514350">
              <a:buFont typeface="+mj-lt"/>
              <a:buAutoNum type="arabicPeriod"/>
            </a:pPr>
            <a:r>
              <a:rPr lang="en-CA" sz="2800" dirty="0" smtClean="0">
                <a:effectLst/>
              </a:rPr>
              <a:t>What </a:t>
            </a:r>
            <a:r>
              <a:rPr lang="en-CA" sz="2800" dirty="0">
                <a:effectLst/>
              </a:rPr>
              <a:t>kind of a bow am I – a flexible one bending dynamically under God’s hand or an inflexible, rigid one set to break under pressure?</a:t>
            </a:r>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7518" y="2354782"/>
            <a:ext cx="3156223" cy="175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9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647" y="739589"/>
            <a:ext cx="11174506" cy="5634316"/>
          </a:xfrm>
        </p:spPr>
        <p:txBody>
          <a:bodyPr>
            <a:normAutofit/>
          </a:bodyPr>
          <a:lstStyle/>
          <a:p>
            <a:r>
              <a:rPr lang="en-CA" dirty="0">
                <a:effectLst/>
              </a:rPr>
              <a:t>Might we become fathers who help our children fly straight and true towards the incredible target that God has for each one of them. </a:t>
            </a:r>
            <a:endParaRPr lang="en-CA" dirty="0" smtClean="0">
              <a:effectLst/>
            </a:endParaRPr>
          </a:p>
          <a:p>
            <a:r>
              <a:rPr lang="en-CA" dirty="0" smtClean="0">
                <a:effectLst/>
              </a:rPr>
              <a:t>Might </a:t>
            </a:r>
            <a:r>
              <a:rPr lang="en-CA" dirty="0">
                <a:effectLst/>
              </a:rPr>
              <a:t>we be a people who understand our purpose to use that with which God has blessed us for His glory and honour. </a:t>
            </a:r>
            <a:endParaRPr lang="en-CA" dirty="0" smtClean="0">
              <a:effectLst/>
            </a:endParaRPr>
          </a:p>
          <a:p>
            <a:r>
              <a:rPr lang="en-CA" dirty="0" smtClean="0">
                <a:effectLst/>
              </a:rPr>
              <a:t>Might </a:t>
            </a:r>
            <a:r>
              <a:rPr lang="en-CA" dirty="0">
                <a:effectLst/>
              </a:rPr>
              <a:t>we persevere under strain – might we be relationally flexible in our faith - that we might become an effective weapon in God’s hand. </a:t>
            </a:r>
            <a:endParaRPr lang="en-CA" dirty="0" smtClean="0">
              <a:effectLst/>
            </a:endParaRPr>
          </a:p>
          <a:p>
            <a:r>
              <a:rPr lang="en-CA" dirty="0" smtClean="0">
                <a:effectLst/>
              </a:rPr>
              <a:t>Might </a:t>
            </a:r>
            <a:r>
              <a:rPr lang="en-CA" dirty="0">
                <a:effectLst/>
              </a:rPr>
              <a:t>we be a “Jehovah Jireh”, </a:t>
            </a:r>
            <a:r>
              <a:rPr lang="en-CA" dirty="0" smtClean="0">
                <a:effectLst/>
              </a:rPr>
              <a:t>“the </a:t>
            </a:r>
            <a:r>
              <a:rPr lang="en-CA" dirty="0">
                <a:effectLst/>
              </a:rPr>
              <a:t>Lord </a:t>
            </a:r>
            <a:r>
              <a:rPr lang="en-CA" dirty="0" smtClean="0">
                <a:effectLst/>
              </a:rPr>
              <a:t>                                                                                 will provide” </a:t>
            </a:r>
            <a:r>
              <a:rPr lang="en-CA" dirty="0">
                <a:effectLst/>
              </a:rPr>
              <a:t>kind of people. </a:t>
            </a:r>
            <a:endParaRPr lang="en-CA" dirty="0">
              <a:effectLst/>
            </a:endParaRPr>
          </a:p>
        </p:txBody>
      </p:sp>
      <p:pic>
        <p:nvPicPr>
          <p:cNvPr id="7170" name="Picture 2" descr="See the source image"/>
          <p:cNvPicPr>
            <a:picLocks noChangeAspect="1" noChangeArrowheads="1"/>
          </p:cNvPicPr>
          <p:nvPr/>
        </p:nvPicPr>
        <p:blipFill rotWithShape="1">
          <a:blip r:embed="rId2">
            <a:duotone>
              <a:prstClr val="black"/>
              <a:srgbClr val="3C8A9F">
                <a:tint val="45000"/>
                <a:satMod val="400000"/>
              </a:srgbClr>
            </a:duotone>
            <a:extLst>
              <a:ext uri="{28A0092B-C50C-407E-A947-70E740481C1C}">
                <a14:useLocalDpi xmlns:a14="http://schemas.microsoft.com/office/drawing/2010/main" val="0"/>
              </a:ext>
            </a:extLst>
          </a:blip>
          <a:srcRect r="29043"/>
          <a:stretch/>
        </p:blipFill>
        <p:spPr bwMode="auto">
          <a:xfrm>
            <a:off x="7892770" y="3963910"/>
            <a:ext cx="3752383" cy="143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3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3"/>
          <p:cNvSpPr/>
          <p:nvPr/>
        </p:nvSpPr>
        <p:spPr>
          <a:xfrm>
            <a:off x="0" y="0"/>
            <a:ext cx="12192000" cy="6858000"/>
          </a:xfrm>
          <a:prstGeom prst="rect">
            <a:avLst/>
          </a:prstGeom>
          <a:solidFill>
            <a:srgbClr val="EFE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782" y="0"/>
            <a:ext cx="6938435" cy="693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6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92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2518" y="1963271"/>
            <a:ext cx="6763870" cy="1015663"/>
          </a:xfrm>
          <a:prstGeom prst="rect">
            <a:avLst/>
          </a:prstGeom>
          <a:solidFill>
            <a:srgbClr val="CAC4C7"/>
          </a:solidFill>
        </p:spPr>
        <p:txBody>
          <a:bodyPr wrap="square" rtlCol="0">
            <a:spAutoFit/>
          </a:bodyPr>
          <a:lstStyle/>
          <a:p>
            <a:pPr algn="ctr"/>
            <a:r>
              <a:rPr lang="en-CA" sz="6000" dirty="0" smtClean="0">
                <a:latin typeface="Arial Black" panose="020B0A04020102020204" pitchFamily="34" charset="0"/>
              </a:rPr>
              <a:t>perseverance</a:t>
            </a:r>
            <a:endParaRPr lang="en-CA" sz="6000" dirty="0">
              <a:latin typeface="Arial Black" panose="020B0A04020102020204" pitchFamily="34" charset="0"/>
            </a:endParaRPr>
          </a:p>
        </p:txBody>
      </p:sp>
      <p:sp>
        <p:nvSpPr>
          <p:cNvPr id="5" name="TextBox 4"/>
          <p:cNvSpPr txBox="1"/>
          <p:nvPr/>
        </p:nvSpPr>
        <p:spPr>
          <a:xfrm>
            <a:off x="6293224" y="3334871"/>
            <a:ext cx="2675964" cy="484094"/>
          </a:xfrm>
          <a:prstGeom prst="rect">
            <a:avLst/>
          </a:prstGeom>
          <a:solidFill>
            <a:srgbClr val="5D7C52"/>
          </a:solidFill>
        </p:spPr>
        <p:txBody>
          <a:bodyPr wrap="square" rtlCol="0">
            <a:spAutoFit/>
          </a:bodyPr>
          <a:lstStyle/>
          <a:p>
            <a:endParaRPr lang="en-CA" dirty="0"/>
          </a:p>
        </p:txBody>
      </p:sp>
    </p:spTree>
    <p:extLst>
      <p:ext uri="{BB962C8B-B14F-4D97-AF65-F5344CB8AC3E}">
        <p14:creationId xmlns:p14="http://schemas.microsoft.com/office/powerpoint/2010/main" val="308470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10515600" cy="5255746"/>
          </a:xfrm>
        </p:spPr>
        <p:txBody>
          <a:bodyPr>
            <a:normAutofit/>
          </a:bodyPr>
          <a:lstStyle/>
          <a:p>
            <a:pPr marL="0" indent="0">
              <a:buNone/>
            </a:pPr>
            <a:r>
              <a:rPr lang="en-CA" dirty="0" smtClean="0">
                <a:solidFill>
                  <a:schemeClr val="tx2">
                    <a:lumMod val="20000"/>
                    <a:lumOff val="80000"/>
                  </a:schemeClr>
                </a:solidFill>
                <a:effectLst/>
              </a:rPr>
              <a:t>“Some time later God tested Abraham. He said to him, “Abraham!” “Here I am,” he replied. Then God said, “Take your son, your only son, whom you love—Isaac—and go to the region of Moriah. Sacrifice him there as a burnt offering on a mountain I will show you.” Early the next morning Abraham got up and loaded his donkey. He took with him two of his servants and his son Isaac. When he had cut enough wood for the burnt offering, he set out for the place God had told him about. On the third day Abraham looked up and saw the place in the distance. He said to his servants, “Stay here with the donkey while I and the boy go over there. We will worship and then we will come back to you.”  </a:t>
            </a:r>
            <a:endParaRPr lang="en-CA" dirty="0">
              <a:solidFill>
                <a:schemeClr val="tx2">
                  <a:lumMod val="20000"/>
                  <a:lumOff val="80000"/>
                </a:schemeClr>
              </a:solidFill>
              <a:effectLst/>
            </a:endParaRPr>
          </a:p>
        </p:txBody>
      </p:sp>
    </p:spTree>
    <p:extLst>
      <p:ext uri="{BB962C8B-B14F-4D97-AF65-F5344CB8AC3E}">
        <p14:creationId xmlns:p14="http://schemas.microsoft.com/office/powerpoint/2010/main" val="602171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95836"/>
            <a:ext cx="10515600" cy="5612187"/>
          </a:xfrm>
        </p:spPr>
        <p:txBody>
          <a:bodyPr>
            <a:normAutofit fontScale="92500" lnSpcReduction="10000"/>
          </a:bodyPr>
          <a:lstStyle/>
          <a:p>
            <a:pPr marL="0" indent="0">
              <a:buNone/>
            </a:pPr>
            <a:r>
              <a:rPr lang="en-CA" sz="3500" dirty="0" smtClean="0">
                <a:solidFill>
                  <a:schemeClr val="tx2">
                    <a:lumMod val="20000"/>
                    <a:lumOff val="80000"/>
                  </a:schemeClr>
                </a:solidFill>
                <a:effectLst/>
              </a:rPr>
              <a:t>“Abraham </a:t>
            </a:r>
            <a:r>
              <a:rPr lang="en-CA" sz="3500" dirty="0">
                <a:solidFill>
                  <a:schemeClr val="tx2">
                    <a:lumMod val="20000"/>
                    <a:lumOff val="80000"/>
                  </a:schemeClr>
                </a:solidFill>
                <a:effectLst/>
              </a:rPr>
              <a:t>took the wood for the burnt offering and placed it on his son Isaac, and he himself carried the fire and the knife</a:t>
            </a:r>
            <a:r>
              <a:rPr lang="en-CA" sz="3500" dirty="0" smtClean="0">
                <a:solidFill>
                  <a:schemeClr val="tx2">
                    <a:lumMod val="20000"/>
                    <a:lumOff val="80000"/>
                  </a:schemeClr>
                </a:solidFill>
                <a:effectLst/>
              </a:rPr>
              <a:t>.” As </a:t>
            </a:r>
            <a:r>
              <a:rPr lang="en-CA" sz="3500" dirty="0">
                <a:solidFill>
                  <a:schemeClr val="tx2">
                    <a:lumMod val="20000"/>
                    <a:lumOff val="80000"/>
                  </a:schemeClr>
                </a:solidFill>
                <a:effectLst/>
              </a:rPr>
              <a:t>the two of them went on together, Isaac spoke up and said to his father Abraham, “Father?” “Yes, my son?” Abraham replied. “The fire and wood are here,” Isaac said, “but where is the lamb for the burnt offering?” Abraham answered, “God himself will provide the lamb for the burnt offering, my son.” And the two of them went on together. When they reached the place God had told him about, Abraham built an altar there and arranged the wood on it. He bound his son Isaac and laid him on the altar, on top of the wood. Then he reached out his hand and took the knife to slay his son. But the angel of the </a:t>
            </a:r>
            <a:r>
              <a:rPr lang="en-CA" sz="3500" cap="small" dirty="0">
                <a:solidFill>
                  <a:schemeClr val="tx2">
                    <a:lumMod val="20000"/>
                    <a:lumOff val="80000"/>
                  </a:schemeClr>
                </a:solidFill>
                <a:effectLst/>
              </a:rPr>
              <a:t>Lord</a:t>
            </a:r>
            <a:r>
              <a:rPr lang="en-CA" sz="3500" dirty="0">
                <a:solidFill>
                  <a:schemeClr val="tx2">
                    <a:lumMod val="20000"/>
                    <a:lumOff val="80000"/>
                  </a:schemeClr>
                </a:solidFill>
                <a:effectLst/>
              </a:rPr>
              <a:t> called out to him from heaven, “Abraham! Abraham!” “Here I am,” he replied. </a:t>
            </a:r>
            <a:r>
              <a:rPr lang="en-CA" sz="3500" dirty="0" smtClean="0">
                <a:solidFill>
                  <a:schemeClr val="tx2">
                    <a:lumMod val="20000"/>
                    <a:lumOff val="80000"/>
                  </a:schemeClr>
                </a:solidFill>
                <a:effectLst/>
              </a:rPr>
              <a:t>	</a:t>
            </a:r>
            <a:r>
              <a:rPr lang="en-CA" sz="3500" dirty="0" smtClean="0">
                <a:solidFill>
                  <a:schemeClr val="accent5">
                    <a:lumMod val="20000"/>
                    <a:lumOff val="80000"/>
                  </a:schemeClr>
                </a:solidFill>
                <a:effectLst/>
              </a:rPr>
              <a:t>	</a:t>
            </a:r>
            <a:r>
              <a:rPr lang="en-CA" sz="3500" dirty="0" smtClean="0">
                <a:solidFill>
                  <a:schemeClr val="accent5">
                    <a:lumMod val="20000"/>
                    <a:lumOff val="80000"/>
                  </a:schemeClr>
                </a:solidFill>
                <a:effectLst/>
              </a:rPr>
              <a:t>					    </a:t>
            </a:r>
            <a:r>
              <a:rPr lang="en-CA" dirty="0" smtClean="0">
                <a:solidFill>
                  <a:schemeClr val="accent5">
                    <a:lumMod val="20000"/>
                    <a:lumOff val="80000"/>
                  </a:schemeClr>
                </a:solidFill>
                <a:effectLst/>
              </a:rPr>
              <a:t>					</a:t>
            </a:r>
            <a:endParaRPr lang="en-CA" dirty="0"/>
          </a:p>
        </p:txBody>
      </p:sp>
    </p:spTree>
    <p:extLst>
      <p:ext uri="{BB962C8B-B14F-4D97-AF65-F5344CB8AC3E}">
        <p14:creationId xmlns:p14="http://schemas.microsoft.com/office/powerpoint/2010/main" val="1355839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900953"/>
            <a:ext cx="10515600" cy="5007070"/>
          </a:xfrm>
        </p:spPr>
        <p:txBody>
          <a:bodyPr>
            <a:normAutofit/>
          </a:bodyPr>
          <a:lstStyle/>
          <a:p>
            <a:pPr marL="0" indent="0">
              <a:buNone/>
            </a:pPr>
            <a:r>
              <a:rPr lang="en-CA" dirty="0" smtClean="0">
                <a:solidFill>
                  <a:schemeClr val="tx2">
                    <a:lumMod val="20000"/>
                    <a:lumOff val="80000"/>
                  </a:schemeClr>
                </a:solidFill>
                <a:effectLst/>
              </a:rPr>
              <a:t>“</a:t>
            </a:r>
            <a:r>
              <a:rPr lang="en-CA" dirty="0">
                <a:solidFill>
                  <a:schemeClr val="tx2">
                    <a:lumMod val="20000"/>
                    <a:lumOff val="80000"/>
                  </a:schemeClr>
                </a:solidFill>
                <a:effectLst/>
              </a:rPr>
              <a:t>Do not lay a hand on the boy,” he said. “Do not do anything to him. Now I know that you fear God, because you have not withheld from me your son, your only son.” Abraham looked up and there in a thicket he saw a ram caught by its horns. He went over and took the ram and sacrificed it as a burnt offering instead of his son. So Abraham called that place The </a:t>
            </a:r>
            <a:r>
              <a:rPr lang="en-CA" cap="small" dirty="0">
                <a:solidFill>
                  <a:schemeClr val="tx2">
                    <a:lumMod val="20000"/>
                    <a:lumOff val="80000"/>
                  </a:schemeClr>
                </a:solidFill>
                <a:effectLst/>
              </a:rPr>
              <a:t>Lord</a:t>
            </a:r>
            <a:r>
              <a:rPr lang="en-CA" dirty="0">
                <a:solidFill>
                  <a:schemeClr val="tx2">
                    <a:lumMod val="20000"/>
                    <a:lumOff val="80000"/>
                  </a:schemeClr>
                </a:solidFill>
                <a:effectLst/>
              </a:rPr>
              <a:t> Will Provide. And to this day it is said, “On the mountain of the </a:t>
            </a:r>
            <a:r>
              <a:rPr lang="en-CA" cap="small" dirty="0">
                <a:solidFill>
                  <a:schemeClr val="tx2">
                    <a:lumMod val="20000"/>
                    <a:lumOff val="80000"/>
                  </a:schemeClr>
                </a:solidFill>
                <a:effectLst/>
              </a:rPr>
              <a:t>Lord</a:t>
            </a:r>
            <a:r>
              <a:rPr lang="en-CA" dirty="0">
                <a:solidFill>
                  <a:schemeClr val="tx2">
                    <a:lumMod val="20000"/>
                    <a:lumOff val="80000"/>
                  </a:schemeClr>
                </a:solidFill>
                <a:effectLst/>
              </a:rPr>
              <a:t> it will be provided.”</a:t>
            </a:r>
          </a:p>
          <a:p>
            <a:pPr marL="0" indent="0">
              <a:buNone/>
            </a:pPr>
            <a:r>
              <a:rPr lang="en-CA" dirty="0" smtClean="0">
                <a:solidFill>
                  <a:schemeClr val="tx2">
                    <a:lumMod val="20000"/>
                    <a:lumOff val="80000"/>
                  </a:schemeClr>
                </a:solidFill>
                <a:effectLst/>
              </a:rPr>
              <a:t>							</a:t>
            </a:r>
            <a:r>
              <a:rPr lang="en-CA" dirty="0">
                <a:solidFill>
                  <a:schemeClr val="tx2">
                    <a:lumMod val="20000"/>
                    <a:lumOff val="80000"/>
                  </a:schemeClr>
                </a:solidFill>
                <a:effectLst/>
              </a:rPr>
              <a:t> </a:t>
            </a:r>
            <a:r>
              <a:rPr lang="en-CA" dirty="0" smtClean="0">
                <a:solidFill>
                  <a:schemeClr val="tx2">
                    <a:lumMod val="20000"/>
                    <a:lumOff val="80000"/>
                  </a:schemeClr>
                </a:solidFill>
                <a:effectLst/>
              </a:rPr>
              <a:t>            - </a:t>
            </a:r>
            <a:r>
              <a:rPr lang="en-CA" dirty="0">
                <a:solidFill>
                  <a:schemeClr val="tx2">
                    <a:lumMod val="20000"/>
                    <a:lumOff val="80000"/>
                  </a:schemeClr>
                </a:solidFill>
                <a:effectLst/>
              </a:rPr>
              <a:t>Genesis 22:1-14 </a:t>
            </a:r>
            <a:r>
              <a:rPr lang="en-CA" dirty="0" smtClean="0">
                <a:solidFill>
                  <a:schemeClr val="accent5">
                    <a:lumMod val="20000"/>
                    <a:lumOff val="80000"/>
                  </a:schemeClr>
                </a:solidFill>
                <a:effectLst/>
              </a:rPr>
              <a:t>		</a:t>
            </a:r>
            <a:r>
              <a:rPr lang="en-CA" dirty="0" smtClean="0">
                <a:solidFill>
                  <a:schemeClr val="accent5">
                    <a:lumMod val="20000"/>
                    <a:lumOff val="80000"/>
                  </a:schemeClr>
                </a:solidFill>
                <a:effectLst/>
              </a:rPr>
              <a:t>					    </a:t>
            </a:r>
            <a:r>
              <a:rPr lang="en-CA" dirty="0" smtClean="0">
                <a:solidFill>
                  <a:schemeClr val="accent5">
                    <a:lumMod val="20000"/>
                    <a:lumOff val="80000"/>
                  </a:schemeClr>
                </a:solidFill>
                <a:effectLst/>
              </a:rPr>
              <a:t>		</a:t>
            </a:r>
            <a:r>
              <a:rPr lang="en-CA" dirty="0" smtClean="0">
                <a:solidFill>
                  <a:schemeClr val="accent5">
                    <a:lumMod val="20000"/>
                    <a:lumOff val="80000"/>
                  </a:schemeClr>
                </a:solidFill>
                <a:effectLst/>
              </a:rPr>
              <a:t>    </a:t>
            </a:r>
          </a:p>
          <a:p>
            <a:pPr marL="0" indent="0">
              <a:buNone/>
            </a:pPr>
            <a:r>
              <a:rPr lang="en-CA" dirty="0">
                <a:solidFill>
                  <a:schemeClr val="accent5">
                    <a:lumMod val="20000"/>
                    <a:lumOff val="80000"/>
                  </a:schemeClr>
                </a:solidFill>
                <a:effectLst/>
              </a:rPr>
              <a:t>	</a:t>
            </a:r>
            <a:r>
              <a:rPr lang="en-CA" dirty="0" smtClean="0">
                <a:solidFill>
                  <a:schemeClr val="accent5">
                    <a:lumMod val="20000"/>
                    <a:lumOff val="80000"/>
                  </a:schemeClr>
                </a:solidFill>
                <a:effectLst/>
              </a:rPr>
              <a:t>							</a:t>
            </a:r>
            <a:endParaRPr lang="en-CA" dirty="0"/>
          </a:p>
        </p:txBody>
      </p:sp>
    </p:spTree>
    <p:extLst>
      <p:ext uri="{BB962C8B-B14F-4D97-AF65-F5344CB8AC3E}">
        <p14:creationId xmlns:p14="http://schemas.microsoft.com/office/powerpoint/2010/main" val="4069467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487705"/>
            <a:ext cx="6183406" cy="3186951"/>
          </a:xfrm>
        </p:spPr>
        <p:txBody>
          <a:bodyPr>
            <a:normAutofit/>
          </a:bodyPr>
          <a:lstStyle/>
          <a:p>
            <a:r>
              <a:rPr lang="en-CA" dirty="0" smtClean="0">
                <a:solidFill>
                  <a:schemeClr val="tx2">
                    <a:lumMod val="20000"/>
                    <a:lumOff val="80000"/>
                  </a:schemeClr>
                </a:solidFill>
                <a:effectLst/>
              </a:rPr>
              <a:t>“Children </a:t>
            </a:r>
            <a:r>
              <a:rPr lang="en-CA" dirty="0">
                <a:solidFill>
                  <a:schemeClr val="tx2">
                    <a:lumMod val="20000"/>
                    <a:lumOff val="80000"/>
                  </a:schemeClr>
                </a:solidFill>
                <a:effectLst/>
              </a:rPr>
              <a:t>are a heritage from the </a:t>
            </a:r>
            <a:r>
              <a:rPr lang="en-CA" cap="small" dirty="0">
                <a:solidFill>
                  <a:schemeClr val="tx2">
                    <a:lumMod val="20000"/>
                    <a:lumOff val="80000"/>
                  </a:schemeClr>
                </a:solidFill>
                <a:effectLst/>
              </a:rPr>
              <a:t>Lord</a:t>
            </a:r>
            <a:r>
              <a:rPr lang="en-CA" dirty="0">
                <a:solidFill>
                  <a:schemeClr val="tx2">
                    <a:lumMod val="20000"/>
                    <a:lumOff val="80000"/>
                  </a:schemeClr>
                </a:solidFill>
                <a:effectLst/>
              </a:rPr>
              <a:t>, offspring a reward from him. Like arrows in the hands of a warrior are children born in one’s youth”</a:t>
            </a:r>
            <a:r>
              <a:rPr lang="en-CA" dirty="0" smtClean="0">
                <a:solidFill>
                  <a:schemeClr val="tx2">
                    <a:lumMod val="20000"/>
                    <a:lumOff val="80000"/>
                  </a:schemeClr>
                </a:solidFill>
                <a:effectLst/>
              </a:rPr>
              <a:t> (</a:t>
            </a:r>
            <a:r>
              <a:rPr lang="en-CA" dirty="0">
                <a:solidFill>
                  <a:schemeClr val="tx2">
                    <a:lumMod val="20000"/>
                    <a:lumOff val="80000"/>
                  </a:schemeClr>
                </a:solidFill>
                <a:effectLst/>
              </a:rPr>
              <a:t>Psalm </a:t>
            </a:r>
            <a:r>
              <a:rPr lang="en-CA" dirty="0" smtClean="0">
                <a:solidFill>
                  <a:schemeClr val="tx2">
                    <a:lumMod val="20000"/>
                    <a:lumOff val="80000"/>
                  </a:schemeClr>
                </a:solidFill>
                <a:effectLst/>
              </a:rPr>
              <a:t>127:3-4</a:t>
            </a:r>
            <a:r>
              <a:rPr lang="en-CA" dirty="0" smtClean="0">
                <a:solidFill>
                  <a:schemeClr val="tx2">
                    <a:lumMod val="20000"/>
                    <a:lumOff val="80000"/>
                  </a:schemeClr>
                </a:solidFill>
                <a:effectLst/>
              </a:rPr>
              <a:t>)</a:t>
            </a:r>
            <a:endParaRPr lang="en-CA" dirty="0" smtClean="0">
              <a:solidFill>
                <a:schemeClr val="tx2">
                  <a:lumMod val="20000"/>
                  <a:lumOff val="80000"/>
                </a:schemeClr>
              </a:solidFill>
              <a:effectLst/>
            </a:endParaRPr>
          </a:p>
        </p:txBody>
      </p:sp>
      <p:sp>
        <p:nvSpPr>
          <p:cNvPr id="2" name="Title 1"/>
          <p:cNvSpPr>
            <a:spLocks noGrp="1"/>
          </p:cNvSpPr>
          <p:nvPr>
            <p:ph type="title"/>
          </p:nvPr>
        </p:nvSpPr>
        <p:spPr>
          <a:xfrm>
            <a:off x="918882" y="849217"/>
            <a:ext cx="6530788" cy="1325563"/>
          </a:xfrm>
        </p:spPr>
        <p:txBody>
          <a:bodyPr/>
          <a:lstStyle/>
          <a:p>
            <a:r>
              <a:rPr lang="en-CA" dirty="0" smtClean="0"/>
              <a:t>Archery: An Analogy  of Fatherhood</a:t>
            </a:r>
            <a:endParaRPr lang="en-CA"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445" y="261052"/>
            <a:ext cx="3838202" cy="550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9" y="365124"/>
            <a:ext cx="8485093" cy="5551581"/>
          </a:xfrm>
        </p:spPr>
        <p:txBody>
          <a:bodyPr>
            <a:normAutofit fontScale="85000" lnSpcReduction="10000"/>
          </a:bodyPr>
          <a:lstStyle/>
          <a:p>
            <a:r>
              <a:rPr lang="en-CA" sz="3300" dirty="0" smtClean="0">
                <a:effectLst/>
              </a:rPr>
              <a:t>In </a:t>
            </a:r>
            <a:r>
              <a:rPr lang="en-CA" sz="3300" dirty="0">
                <a:effectLst/>
              </a:rPr>
              <a:t>many ways, you and I are little more than sticks on the ground until God imbues us with purpose and fashions us for His purposes. Like a master bowyer, by His Spirit, God begins making us a useful weapon in His hands. We cannot permit ourselves to be too rigid in God’s hands, otherwise we’ll simply snap when it comes time for God to use us. </a:t>
            </a:r>
            <a:endParaRPr lang="en-CA" sz="3300" dirty="0" smtClean="0">
              <a:effectLst/>
            </a:endParaRPr>
          </a:p>
          <a:p>
            <a:r>
              <a:rPr lang="en-CA" sz="3300" dirty="0" smtClean="0">
                <a:effectLst/>
              </a:rPr>
              <a:t>Though </a:t>
            </a:r>
            <a:r>
              <a:rPr lang="en-CA" sz="3300" dirty="0">
                <a:effectLst/>
              </a:rPr>
              <a:t>our children belong ultimately to God, for a period of time, we support, uphold and sustain our children. We provide a structure and place for them to fit. </a:t>
            </a:r>
            <a:endParaRPr lang="en-CA" sz="3300" dirty="0" smtClean="0">
              <a:effectLst/>
            </a:endParaRPr>
          </a:p>
          <a:p>
            <a:r>
              <a:rPr lang="en-CA" sz="3300" dirty="0" smtClean="0">
                <a:effectLst/>
              </a:rPr>
              <a:t>Our </a:t>
            </a:r>
            <a:r>
              <a:rPr lang="en-CA" sz="3300" dirty="0">
                <a:effectLst/>
              </a:rPr>
              <a:t>ultimate function as fathers is not to hold our children safe and sound, but under God’s empowerment, to help launch them towards the target God has prepared for them. In a significant way, we are gifted our children for but a moment, but used mightily by God to propel them towards His target for their lives.</a:t>
            </a:r>
          </a:p>
          <a:p>
            <a:pPr marL="0" indent="0">
              <a:buNone/>
            </a:pPr>
            <a:endParaRPr lang="en-CA" dirty="0">
              <a:solidFill>
                <a:srgbClr val="093D2D"/>
              </a:solidFill>
              <a:effectLst/>
            </a:endParaRPr>
          </a:p>
        </p:txBody>
      </p: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3519" y="365124"/>
            <a:ext cx="2399802" cy="17998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2" y="2402633"/>
            <a:ext cx="1776795" cy="14765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3804" y="4116851"/>
            <a:ext cx="2009360" cy="133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892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19" y="1586752"/>
            <a:ext cx="6952128" cy="4188853"/>
          </a:xfrm>
        </p:spPr>
        <p:txBody>
          <a:bodyPr>
            <a:normAutofit/>
          </a:bodyPr>
          <a:lstStyle/>
          <a:p>
            <a:pPr marL="0" indent="0">
              <a:buNone/>
            </a:pPr>
            <a:r>
              <a:rPr lang="en-CA" sz="4800" dirty="0" smtClean="0">
                <a:effectLst/>
              </a:rPr>
              <a:t>A Straight as an Arrow Truth</a:t>
            </a:r>
          </a:p>
          <a:p>
            <a:pPr marL="0" indent="0">
              <a:buNone/>
            </a:pPr>
            <a:r>
              <a:rPr lang="en-CA" dirty="0" smtClean="0">
                <a:effectLst/>
              </a:rPr>
              <a:t>As </a:t>
            </a:r>
            <a:r>
              <a:rPr lang="en-CA" dirty="0">
                <a:effectLst/>
              </a:rPr>
              <a:t>followers of Jesus, we ought to </a:t>
            </a:r>
            <a:r>
              <a:rPr lang="en-CA" dirty="0" smtClean="0">
                <a:effectLst/>
              </a:rPr>
              <a:t>                      manifest </a:t>
            </a:r>
            <a:r>
              <a:rPr lang="en-CA" dirty="0">
                <a:effectLst/>
              </a:rPr>
              <a:t>a spiritual flexibility rooted in a sincere acknowledgement of and trust in God’s cosmic </a:t>
            </a:r>
            <a:r>
              <a:rPr lang="en-CA" dirty="0" smtClean="0">
                <a:effectLst/>
              </a:rPr>
              <a:t>sovereignty.</a:t>
            </a:r>
            <a:endParaRPr lang="en-CA" dirty="0">
              <a:solidFill>
                <a:schemeClr val="accent5">
                  <a:lumMod val="20000"/>
                  <a:lumOff val="80000"/>
                </a:schemeClr>
              </a:solidFill>
              <a:effectLst/>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093" y="1788459"/>
            <a:ext cx="3879365" cy="258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5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54" y="365125"/>
            <a:ext cx="8144433" cy="5712946"/>
          </a:xfrm>
        </p:spPr>
        <p:txBody>
          <a:bodyPr>
            <a:normAutofit fontScale="92500" lnSpcReduction="10000"/>
          </a:bodyPr>
          <a:lstStyle/>
          <a:p>
            <a:r>
              <a:rPr lang="en-CA" dirty="0">
                <a:effectLst/>
              </a:rPr>
              <a:t>Abraham’s trust was so fully placed in God that he was confident that God’s direction to him would be of blessing not only to him, but also to Isaac, even when that seemed counterintuitive. He trusted the archer’s aim so implicitly that he remained flexible under strain, even though he might have questioned God’s aim</a:t>
            </a:r>
            <a:r>
              <a:rPr lang="en-CA" dirty="0" smtClean="0">
                <a:effectLst/>
              </a:rPr>
              <a:t>.</a:t>
            </a:r>
          </a:p>
          <a:p>
            <a:r>
              <a:rPr lang="en-CA" dirty="0" smtClean="0">
                <a:solidFill>
                  <a:schemeClr val="tx2">
                    <a:lumMod val="20000"/>
                    <a:lumOff val="80000"/>
                  </a:schemeClr>
                </a:solidFill>
                <a:effectLst/>
              </a:rPr>
              <a:t>“</a:t>
            </a:r>
            <a:r>
              <a:rPr lang="en-CA" dirty="0">
                <a:solidFill>
                  <a:schemeClr val="tx2">
                    <a:lumMod val="20000"/>
                    <a:lumOff val="80000"/>
                  </a:schemeClr>
                </a:solidFill>
                <a:effectLst/>
              </a:rPr>
              <a:t>By faith Abraham, when God tested him, offered Isaac as a sacrifice. He who had embraced the promises was about to sacrifice his one and only son, even though God had said to him, “It is through Isaac that your offspring will be reckoned.”</a:t>
            </a:r>
            <a:r>
              <a:rPr lang="en-CA" b="1" baseline="30000" dirty="0">
                <a:solidFill>
                  <a:schemeClr val="tx2">
                    <a:lumMod val="20000"/>
                    <a:lumOff val="80000"/>
                  </a:schemeClr>
                </a:solidFill>
                <a:effectLst/>
              </a:rPr>
              <a:t> </a:t>
            </a:r>
            <a:r>
              <a:rPr lang="en-CA" dirty="0">
                <a:solidFill>
                  <a:schemeClr val="tx2">
                    <a:lumMod val="20000"/>
                    <a:lumOff val="80000"/>
                  </a:schemeClr>
                </a:solidFill>
                <a:effectLst/>
              </a:rPr>
              <a:t>Abraham reasoned that God could even raise the dead, and so in a manner of speaking he did receive Isaac back from death.“ (Hebrews 11:17-19)</a:t>
            </a:r>
          </a:p>
          <a:p>
            <a:pPr marL="0" indent="0">
              <a:buNone/>
            </a:pPr>
            <a:endParaRPr lang="en-CA" dirty="0"/>
          </a:p>
        </p:txBody>
      </p:sp>
      <p:pic>
        <p:nvPicPr>
          <p:cNvPr id="5122" name="Picture 2" descr="https://www.mandr-group.com/wp-content/uploads/2019/04/mr-blog-april2019-blog-fe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5744" y="1690689"/>
            <a:ext cx="3426759" cy="214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0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570</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Archery: An Analogy  of Fatherhood</vt:lpstr>
      <vt:lpstr>PowerPoint Presentation</vt:lpstr>
      <vt:lpstr>PowerPoint Presentation</vt:lpstr>
      <vt:lpstr>PowerPoint Presentation</vt:lpstr>
      <vt:lpstr>PowerPoint Presentation</vt:lpstr>
      <vt:lpstr>Reflection Questions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 Clubine</cp:lastModifiedBy>
  <cp:revision>59</cp:revision>
  <dcterms:created xsi:type="dcterms:W3CDTF">2021-04-16T19:20:31Z</dcterms:created>
  <dcterms:modified xsi:type="dcterms:W3CDTF">2021-06-16T17:41:48Z</dcterms:modified>
</cp:coreProperties>
</file>