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3"/>
  </p:handoutMasterIdLst>
  <p:sldIdLst>
    <p:sldId id="256" r:id="rId2"/>
    <p:sldId id="259" r:id="rId3"/>
    <p:sldId id="300" r:id="rId4"/>
    <p:sldId id="301" r:id="rId5"/>
    <p:sldId id="287" r:id="rId6"/>
    <p:sldId id="288" r:id="rId7"/>
    <p:sldId id="294" r:id="rId8"/>
    <p:sldId id="293" r:id="rId9"/>
    <p:sldId id="302" r:id="rId10"/>
    <p:sldId id="277" r:id="rId11"/>
    <p:sldId id="269"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0303"/>
    <a:srgbClr val="AA3E3B"/>
    <a:srgbClr val="435D7B"/>
    <a:srgbClr val="00AAAD"/>
    <a:srgbClr val="942923"/>
    <a:srgbClr val="F15A22"/>
    <a:srgbClr val="FFFFFF"/>
    <a:srgbClr val="5E8EB9"/>
    <a:srgbClr val="B3001D"/>
    <a:srgbClr val="BE0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132"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002C6EE-3C6A-4247-BB30-207DCC5EE936}" type="datetimeFigureOut">
              <a:rPr lang="en-CA" smtClean="0"/>
              <a:t>2021-04-09</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E03F07E-C443-447B-BE06-D3B91FA303CF}" type="slidenum">
              <a:rPr lang="en-CA" smtClean="0"/>
              <a:t>‹#›</a:t>
            </a:fld>
            <a:endParaRPr lang="en-CA"/>
          </a:p>
        </p:txBody>
      </p:sp>
    </p:spTree>
    <p:extLst>
      <p:ext uri="{BB962C8B-B14F-4D97-AF65-F5344CB8AC3E}">
        <p14:creationId xmlns:p14="http://schemas.microsoft.com/office/powerpoint/2010/main" val="337411484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50397"/>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413007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a:xfrm>
            <a:off x="838200" y="6884384"/>
            <a:ext cx="2743200" cy="365125"/>
          </a:xfrm>
        </p:spPr>
        <p:txBody>
          <a:bodyPr/>
          <a:lstStyle/>
          <a:p>
            <a:fld id="{C18C8CDC-09E8-467C-B7B3-6F10F46A41D3}" type="datetimeFigureOut">
              <a:rPr lang="en-CA" smtClean="0"/>
              <a:t>2021-04-09</a:t>
            </a:fld>
            <a:endParaRPr lang="en-CA"/>
          </a:p>
        </p:txBody>
      </p:sp>
      <p:sp>
        <p:nvSpPr>
          <p:cNvPr id="5" name="Footer Placeholder 4"/>
          <p:cNvSpPr>
            <a:spLocks noGrp="1"/>
          </p:cNvSpPr>
          <p:nvPr>
            <p:ph type="ftr" sz="quarter" idx="11"/>
          </p:nvPr>
        </p:nvSpPr>
        <p:spPr>
          <a:xfrm>
            <a:off x="4038600" y="6884384"/>
            <a:ext cx="4114800" cy="365125"/>
          </a:xfrm>
        </p:spPr>
        <p:txBody>
          <a:bodyPr/>
          <a:lstStyle/>
          <a:p>
            <a:endParaRPr lang="en-CA"/>
          </a:p>
        </p:txBody>
      </p:sp>
      <p:sp>
        <p:nvSpPr>
          <p:cNvPr id="6" name="Slide Number Placeholder 5"/>
          <p:cNvSpPr>
            <a:spLocks noGrp="1"/>
          </p:cNvSpPr>
          <p:nvPr>
            <p:ph type="sldNum" sz="quarter" idx="12"/>
          </p:nvPr>
        </p:nvSpPr>
        <p:spPr>
          <a:xfrm>
            <a:off x="8610600" y="6884384"/>
            <a:ext cx="2743200" cy="365125"/>
          </a:xfrm>
          <a:prstGeom prst="rect">
            <a:avLst/>
          </a:prstGeom>
        </p:spPr>
        <p:txBody>
          <a:bodyPr/>
          <a:lstStyle/>
          <a:p>
            <a:fld id="{65B2E428-891C-47B7-8FBE-2AF73AE88431}" type="slidenum">
              <a:rPr lang="en-CA" smtClean="0"/>
              <a:t>‹#›</a:t>
            </a:fld>
            <a:endParaRPr lang="en-CA"/>
          </a:p>
        </p:txBody>
      </p:sp>
      <p:pic>
        <p:nvPicPr>
          <p:cNvPr id="7" name="Picture 6" descr="https://mir-s3-cdn-cf.behance.net/project_modules/fs/b9483635754597.5702c50d57976.jpg"/>
          <p:cNvPicPr>
            <a:picLocks noChangeAspect="1" noChangeArrowheads="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5"/>
          <p:cNvSpPr txBox="1">
            <a:spLocks/>
          </p:cNvSpPr>
          <p:nvPr userDrawn="1"/>
        </p:nvSpPr>
        <p:spPr>
          <a:xfrm>
            <a:off x="2653048" y="5220282"/>
            <a:ext cx="70705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4000"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Studying the “Amen, Amen” Sayings of Jesus</a:t>
            </a:r>
            <a:endParaRPr lang="en-CA" sz="4000"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9" name="TextBox 8"/>
          <p:cNvSpPr txBox="1"/>
          <p:nvPr userDrawn="1"/>
        </p:nvSpPr>
        <p:spPr>
          <a:xfrm>
            <a:off x="3112301" y="1393939"/>
            <a:ext cx="6053071" cy="2400657"/>
          </a:xfrm>
          <a:prstGeom prst="rect">
            <a:avLst/>
          </a:prstGeom>
          <a:noFill/>
        </p:spPr>
        <p:txBody>
          <a:bodyPr wrap="square" rtlCol="0">
            <a:spAutoFit/>
          </a:bodyPr>
          <a:lstStyle/>
          <a:p>
            <a:r>
              <a:rPr lang="en-CA" sz="15000" dirty="0" smtClean="0">
                <a:solidFill>
                  <a:srgbClr val="5E8EB9"/>
                </a:solidFill>
                <a:effectLst>
                  <a:outerShdw blurRad="38100" dist="38100" dir="2700000" algn="tl">
                    <a:srgbClr val="000000">
                      <a:alpha val="43137"/>
                    </a:srgbClr>
                  </a:outerShdw>
                </a:effectLst>
                <a:latin typeface="Arial Rounded MT Bold" panose="020F0704030504030204" pitchFamily="34" charset="0"/>
              </a:rPr>
              <a:t>AMEN</a:t>
            </a:r>
            <a:endParaRPr lang="en-CA" sz="15000" dirty="0">
              <a:solidFill>
                <a:srgbClr val="5E8EB9"/>
              </a:solidFill>
              <a:effectLst>
                <a:outerShdw blurRad="38100" dist="38100" dir="2700000" algn="tl">
                  <a:srgbClr val="000000">
                    <a:alpha val="43137"/>
                  </a:srgbClr>
                </a:outerShdw>
              </a:effectLst>
              <a:latin typeface="Arial Rounded MT Bold" panose="020F0704030504030204" pitchFamily="34" charset="0"/>
            </a:endParaRPr>
          </a:p>
        </p:txBody>
      </p:sp>
      <p:sp>
        <p:nvSpPr>
          <p:cNvPr id="10" name="TextBox 9"/>
          <p:cNvSpPr txBox="1"/>
          <p:nvPr userDrawn="1"/>
        </p:nvSpPr>
        <p:spPr>
          <a:xfrm rot="10800000" flipH="1">
            <a:off x="2939462" y="2889185"/>
            <a:ext cx="6053071" cy="2400657"/>
          </a:xfrm>
          <a:prstGeom prst="rect">
            <a:avLst/>
          </a:prstGeom>
          <a:noFill/>
        </p:spPr>
        <p:txBody>
          <a:bodyPr wrap="square" rtlCol="0">
            <a:spAutoFit/>
          </a:bodyPr>
          <a:lstStyle/>
          <a:p>
            <a:r>
              <a:rPr lang="en-CA" sz="15000" dirty="0" smtClean="0">
                <a:solidFill>
                  <a:srgbClr val="C7D8E7"/>
                </a:solidFill>
                <a:effectLst>
                  <a:outerShdw blurRad="38100" dist="38100" dir="2700000" algn="tl">
                    <a:srgbClr val="000000">
                      <a:alpha val="43137"/>
                    </a:srgbClr>
                  </a:outerShdw>
                </a:effectLst>
                <a:latin typeface="Arial Rounded MT Bold" panose="020F0704030504030204" pitchFamily="34" charset="0"/>
              </a:rPr>
              <a:t>NEMA</a:t>
            </a:r>
            <a:endParaRPr lang="en-CA" sz="15000" dirty="0">
              <a:solidFill>
                <a:srgbClr val="C7D8E7"/>
              </a:solidFill>
              <a:effectLst>
                <a:outerShdw blurRad="38100" dist="38100" dir="2700000" algn="tl">
                  <a:srgbClr val="000000">
                    <a:alpha val="43137"/>
                  </a:srgbClr>
                </a:outerShdw>
              </a:effectLst>
              <a:latin typeface="Arial Rounded MT Bold" panose="020F0704030504030204" pitchFamily="34" charset="0"/>
            </a:endParaRPr>
          </a:p>
        </p:txBody>
      </p:sp>
      <p:cxnSp>
        <p:nvCxnSpPr>
          <p:cNvPr id="11" name="Straight Connector 10"/>
          <p:cNvCxnSpPr/>
          <p:nvPr userDrawn="1"/>
        </p:nvCxnSpPr>
        <p:spPr>
          <a:xfrm>
            <a:off x="656823" y="5022760"/>
            <a:ext cx="10818253" cy="2575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456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18C8CDC-09E8-467C-B7B3-6F10F46A41D3}" type="datetimeFigureOut">
              <a:rPr lang="en-CA" smtClean="0"/>
              <a:t>2021-04-09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22300" y="1200885"/>
            <a:ext cx="2743200" cy="365125"/>
          </a:xfrm>
          <a:prstGeom prst="rect">
            <a:avLst/>
          </a:prstGeom>
        </p:spPr>
        <p:txBody>
          <a:bodyPr/>
          <a:lstStyle/>
          <a:p>
            <a:fld id="{65B2E428-891C-47B7-8FBE-2AF73AE88431}" type="slidenum">
              <a:rPr lang="en-CA" smtClean="0"/>
              <a:t>‹#›</a:t>
            </a:fld>
            <a:endParaRPr lang="en-CA"/>
          </a:p>
        </p:txBody>
      </p:sp>
    </p:spTree>
    <p:extLst>
      <p:ext uri="{BB962C8B-B14F-4D97-AF65-F5344CB8AC3E}">
        <p14:creationId xmlns:p14="http://schemas.microsoft.com/office/powerpoint/2010/main" val="3925899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18C8CDC-09E8-467C-B7B3-6F10F46A41D3}" type="datetimeFigureOut">
              <a:rPr lang="en-CA" smtClean="0"/>
              <a:t>2021-04-09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22300" y="1200885"/>
            <a:ext cx="2743200" cy="365125"/>
          </a:xfrm>
          <a:prstGeom prst="rect">
            <a:avLst/>
          </a:prstGeom>
        </p:spPr>
        <p:txBody>
          <a:bodyPr/>
          <a:lstStyle/>
          <a:p>
            <a:fld id="{65B2E428-891C-47B7-8FBE-2AF73AE88431}" type="slidenum">
              <a:rPr lang="en-CA" smtClean="0"/>
              <a:t>‹#›</a:t>
            </a:fld>
            <a:endParaRPr lang="en-CA"/>
          </a:p>
        </p:txBody>
      </p:sp>
    </p:spTree>
    <p:extLst>
      <p:ext uri="{BB962C8B-B14F-4D97-AF65-F5344CB8AC3E}">
        <p14:creationId xmlns:p14="http://schemas.microsoft.com/office/powerpoint/2010/main" val="3219703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16300" y="365125"/>
            <a:ext cx="7937500" cy="981075"/>
          </a:xfrm>
          <a:solidFill>
            <a:srgbClr val="FFFFFF">
              <a:alpha val="40000"/>
            </a:srgbClr>
          </a:solidFill>
        </p:spPr>
        <p:txBody>
          <a:bodyPr/>
          <a:lstStyle>
            <a:lvl1pPr algn="ctr">
              <a:defRPr>
                <a:solidFill>
                  <a:schemeClr val="tx1"/>
                </a:solidFill>
                <a:effectLst/>
                <a:latin typeface="Arial Rounded MT Bold" panose="020F0704030504030204"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838200" y="1625600"/>
            <a:ext cx="10515600" cy="5095875"/>
          </a:xfrm>
          <a:solidFill>
            <a:srgbClr val="FFFFFF">
              <a:alpha val="40000"/>
            </a:srgbClr>
          </a:solidFill>
        </p:spPr>
        <p:txBody>
          <a:bodyPr>
            <a:normAutofit/>
          </a:bodyPr>
          <a:lstStyle>
            <a:lvl1pPr>
              <a:defRPr sz="2800">
                <a:solidFill>
                  <a:schemeClr val="tx1"/>
                </a:solidFill>
                <a:effectLst/>
                <a:latin typeface="Arial Rounded MT Bold" panose="020F0704030504030204" pitchFamily="34" charset="0"/>
              </a:defRPr>
            </a:lvl1pPr>
            <a:lvl2pPr>
              <a:defRPr sz="2800">
                <a:solidFill>
                  <a:schemeClr val="tx1"/>
                </a:solidFill>
                <a:effectLst/>
                <a:latin typeface="Arial Rounded MT Bold" panose="020F0704030504030204" pitchFamily="34" charset="0"/>
              </a:defRPr>
            </a:lvl2pPr>
            <a:lvl3pPr>
              <a:defRPr sz="2800">
                <a:solidFill>
                  <a:schemeClr val="tx1"/>
                </a:solidFill>
                <a:effectLst/>
                <a:latin typeface="Arial Rounded MT Bold" panose="020F0704030504030204" pitchFamily="34" charset="0"/>
              </a:defRPr>
            </a:lvl3pPr>
            <a:lvl4pPr>
              <a:defRPr sz="2800">
                <a:solidFill>
                  <a:schemeClr val="tx1"/>
                </a:solidFill>
                <a:effectLst/>
                <a:latin typeface="Arial Rounded MT Bold" panose="020F0704030504030204" pitchFamily="34" charset="0"/>
              </a:defRPr>
            </a:lvl4pPr>
            <a:lvl5pPr>
              <a:defRPr sz="2800">
                <a:solidFill>
                  <a:schemeClr val="tx1"/>
                </a:solidFill>
                <a:effectLst/>
                <a:latin typeface="Arial Rounded MT Bold" panose="020F07040305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C18C8CDC-09E8-467C-B7B3-6F10F46A41D3}" type="datetimeFigureOut">
              <a:rPr lang="en-CA" smtClean="0"/>
              <a:t>2021-04-09</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1756066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8C8CDC-09E8-467C-B7B3-6F10F46A41D3}" type="datetimeFigureOut">
              <a:rPr lang="en-CA" smtClean="0"/>
              <a:t>2021-04-09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22300" y="1200885"/>
            <a:ext cx="2743200" cy="365125"/>
          </a:xfrm>
          <a:prstGeom prst="rect">
            <a:avLst/>
          </a:prstGeom>
        </p:spPr>
        <p:txBody>
          <a:bodyPr/>
          <a:lstStyle/>
          <a:p>
            <a:fld id="{65B2E428-891C-47B7-8FBE-2AF73AE88431}" type="slidenum">
              <a:rPr lang="en-CA" smtClean="0"/>
              <a:t>‹#›</a:t>
            </a:fld>
            <a:endParaRPr lang="en-CA"/>
          </a:p>
        </p:txBody>
      </p:sp>
    </p:spTree>
    <p:extLst>
      <p:ext uri="{BB962C8B-B14F-4D97-AF65-F5344CB8AC3E}">
        <p14:creationId xmlns:p14="http://schemas.microsoft.com/office/powerpoint/2010/main" val="3548677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C18C8CDC-09E8-467C-B7B3-6F10F46A41D3}" type="datetimeFigureOut">
              <a:rPr lang="en-CA" smtClean="0"/>
              <a:t>2021-04-09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22300" y="1200885"/>
            <a:ext cx="2743200" cy="365125"/>
          </a:xfrm>
          <a:prstGeom prst="rect">
            <a:avLst/>
          </a:prstGeom>
        </p:spPr>
        <p:txBody>
          <a:bodyPr/>
          <a:lstStyle/>
          <a:p>
            <a:fld id="{65B2E428-891C-47B7-8FBE-2AF73AE88431}" type="slidenum">
              <a:rPr lang="en-CA" smtClean="0"/>
              <a:t>‹#›</a:t>
            </a:fld>
            <a:endParaRPr lang="en-CA"/>
          </a:p>
        </p:txBody>
      </p:sp>
    </p:spTree>
    <p:extLst>
      <p:ext uri="{BB962C8B-B14F-4D97-AF65-F5344CB8AC3E}">
        <p14:creationId xmlns:p14="http://schemas.microsoft.com/office/powerpoint/2010/main" val="3057493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C18C8CDC-09E8-467C-B7B3-6F10F46A41D3}" type="datetimeFigureOut">
              <a:rPr lang="en-CA" smtClean="0"/>
              <a:t>2021-04-09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22300" y="1200885"/>
            <a:ext cx="2743200" cy="365125"/>
          </a:xfrm>
          <a:prstGeom prst="rect">
            <a:avLst/>
          </a:prstGeom>
        </p:spPr>
        <p:txBody>
          <a:bodyPr/>
          <a:lstStyle/>
          <a:p>
            <a:fld id="{65B2E428-891C-47B7-8FBE-2AF73AE88431}" type="slidenum">
              <a:rPr lang="en-CA" smtClean="0"/>
              <a:t>‹#›</a:t>
            </a:fld>
            <a:endParaRPr lang="en-CA"/>
          </a:p>
        </p:txBody>
      </p:sp>
    </p:spTree>
    <p:extLst>
      <p:ext uri="{BB962C8B-B14F-4D97-AF65-F5344CB8AC3E}">
        <p14:creationId xmlns:p14="http://schemas.microsoft.com/office/powerpoint/2010/main" val="3040387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C18C8CDC-09E8-467C-B7B3-6F10F46A41D3}" type="datetimeFigureOut">
              <a:rPr lang="en-CA" smtClean="0"/>
              <a:t>2021-04-09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22300" y="1200885"/>
            <a:ext cx="2743200" cy="365125"/>
          </a:xfrm>
          <a:prstGeom prst="rect">
            <a:avLst/>
          </a:prstGeom>
        </p:spPr>
        <p:txBody>
          <a:bodyPr/>
          <a:lstStyle/>
          <a:p>
            <a:fld id="{65B2E428-891C-47B7-8FBE-2AF73AE88431}" type="slidenum">
              <a:rPr lang="en-CA" smtClean="0"/>
              <a:t>‹#›</a:t>
            </a:fld>
            <a:endParaRPr lang="en-CA"/>
          </a:p>
        </p:txBody>
      </p:sp>
    </p:spTree>
    <p:extLst>
      <p:ext uri="{BB962C8B-B14F-4D97-AF65-F5344CB8AC3E}">
        <p14:creationId xmlns:p14="http://schemas.microsoft.com/office/powerpoint/2010/main" val="3196930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C8CDC-09E8-467C-B7B3-6F10F46A41D3}" type="datetimeFigureOut">
              <a:rPr lang="en-CA" smtClean="0"/>
              <a:t>2021-04-09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22300" y="1200885"/>
            <a:ext cx="2743200" cy="365125"/>
          </a:xfrm>
          <a:prstGeom prst="rect">
            <a:avLst/>
          </a:prstGeom>
        </p:spPr>
        <p:txBody>
          <a:bodyPr/>
          <a:lstStyle/>
          <a:p>
            <a:fld id="{65B2E428-891C-47B7-8FBE-2AF73AE88431}" type="slidenum">
              <a:rPr lang="en-CA" smtClean="0"/>
              <a:t>‹#›</a:t>
            </a:fld>
            <a:endParaRPr lang="en-CA"/>
          </a:p>
        </p:txBody>
      </p:sp>
    </p:spTree>
    <p:extLst>
      <p:ext uri="{BB962C8B-B14F-4D97-AF65-F5344CB8AC3E}">
        <p14:creationId xmlns:p14="http://schemas.microsoft.com/office/powerpoint/2010/main" val="297836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8C8CDC-09E8-467C-B7B3-6F10F46A41D3}" type="datetimeFigureOut">
              <a:rPr lang="en-CA" smtClean="0"/>
              <a:t>2021-04-09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22300" y="1200885"/>
            <a:ext cx="2743200" cy="365125"/>
          </a:xfrm>
          <a:prstGeom prst="rect">
            <a:avLst/>
          </a:prstGeom>
        </p:spPr>
        <p:txBody>
          <a:bodyPr/>
          <a:lstStyle/>
          <a:p>
            <a:fld id="{65B2E428-891C-47B7-8FBE-2AF73AE88431}" type="slidenum">
              <a:rPr lang="en-CA" smtClean="0"/>
              <a:t>‹#›</a:t>
            </a:fld>
            <a:endParaRPr lang="en-CA"/>
          </a:p>
        </p:txBody>
      </p:sp>
    </p:spTree>
    <p:extLst>
      <p:ext uri="{BB962C8B-B14F-4D97-AF65-F5344CB8AC3E}">
        <p14:creationId xmlns:p14="http://schemas.microsoft.com/office/powerpoint/2010/main" val="212708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8C8CDC-09E8-467C-B7B3-6F10F46A41D3}" type="datetimeFigureOut">
              <a:rPr lang="en-CA" smtClean="0"/>
              <a:t>2021-04-09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22300" y="1200885"/>
            <a:ext cx="2743200" cy="365125"/>
          </a:xfrm>
          <a:prstGeom prst="rect">
            <a:avLst/>
          </a:prstGeom>
        </p:spPr>
        <p:txBody>
          <a:bodyPr/>
          <a:lstStyle/>
          <a:p>
            <a:fld id="{65B2E428-891C-47B7-8FBE-2AF73AE88431}" type="slidenum">
              <a:rPr lang="en-CA" smtClean="0"/>
              <a:t>‹#›</a:t>
            </a:fld>
            <a:endParaRPr lang="en-CA"/>
          </a:p>
        </p:txBody>
      </p:sp>
    </p:spTree>
    <p:extLst>
      <p:ext uri="{BB962C8B-B14F-4D97-AF65-F5344CB8AC3E}">
        <p14:creationId xmlns:p14="http://schemas.microsoft.com/office/powerpoint/2010/main" val="3260500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C8CDC-09E8-467C-B7B3-6F10F46A41D3}" type="datetimeFigureOut">
              <a:rPr lang="en-CA" smtClean="0"/>
              <a:t>2021-04-09</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7" name="Picture 6" descr="https://mir-s3-cdn-cf.behance.net/project_modules/fs/b9483635754597.5702c50d57976.jpg"/>
          <p:cNvPicPr>
            <a:picLocks noChangeAspect="1" noChangeArrowheads="1"/>
          </p:cNvPicPr>
          <p:nvPr userDrawn="1"/>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99897" y="-98345"/>
            <a:ext cx="2737787" cy="1107996"/>
          </a:xfrm>
          <a:prstGeom prst="rect">
            <a:avLst/>
          </a:prstGeom>
          <a:noFill/>
        </p:spPr>
        <p:txBody>
          <a:bodyPr wrap="square" rtlCol="0">
            <a:spAutoFit/>
          </a:bodyPr>
          <a:lstStyle/>
          <a:p>
            <a:r>
              <a:rPr lang="en-CA" sz="6600" dirty="0" smtClean="0">
                <a:solidFill>
                  <a:srgbClr val="5E8EB9"/>
                </a:solidFill>
                <a:effectLst>
                  <a:outerShdw blurRad="38100" dist="38100" dir="2700000" algn="tl">
                    <a:srgbClr val="000000">
                      <a:alpha val="43137"/>
                    </a:srgbClr>
                  </a:outerShdw>
                </a:effectLst>
                <a:latin typeface="Arial Rounded MT Bold" panose="020F0704030504030204" pitchFamily="34" charset="0"/>
              </a:rPr>
              <a:t>AMEN</a:t>
            </a:r>
            <a:endParaRPr lang="en-CA" sz="6600" dirty="0">
              <a:solidFill>
                <a:srgbClr val="5E8EB9"/>
              </a:solidFill>
              <a:effectLst>
                <a:outerShdw blurRad="38100" dist="38100" dir="2700000" algn="tl">
                  <a:srgbClr val="000000">
                    <a:alpha val="43137"/>
                  </a:srgbClr>
                </a:outerShdw>
              </a:effectLst>
              <a:latin typeface="Arial Rounded MT Bold" panose="020F0704030504030204" pitchFamily="34" charset="0"/>
            </a:endParaRPr>
          </a:p>
        </p:txBody>
      </p:sp>
      <p:sp>
        <p:nvSpPr>
          <p:cNvPr id="9" name="TextBox 8"/>
          <p:cNvSpPr txBox="1"/>
          <p:nvPr userDrawn="1"/>
        </p:nvSpPr>
        <p:spPr>
          <a:xfrm rot="10800000" flipH="1">
            <a:off x="99897" y="590590"/>
            <a:ext cx="2737787" cy="1107996"/>
          </a:xfrm>
          <a:prstGeom prst="rect">
            <a:avLst/>
          </a:prstGeom>
          <a:noFill/>
        </p:spPr>
        <p:txBody>
          <a:bodyPr wrap="square" rtlCol="0">
            <a:spAutoFit/>
          </a:bodyPr>
          <a:lstStyle/>
          <a:p>
            <a:r>
              <a:rPr lang="en-CA" sz="6600" dirty="0" smtClean="0">
                <a:solidFill>
                  <a:srgbClr val="C7D8E7"/>
                </a:solidFill>
                <a:effectLst>
                  <a:outerShdw blurRad="38100" dist="38100" dir="2700000" algn="tl">
                    <a:srgbClr val="000000">
                      <a:alpha val="43137"/>
                    </a:srgbClr>
                  </a:outerShdw>
                </a:effectLst>
                <a:latin typeface="Arial Rounded MT Bold" panose="020F0704030504030204" pitchFamily="34" charset="0"/>
              </a:rPr>
              <a:t>NEMA</a:t>
            </a:r>
            <a:endParaRPr lang="en-CA" sz="6600" dirty="0">
              <a:solidFill>
                <a:srgbClr val="C7D8E7"/>
              </a:solidFill>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199276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11"/>
          <p:cNvSpPr>
            <a:spLocks noGrp="1"/>
          </p:cNvSpPr>
          <p:nvPr>
            <p:ph type="subTitle" idx="1"/>
          </p:nvPr>
        </p:nvSpPr>
        <p:spPr/>
        <p:txBody>
          <a:bodyPr/>
          <a:lstStyle/>
          <a:p>
            <a:endParaRPr lang="en-CA"/>
          </a:p>
        </p:txBody>
      </p:sp>
    </p:spTree>
    <p:extLst>
      <p:ext uri="{BB962C8B-B14F-4D97-AF65-F5344CB8AC3E}">
        <p14:creationId xmlns:p14="http://schemas.microsoft.com/office/powerpoint/2010/main" val="1646701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882" y="1582058"/>
            <a:ext cx="11308977" cy="5168366"/>
          </a:xfrm>
        </p:spPr>
        <p:txBody>
          <a:bodyPr>
            <a:noAutofit/>
          </a:bodyPr>
          <a:lstStyle/>
          <a:p>
            <a:pPr marL="514350" indent="-514350">
              <a:buFont typeface="+mj-lt"/>
              <a:buAutoNum type="arabicPeriod"/>
            </a:pPr>
            <a:r>
              <a:rPr lang="en-CA" dirty="0">
                <a:solidFill>
                  <a:schemeClr val="accent5">
                    <a:lumMod val="75000"/>
                  </a:schemeClr>
                </a:solidFill>
              </a:rPr>
              <a:t>A</a:t>
            </a:r>
            <a:r>
              <a:rPr lang="en-CA" dirty="0" smtClean="0">
                <a:solidFill>
                  <a:schemeClr val="accent5">
                    <a:lumMod val="75000"/>
                  </a:schemeClr>
                </a:solidFill>
              </a:rPr>
              <a:t>re </a:t>
            </a:r>
            <a:r>
              <a:rPr lang="en-CA" dirty="0">
                <a:solidFill>
                  <a:schemeClr val="accent5">
                    <a:lumMod val="75000"/>
                  </a:schemeClr>
                </a:solidFill>
              </a:rPr>
              <a:t>we aware that Jesus has blazed a path for us to follow or are we more interested in blazing our own path? </a:t>
            </a:r>
            <a:endParaRPr lang="en-CA" dirty="0" smtClean="0">
              <a:solidFill>
                <a:schemeClr val="accent5">
                  <a:lumMod val="75000"/>
                </a:schemeClr>
              </a:solidFill>
            </a:endParaRPr>
          </a:p>
          <a:p>
            <a:pPr marL="514350" indent="-514350">
              <a:buFont typeface="+mj-lt"/>
              <a:buAutoNum type="arabicPeriod"/>
            </a:pPr>
            <a:r>
              <a:rPr lang="en-CA" dirty="0">
                <a:solidFill>
                  <a:schemeClr val="accent5">
                    <a:lumMod val="75000"/>
                  </a:schemeClr>
                </a:solidFill>
              </a:rPr>
              <a:t>A</a:t>
            </a:r>
            <a:r>
              <a:rPr lang="en-CA" dirty="0" smtClean="0">
                <a:solidFill>
                  <a:schemeClr val="accent5">
                    <a:lumMod val="75000"/>
                  </a:schemeClr>
                </a:solidFill>
              </a:rPr>
              <a:t>re </a:t>
            </a:r>
            <a:r>
              <a:rPr lang="en-CA" dirty="0">
                <a:solidFill>
                  <a:schemeClr val="accent5">
                    <a:lumMod val="75000"/>
                  </a:schemeClr>
                </a:solidFill>
              </a:rPr>
              <a:t>we prepared to follow Jesus through suffering and disgrace and into victory and glory? </a:t>
            </a:r>
            <a:endParaRPr lang="en-CA" dirty="0" smtClean="0">
              <a:solidFill>
                <a:schemeClr val="accent5">
                  <a:lumMod val="75000"/>
                </a:schemeClr>
              </a:solidFill>
            </a:endParaRPr>
          </a:p>
          <a:p>
            <a:pPr marL="514350" indent="-514350">
              <a:buFont typeface="+mj-lt"/>
              <a:buAutoNum type="arabicPeriod"/>
            </a:pPr>
            <a:r>
              <a:rPr lang="en-CA" dirty="0" smtClean="0">
                <a:solidFill>
                  <a:schemeClr val="accent5">
                    <a:lumMod val="75000"/>
                  </a:schemeClr>
                </a:solidFill>
              </a:rPr>
              <a:t>Do we recognize that:</a:t>
            </a:r>
          </a:p>
          <a:p>
            <a:pPr marL="971550" lvl="1" indent="-514350">
              <a:buFont typeface="+mj-lt"/>
              <a:buAutoNum type="alphaLcPeriod"/>
            </a:pPr>
            <a:r>
              <a:rPr lang="en-CA" dirty="0" smtClean="0">
                <a:solidFill>
                  <a:schemeClr val="accent5">
                    <a:lumMod val="75000"/>
                  </a:schemeClr>
                </a:solidFill>
              </a:rPr>
              <a:t>we </a:t>
            </a:r>
            <a:r>
              <a:rPr lang="en-CA" dirty="0">
                <a:solidFill>
                  <a:schemeClr val="accent5">
                    <a:lumMod val="75000"/>
                  </a:schemeClr>
                </a:solidFill>
              </a:rPr>
              <a:t>have been given the presence of </a:t>
            </a:r>
            <a:r>
              <a:rPr lang="en-CA" dirty="0" smtClean="0">
                <a:solidFill>
                  <a:schemeClr val="accent5">
                    <a:lumMod val="75000"/>
                  </a:schemeClr>
                </a:solidFill>
              </a:rPr>
              <a:t>                                                              the </a:t>
            </a:r>
            <a:r>
              <a:rPr lang="en-CA" dirty="0">
                <a:solidFill>
                  <a:schemeClr val="accent5">
                    <a:lumMod val="75000"/>
                  </a:schemeClr>
                </a:solidFill>
              </a:rPr>
              <a:t>Spirit with us to empower us to </a:t>
            </a:r>
            <a:r>
              <a:rPr lang="en-CA" dirty="0" smtClean="0">
                <a:solidFill>
                  <a:schemeClr val="accent5">
                    <a:lumMod val="75000"/>
                  </a:schemeClr>
                </a:solidFill>
              </a:rPr>
              <a:t>                                                              walk </a:t>
            </a:r>
            <a:r>
              <a:rPr lang="en-CA" dirty="0">
                <a:solidFill>
                  <a:schemeClr val="accent5">
                    <a:lumMod val="75000"/>
                  </a:schemeClr>
                </a:solidFill>
              </a:rPr>
              <a:t>this </a:t>
            </a:r>
            <a:r>
              <a:rPr lang="en-CA" dirty="0" smtClean="0">
                <a:solidFill>
                  <a:schemeClr val="accent5">
                    <a:lumMod val="75000"/>
                  </a:schemeClr>
                </a:solidFill>
              </a:rPr>
              <a:t>path?</a:t>
            </a:r>
          </a:p>
          <a:p>
            <a:pPr marL="971550" lvl="1" indent="-514350">
              <a:buFont typeface="+mj-lt"/>
              <a:buAutoNum type="alphaLcPeriod"/>
            </a:pPr>
            <a:r>
              <a:rPr lang="en-CA" dirty="0" smtClean="0">
                <a:solidFill>
                  <a:schemeClr val="accent5">
                    <a:lumMod val="75000"/>
                  </a:schemeClr>
                </a:solidFill>
              </a:rPr>
              <a:t>we </a:t>
            </a:r>
            <a:r>
              <a:rPr lang="en-CA" dirty="0">
                <a:solidFill>
                  <a:schemeClr val="accent5">
                    <a:lumMod val="75000"/>
                  </a:schemeClr>
                </a:solidFill>
              </a:rPr>
              <a:t>have been given a calling and a mission to motivate us along this </a:t>
            </a:r>
            <a:r>
              <a:rPr lang="en-CA" dirty="0" smtClean="0">
                <a:solidFill>
                  <a:schemeClr val="accent5">
                    <a:lumMod val="75000"/>
                  </a:schemeClr>
                </a:solidFill>
              </a:rPr>
              <a:t>path?</a:t>
            </a:r>
          </a:p>
          <a:p>
            <a:pPr marL="971550" lvl="1" indent="-514350">
              <a:buFont typeface="+mj-lt"/>
              <a:buAutoNum type="alphaLcPeriod"/>
            </a:pPr>
            <a:r>
              <a:rPr lang="en-CA" dirty="0" smtClean="0">
                <a:solidFill>
                  <a:schemeClr val="accent5">
                    <a:lumMod val="75000"/>
                  </a:schemeClr>
                </a:solidFill>
              </a:rPr>
              <a:t>and </a:t>
            </a:r>
            <a:r>
              <a:rPr lang="en-CA" dirty="0">
                <a:solidFill>
                  <a:schemeClr val="accent5">
                    <a:lumMod val="75000"/>
                  </a:schemeClr>
                </a:solidFill>
              </a:rPr>
              <a:t>we’ve been given a community to support us in our times weakness along this </a:t>
            </a:r>
            <a:r>
              <a:rPr lang="en-CA" dirty="0" smtClean="0">
                <a:solidFill>
                  <a:schemeClr val="accent5">
                    <a:lumMod val="75000"/>
                  </a:schemeClr>
                </a:solidFill>
              </a:rPr>
              <a:t>path</a:t>
            </a:r>
            <a:r>
              <a:rPr lang="en-CA" dirty="0">
                <a:solidFill>
                  <a:schemeClr val="accent5">
                    <a:lumMod val="75000"/>
                  </a:schemeClr>
                </a:solidFill>
              </a:rPr>
              <a:t>?</a:t>
            </a:r>
            <a:endParaRPr lang="en-CA" dirty="0">
              <a:solidFill>
                <a:schemeClr val="accent5">
                  <a:lumMod val="75000"/>
                </a:schemeClr>
              </a:solidFill>
            </a:endParaRPr>
          </a:p>
          <a:p>
            <a:pPr marL="514350" indent="-514350">
              <a:buFont typeface="+mj-lt"/>
              <a:buAutoNum type="arabicPeriod"/>
            </a:pPr>
            <a:endParaRPr lang="en-CA" dirty="0">
              <a:solidFill>
                <a:schemeClr val="accent5">
                  <a:lumMod val="75000"/>
                </a:schemeClr>
              </a:solidFill>
            </a:endParaRPr>
          </a:p>
        </p:txBody>
      </p:sp>
      <p:pic>
        <p:nvPicPr>
          <p:cNvPr id="2050" name="Picture 2" descr="See the source image"/>
          <p:cNvPicPr>
            <a:picLocks noChangeAspect="1" noChangeArrowheads="1"/>
          </p:cNvPicPr>
          <p:nvPr/>
        </p:nvPicPr>
        <p:blipFill>
          <a:blip r:embed="rId2">
            <a:clrChange>
              <a:clrFrom>
                <a:srgbClr val="FDFFFE"/>
              </a:clrFrom>
              <a:clrTo>
                <a:srgbClr val="FDFF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76571" y="2778689"/>
            <a:ext cx="3432722" cy="2008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845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28228" y="1737019"/>
            <a:ext cx="4963886" cy="3676809"/>
          </a:xfrm>
        </p:spPr>
        <p:txBody>
          <a:bodyPr>
            <a:normAutofit/>
          </a:bodyPr>
          <a:lstStyle/>
          <a:p>
            <a:r>
              <a:rPr lang="en-CA" dirty="0" smtClean="0">
                <a:solidFill>
                  <a:schemeClr val="accent5">
                    <a:lumMod val="75000"/>
                  </a:schemeClr>
                </a:solidFill>
              </a:rPr>
              <a:t>My </a:t>
            </a:r>
            <a:r>
              <a:rPr lang="en-CA" dirty="0">
                <a:solidFill>
                  <a:schemeClr val="accent5">
                    <a:lumMod val="75000"/>
                  </a:schemeClr>
                </a:solidFill>
              </a:rPr>
              <a:t>prayer today is that </a:t>
            </a:r>
            <a:r>
              <a:rPr lang="en-CA" dirty="0">
                <a:solidFill>
                  <a:srgbClr val="C00000"/>
                </a:solidFill>
              </a:rPr>
              <a:t>“out of his glorious riches, [God would] strengthen [us] with power through his Spirit in [our] inner being”, </a:t>
            </a:r>
            <a:r>
              <a:rPr lang="en-CA" dirty="0">
                <a:solidFill>
                  <a:schemeClr val="accent5">
                    <a:lumMod val="75000"/>
                  </a:schemeClr>
                </a:solidFill>
              </a:rPr>
              <a:t>enabling us, like Peter, to bring glory to God both in life and in death! </a:t>
            </a:r>
            <a:endParaRPr lang="en-CA" dirty="0">
              <a:solidFill>
                <a:schemeClr val="accent5">
                  <a:lumMod val="75000"/>
                </a:schemeClr>
              </a:solidFill>
            </a:endParaRPr>
          </a:p>
        </p:txBody>
      </p:sp>
      <p:pic>
        <p:nvPicPr>
          <p:cNvPr id="4" name="Picture 6" descr="Pray - People Pray Logo Transparent PNG - 1000x1000 - Free Download on  NicePNG"/>
          <p:cNvPicPr>
            <a:picLocks noChangeAspect="1" noChangeArrowheads="1"/>
          </p:cNvPicPr>
          <p:nvPr/>
        </p:nvPicPr>
        <p:blipFill>
          <a:blip r:embed="rId2" cstate="print">
            <a:clrChange>
              <a:clrFrom>
                <a:srgbClr val="F6F6F6"/>
              </a:clrFrom>
              <a:clrTo>
                <a:srgbClr val="F6F6F6">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12671" y="1322457"/>
            <a:ext cx="4751101" cy="5255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699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411" y="1833921"/>
            <a:ext cx="11255189" cy="4320136"/>
          </a:xfrm>
        </p:spPr>
        <p:txBody>
          <a:bodyPr lIns="252000" tIns="72000" rIns="324000">
            <a:noAutofit/>
          </a:bodyPr>
          <a:lstStyle/>
          <a:p>
            <a:pPr marL="0" indent="0">
              <a:lnSpc>
                <a:spcPct val="100000"/>
              </a:lnSpc>
              <a:spcBef>
                <a:spcPts val="0"/>
              </a:spcBef>
              <a:buNone/>
            </a:pPr>
            <a:r>
              <a:rPr lang="en-CA" dirty="0" smtClean="0">
                <a:solidFill>
                  <a:srgbClr val="C00000"/>
                </a:solidFill>
              </a:rPr>
              <a:t>“</a:t>
            </a:r>
            <a:r>
              <a:rPr lang="en-CA" dirty="0" smtClean="0">
                <a:solidFill>
                  <a:srgbClr val="C00000"/>
                </a:solidFill>
              </a:rPr>
              <a:t>Simon </a:t>
            </a:r>
            <a:r>
              <a:rPr lang="en-CA" dirty="0">
                <a:solidFill>
                  <a:srgbClr val="C00000"/>
                </a:solidFill>
              </a:rPr>
              <a:t>Peter asked him, “Lord, where are you going?” Jesus replied, “Where I am going, you cannot follow now, but you will follow later.” Peter asked, “Lord, why can’t I follow you now? I will lay down my life for you.” Then Jesus answered, “Will you really lay down your life for me? Very truly I tell you, before the rooster crows, you will disown me three times</a:t>
            </a:r>
            <a:r>
              <a:rPr lang="en-CA" dirty="0" smtClean="0">
                <a:solidFill>
                  <a:srgbClr val="C00000"/>
                </a:solidFill>
              </a:rPr>
              <a:t>!</a:t>
            </a:r>
          </a:p>
          <a:p>
            <a:pPr marL="0" indent="0">
              <a:lnSpc>
                <a:spcPct val="100000"/>
              </a:lnSpc>
              <a:spcBef>
                <a:spcPts val="0"/>
              </a:spcBef>
              <a:buNone/>
            </a:pPr>
            <a:endParaRPr lang="en-CA" dirty="0" smtClean="0">
              <a:solidFill>
                <a:srgbClr val="C00000"/>
              </a:solidFill>
            </a:endParaRPr>
          </a:p>
          <a:p>
            <a:pPr marL="0" indent="0">
              <a:lnSpc>
                <a:spcPct val="100000"/>
              </a:lnSpc>
              <a:spcBef>
                <a:spcPts val="0"/>
              </a:spcBef>
              <a:buNone/>
            </a:pPr>
            <a:r>
              <a:rPr lang="en-CA" dirty="0" smtClean="0">
                <a:solidFill>
                  <a:srgbClr val="C00000"/>
                </a:solidFill>
              </a:rPr>
              <a:t>Again </a:t>
            </a:r>
            <a:r>
              <a:rPr lang="en-CA" dirty="0">
                <a:solidFill>
                  <a:srgbClr val="C00000"/>
                </a:solidFill>
              </a:rPr>
              <a:t>Peter denied it, and at that moment a rooster began to </a:t>
            </a:r>
            <a:r>
              <a:rPr lang="en-CA" dirty="0" smtClean="0">
                <a:solidFill>
                  <a:srgbClr val="C00000"/>
                </a:solidFill>
              </a:rPr>
              <a:t>crow.</a:t>
            </a:r>
          </a:p>
        </p:txBody>
      </p:sp>
    </p:spTree>
    <p:extLst>
      <p:ext uri="{BB962C8B-B14F-4D97-AF65-F5344CB8AC3E}">
        <p14:creationId xmlns:p14="http://schemas.microsoft.com/office/powerpoint/2010/main" val="232609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625" y="1625601"/>
            <a:ext cx="11349316" cy="5084482"/>
          </a:xfrm>
        </p:spPr>
        <p:txBody>
          <a:bodyPr>
            <a:normAutofit fontScale="92500" lnSpcReduction="10000"/>
          </a:bodyPr>
          <a:lstStyle/>
          <a:p>
            <a:pPr marL="0" indent="0">
              <a:lnSpc>
                <a:spcPct val="100000"/>
              </a:lnSpc>
              <a:spcBef>
                <a:spcPts val="0"/>
              </a:spcBef>
              <a:buNone/>
            </a:pPr>
            <a:r>
              <a:rPr lang="en-CA" sz="3000" dirty="0" smtClean="0">
                <a:solidFill>
                  <a:srgbClr val="C00000"/>
                </a:solidFill>
              </a:rPr>
              <a:t>“When </a:t>
            </a:r>
            <a:r>
              <a:rPr lang="en-CA" sz="3000" dirty="0">
                <a:solidFill>
                  <a:srgbClr val="C00000"/>
                </a:solidFill>
              </a:rPr>
              <a:t>they had finished eating, Jesus said to Simon Peter, “Simon son of John, do you love me more than these?” “Yes, Lord,” he said, “you know that I love you.” </a:t>
            </a:r>
          </a:p>
          <a:p>
            <a:pPr marL="0" indent="0">
              <a:lnSpc>
                <a:spcPct val="100000"/>
              </a:lnSpc>
              <a:spcBef>
                <a:spcPts val="0"/>
              </a:spcBef>
              <a:buNone/>
            </a:pPr>
            <a:r>
              <a:rPr lang="en-CA" sz="3000" dirty="0">
                <a:solidFill>
                  <a:srgbClr val="C00000"/>
                </a:solidFill>
              </a:rPr>
              <a:t>Jesus said, “Feed my lambs.”</a:t>
            </a:r>
          </a:p>
          <a:p>
            <a:pPr marL="0" indent="0">
              <a:buNone/>
            </a:pPr>
            <a:r>
              <a:rPr lang="en-CA" sz="3000" dirty="0" smtClean="0">
                <a:solidFill>
                  <a:srgbClr val="C00000"/>
                </a:solidFill>
              </a:rPr>
              <a:t>Again </a:t>
            </a:r>
            <a:r>
              <a:rPr lang="en-CA" sz="3000" dirty="0">
                <a:solidFill>
                  <a:srgbClr val="C00000"/>
                </a:solidFill>
              </a:rPr>
              <a:t>Jesus said, “Simon son of John, do you love me?” </a:t>
            </a:r>
            <a:endParaRPr lang="en-CA" sz="3000" dirty="0" smtClean="0">
              <a:solidFill>
                <a:srgbClr val="C00000"/>
              </a:solidFill>
            </a:endParaRPr>
          </a:p>
          <a:p>
            <a:pPr marL="0" indent="0">
              <a:buNone/>
            </a:pPr>
            <a:r>
              <a:rPr lang="en-CA" sz="3000" dirty="0" smtClean="0">
                <a:solidFill>
                  <a:srgbClr val="C00000"/>
                </a:solidFill>
              </a:rPr>
              <a:t>He </a:t>
            </a:r>
            <a:r>
              <a:rPr lang="en-CA" sz="3000" dirty="0">
                <a:solidFill>
                  <a:srgbClr val="C00000"/>
                </a:solidFill>
              </a:rPr>
              <a:t>answered, “Yes, Lord, you know that I love you.” </a:t>
            </a:r>
            <a:endParaRPr lang="en-CA" sz="3000" dirty="0" smtClean="0">
              <a:solidFill>
                <a:srgbClr val="C00000"/>
              </a:solidFill>
            </a:endParaRPr>
          </a:p>
          <a:p>
            <a:pPr marL="0" indent="0">
              <a:buNone/>
            </a:pPr>
            <a:r>
              <a:rPr lang="en-CA" sz="3000" dirty="0" smtClean="0">
                <a:solidFill>
                  <a:srgbClr val="C00000"/>
                </a:solidFill>
              </a:rPr>
              <a:t>Jesus </a:t>
            </a:r>
            <a:r>
              <a:rPr lang="en-CA" sz="3000" dirty="0">
                <a:solidFill>
                  <a:srgbClr val="C00000"/>
                </a:solidFill>
              </a:rPr>
              <a:t>said, “Take care of my sheep.”</a:t>
            </a:r>
          </a:p>
          <a:p>
            <a:pPr marL="0" indent="0">
              <a:buNone/>
            </a:pPr>
            <a:r>
              <a:rPr lang="en-CA" sz="3000" dirty="0" smtClean="0">
                <a:solidFill>
                  <a:srgbClr val="C00000"/>
                </a:solidFill>
              </a:rPr>
              <a:t>The </a:t>
            </a:r>
            <a:r>
              <a:rPr lang="en-CA" sz="3000" dirty="0">
                <a:solidFill>
                  <a:srgbClr val="C00000"/>
                </a:solidFill>
              </a:rPr>
              <a:t>third time he said to him, “Simon son of John, do you love me?” </a:t>
            </a:r>
            <a:endParaRPr lang="en-CA" sz="3000" dirty="0" smtClean="0">
              <a:solidFill>
                <a:srgbClr val="C00000"/>
              </a:solidFill>
            </a:endParaRPr>
          </a:p>
          <a:p>
            <a:pPr marL="0" indent="0">
              <a:buNone/>
            </a:pPr>
            <a:r>
              <a:rPr lang="en-CA" sz="3000" dirty="0" smtClean="0">
                <a:solidFill>
                  <a:srgbClr val="C00000"/>
                </a:solidFill>
              </a:rPr>
              <a:t>Peter </a:t>
            </a:r>
            <a:r>
              <a:rPr lang="en-CA" sz="3000" dirty="0">
                <a:solidFill>
                  <a:srgbClr val="C00000"/>
                </a:solidFill>
              </a:rPr>
              <a:t>was hurt because Jesus asked him the third time, “Do you love me?” He said, “Lord, you know all things; you know that I love you.” </a:t>
            </a:r>
            <a:endParaRPr lang="en-CA" sz="3000" dirty="0" smtClean="0">
              <a:solidFill>
                <a:srgbClr val="C00000"/>
              </a:solidFill>
            </a:endParaRPr>
          </a:p>
          <a:p>
            <a:pPr marL="0" indent="0">
              <a:buNone/>
            </a:pPr>
            <a:endParaRPr lang="en-CA" dirty="0" smtClean="0">
              <a:solidFill>
                <a:srgbClr val="DF0303"/>
              </a:solidFill>
            </a:endParaRPr>
          </a:p>
        </p:txBody>
      </p:sp>
    </p:spTree>
    <p:extLst>
      <p:ext uri="{BB962C8B-B14F-4D97-AF65-F5344CB8AC3E}">
        <p14:creationId xmlns:p14="http://schemas.microsoft.com/office/powerpoint/2010/main" val="3698079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23" y="1799770"/>
            <a:ext cx="11102789" cy="3763682"/>
          </a:xfrm>
        </p:spPr>
        <p:txBody>
          <a:bodyPr lIns="252000" tIns="216000" rIns="324000">
            <a:noAutofit/>
          </a:bodyPr>
          <a:lstStyle/>
          <a:p>
            <a:pPr marL="0" indent="0">
              <a:buNone/>
            </a:pPr>
            <a:r>
              <a:rPr lang="en-CA" dirty="0">
                <a:solidFill>
                  <a:srgbClr val="C00000"/>
                </a:solidFill>
              </a:rPr>
              <a:t>Jesus said, “Feed my sheep. Very truly I tell you, when you were younger you dressed yourself and went where you wanted; but when you are old you will stretch out your hands, and someone else will dress you and lead you where you do not want to go.” Jesus said this to indicate the kind of death by which Peter would glorify God. Then he said to him, “Follow me!” </a:t>
            </a:r>
          </a:p>
          <a:p>
            <a:pPr marL="0" indent="0" algn="r">
              <a:buNone/>
            </a:pPr>
            <a:r>
              <a:rPr lang="en-CA" dirty="0">
                <a:solidFill>
                  <a:srgbClr val="C00000"/>
                </a:solidFill>
              </a:rPr>
              <a:t>(John 13:36-38, 18:27, 21:15-19)</a:t>
            </a:r>
            <a:endParaRPr lang="en-CA" dirty="0">
              <a:solidFill>
                <a:srgbClr val="C00000"/>
              </a:solidFill>
            </a:endParaRPr>
          </a:p>
        </p:txBody>
      </p:sp>
    </p:spTree>
    <p:extLst>
      <p:ext uri="{BB962C8B-B14F-4D97-AF65-F5344CB8AC3E}">
        <p14:creationId xmlns:p14="http://schemas.microsoft.com/office/powerpoint/2010/main" val="600880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3077" y="221066"/>
            <a:ext cx="4149969" cy="523220"/>
          </a:xfrm>
          <a:prstGeom prst="rect">
            <a:avLst/>
          </a:prstGeom>
          <a:noFill/>
        </p:spPr>
        <p:txBody>
          <a:bodyPr wrap="square" rtlCol="0">
            <a:spAutoFit/>
          </a:bodyPr>
          <a:lstStyle/>
          <a:p>
            <a:endParaRPr lang="en-CA" sz="2800" dirty="0">
              <a:solidFill>
                <a:schemeClr val="accent5">
                  <a:lumMod val="75000"/>
                </a:schemeClr>
              </a:solidFill>
            </a:endParaRPr>
          </a:p>
        </p:txBody>
      </p:sp>
      <p:sp>
        <p:nvSpPr>
          <p:cNvPr id="5" name="Content Placeholder 4"/>
          <p:cNvSpPr>
            <a:spLocks noGrp="1"/>
          </p:cNvSpPr>
          <p:nvPr>
            <p:ph idx="1"/>
          </p:nvPr>
        </p:nvSpPr>
        <p:spPr>
          <a:xfrm>
            <a:off x="7590971" y="1773032"/>
            <a:ext cx="4366496" cy="4644622"/>
          </a:xfrm>
        </p:spPr>
        <p:txBody>
          <a:bodyPr>
            <a:normAutofit/>
          </a:bodyPr>
          <a:lstStyle/>
          <a:p>
            <a:pPr marL="0" indent="0" algn="ctr">
              <a:buNone/>
            </a:pPr>
            <a:endParaRPr lang="en-CA" sz="2000" dirty="0" smtClean="0">
              <a:solidFill>
                <a:schemeClr val="accent5">
                  <a:lumMod val="75000"/>
                </a:schemeClr>
              </a:solidFill>
            </a:endParaRPr>
          </a:p>
          <a:p>
            <a:pPr marL="0" indent="0" algn="ctr">
              <a:buNone/>
            </a:pPr>
            <a:r>
              <a:rPr lang="en-CA" dirty="0" smtClean="0">
                <a:solidFill>
                  <a:schemeClr val="accent5">
                    <a:lumMod val="75000"/>
                  </a:schemeClr>
                </a:solidFill>
              </a:rPr>
              <a:t>Our </a:t>
            </a:r>
            <a:r>
              <a:rPr lang="en-CA" dirty="0">
                <a:solidFill>
                  <a:schemeClr val="accent5">
                    <a:lumMod val="75000"/>
                  </a:schemeClr>
                </a:solidFill>
              </a:rPr>
              <a:t>main passage today picks up the experience of the disciples a number of days after the </a:t>
            </a:r>
            <a:r>
              <a:rPr lang="en-CA" dirty="0" smtClean="0">
                <a:solidFill>
                  <a:schemeClr val="accent5">
                    <a:lumMod val="75000"/>
                  </a:schemeClr>
                </a:solidFill>
              </a:rPr>
              <a:t>Resurrection</a:t>
            </a:r>
            <a:r>
              <a:rPr lang="en-CA" dirty="0">
                <a:solidFill>
                  <a:schemeClr val="accent5">
                    <a:lumMod val="75000"/>
                  </a:schemeClr>
                </a:solidFill>
              </a:rPr>
              <a:t> </a:t>
            </a:r>
            <a:r>
              <a:rPr lang="en-CA" dirty="0" smtClean="0">
                <a:solidFill>
                  <a:schemeClr val="accent5">
                    <a:lumMod val="75000"/>
                  </a:schemeClr>
                </a:solidFill>
              </a:rPr>
              <a:t>with a night of fishing failure, a miraculous morning haul of fish  and an amazing encounter with Jesus.</a:t>
            </a:r>
            <a:endParaRPr lang="en-CA" dirty="0">
              <a:solidFill>
                <a:schemeClr val="accent5">
                  <a:lumMod val="75000"/>
                </a:schemeClr>
              </a:solidFill>
            </a:endParaRPr>
          </a:p>
        </p:txBody>
      </p:sp>
      <p:pic>
        <p:nvPicPr>
          <p:cNvPr id="2"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63" y="1773032"/>
            <a:ext cx="6971662" cy="4644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025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96686" y="1669142"/>
            <a:ext cx="10765330" cy="5036458"/>
          </a:xfrm>
        </p:spPr>
        <p:txBody>
          <a:bodyPr>
            <a:noAutofit/>
          </a:bodyPr>
          <a:lstStyle/>
          <a:p>
            <a:pPr marL="363538" indent="-363538">
              <a:tabLst>
                <a:tab pos="446088" algn="l"/>
              </a:tabLst>
            </a:pPr>
            <a:r>
              <a:rPr lang="en-CA" smtClean="0">
                <a:solidFill>
                  <a:schemeClr val="accent5">
                    <a:lumMod val="75000"/>
                  </a:schemeClr>
                </a:solidFill>
              </a:rPr>
              <a:t>During the Last Supper, Jesus indicated to Peter that </a:t>
            </a:r>
            <a:r>
              <a:rPr lang="en-CA" smtClean="0">
                <a:solidFill>
                  <a:srgbClr val="C00000"/>
                </a:solidFill>
              </a:rPr>
              <a:t>“where I am going, you cannot follow now, but you will follow later” (John 13:36). </a:t>
            </a:r>
          </a:p>
          <a:p>
            <a:pPr marL="363538" indent="-363538">
              <a:tabLst>
                <a:tab pos="446088" algn="l"/>
              </a:tabLst>
            </a:pPr>
            <a:r>
              <a:rPr lang="en-CA" smtClean="0">
                <a:solidFill>
                  <a:srgbClr val="C00000"/>
                </a:solidFill>
              </a:rPr>
              <a:t>“Very truly I tell you, when you were younger you dressed yourself and went where you wanted; but when you are old you will stretch out your hands, and someone else will dress you and lead you where you do not want to go.” (John 21:18). </a:t>
            </a:r>
          </a:p>
          <a:p>
            <a:pPr marL="363538" indent="-363538">
              <a:tabLst>
                <a:tab pos="446088" algn="l"/>
              </a:tabLst>
            </a:pPr>
            <a:r>
              <a:rPr lang="en-CA" smtClean="0">
                <a:solidFill>
                  <a:schemeClr val="accent5">
                    <a:lumMod val="75000"/>
                  </a:schemeClr>
                </a:solidFill>
              </a:rPr>
              <a:t>Jesus revealed that Peter, and by extension us, are to follow Him on a path marked by pain and suffering … but one that leads also into His kingdom, His glory and His Father’s eternal presence.</a:t>
            </a:r>
          </a:p>
          <a:p>
            <a:pPr marL="363538" indent="-363538">
              <a:tabLst>
                <a:tab pos="446088" algn="l"/>
              </a:tabLst>
            </a:pPr>
            <a:endParaRPr lang="en-CA" dirty="0">
              <a:solidFill>
                <a:schemeClr val="accent5">
                  <a:lumMod val="75000"/>
                </a:schemeClr>
              </a:solidFill>
            </a:endParaRPr>
          </a:p>
        </p:txBody>
      </p:sp>
    </p:spTree>
    <p:extLst>
      <p:ext uri="{BB962C8B-B14F-4D97-AF65-F5344CB8AC3E}">
        <p14:creationId xmlns:p14="http://schemas.microsoft.com/office/powerpoint/2010/main" val="2749473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99199" y="363071"/>
            <a:ext cx="5628341" cy="6306669"/>
          </a:xfrm>
        </p:spPr>
        <p:txBody>
          <a:bodyPr>
            <a:normAutofit/>
          </a:bodyPr>
          <a:lstStyle/>
          <a:p>
            <a:pPr marL="363538" indent="-363538"/>
            <a:r>
              <a:rPr lang="en-CA" dirty="0">
                <a:solidFill>
                  <a:schemeClr val="accent5">
                    <a:lumMod val="75000"/>
                  </a:schemeClr>
                </a:solidFill>
              </a:rPr>
              <a:t>T</a:t>
            </a:r>
            <a:r>
              <a:rPr lang="en-CA" dirty="0" smtClean="0">
                <a:solidFill>
                  <a:schemeClr val="accent5">
                    <a:lumMod val="75000"/>
                  </a:schemeClr>
                </a:solidFill>
              </a:rPr>
              <a:t>he </a:t>
            </a:r>
            <a:r>
              <a:rPr lang="en-CA" dirty="0">
                <a:solidFill>
                  <a:schemeClr val="accent5">
                    <a:lumMod val="75000"/>
                  </a:schemeClr>
                </a:solidFill>
              </a:rPr>
              <a:t>writer of the </a:t>
            </a:r>
            <a:r>
              <a:rPr lang="en-CA" dirty="0" smtClean="0">
                <a:solidFill>
                  <a:schemeClr val="accent5">
                    <a:lumMod val="75000"/>
                  </a:schemeClr>
                </a:solidFill>
              </a:rPr>
              <a:t>letter to the Hebrews </a:t>
            </a:r>
            <a:r>
              <a:rPr lang="en-CA" dirty="0">
                <a:solidFill>
                  <a:schemeClr val="accent5">
                    <a:lumMod val="75000"/>
                  </a:schemeClr>
                </a:solidFill>
              </a:rPr>
              <a:t>urges followers of Jesus </a:t>
            </a:r>
            <a:r>
              <a:rPr lang="en-CA" dirty="0">
                <a:solidFill>
                  <a:srgbClr val="C00000"/>
                </a:solidFill>
              </a:rPr>
              <a:t>“go to Jesus outside the camp, bearing the disgrace he bore” (Hebrews 13:13). </a:t>
            </a:r>
            <a:endParaRPr lang="en-CA" dirty="0" smtClean="0">
              <a:solidFill>
                <a:srgbClr val="C00000"/>
              </a:solidFill>
            </a:endParaRPr>
          </a:p>
          <a:p>
            <a:pPr marL="363538" indent="-363538"/>
            <a:r>
              <a:rPr lang="en-CA" dirty="0">
                <a:solidFill>
                  <a:schemeClr val="accent5">
                    <a:lumMod val="75000"/>
                  </a:schemeClr>
                </a:solidFill>
              </a:rPr>
              <a:t>By choosing mission over comfort, Jesus opted for a road of disgrace and suffering, but also a road of victory and glory. Jesus invited Peter, and us, to walk this same road of suffering and disgrace, victory and glory. </a:t>
            </a:r>
            <a:endParaRPr lang="en-CA" dirty="0">
              <a:solidFill>
                <a:schemeClr val="accent5">
                  <a:lumMod val="75000"/>
                </a:schemeClr>
              </a:solidFill>
            </a:endParaRPr>
          </a:p>
        </p:txBody>
      </p:sp>
      <p:pic>
        <p:nvPicPr>
          <p:cNvPr id="2050" name="Picture 2" descr="http://3.bp.blogspot.com/-LO2-YdX201U/T8OgxLRrBpI/AAAAAAAAD34/9OnHFD_zbwI/s400/Night-at-Golgotha-1869-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32" y="2026557"/>
            <a:ext cx="5455466" cy="3532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513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43754" y="5080001"/>
            <a:ext cx="11322422" cy="1361140"/>
          </a:xfrm>
        </p:spPr>
        <p:txBody>
          <a:bodyPr>
            <a:noAutofit/>
          </a:bodyPr>
          <a:lstStyle/>
          <a:p>
            <a:pPr marL="0" indent="0" algn="ctr">
              <a:buNone/>
            </a:pPr>
            <a:r>
              <a:rPr lang="en-CA" dirty="0" smtClean="0">
                <a:solidFill>
                  <a:schemeClr val="accent5">
                    <a:lumMod val="75000"/>
                  </a:schemeClr>
                </a:solidFill>
              </a:rPr>
              <a:t>Why </a:t>
            </a:r>
            <a:r>
              <a:rPr lang="en-CA" dirty="0">
                <a:solidFill>
                  <a:schemeClr val="accent5">
                    <a:lumMod val="75000"/>
                  </a:schemeClr>
                </a:solidFill>
              </a:rPr>
              <a:t>did Jesus suggest that Peter could not yet follow Him on this road of suffering in John 13 and yet now, in John 21, invite Peter to follow Him?</a:t>
            </a:r>
            <a:endParaRPr lang="en-CA" dirty="0">
              <a:solidFill>
                <a:schemeClr val="accent5">
                  <a:lumMod val="75000"/>
                </a:schemeClr>
              </a:solidFill>
            </a:endParaRPr>
          </a:p>
        </p:txBody>
      </p:sp>
      <p:pic>
        <p:nvPicPr>
          <p:cNvPr id="2"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0784" y="815229"/>
            <a:ext cx="7176582" cy="4264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621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05714" y="1973942"/>
            <a:ext cx="5315857" cy="4397829"/>
          </a:xfrm>
        </p:spPr>
        <p:txBody>
          <a:bodyPr>
            <a:normAutofit/>
          </a:bodyPr>
          <a:lstStyle/>
          <a:p>
            <a:pPr marL="0" indent="0">
              <a:buNone/>
            </a:pPr>
            <a:r>
              <a:rPr lang="en-CA" dirty="0" smtClean="0">
                <a:solidFill>
                  <a:schemeClr val="accent5">
                    <a:lumMod val="75000"/>
                  </a:schemeClr>
                </a:solidFill>
              </a:rPr>
              <a:t>Jesus did not invite Peter to follow Him on the path of suffering leading to glory in John 13 because:</a:t>
            </a:r>
          </a:p>
          <a:p>
            <a:pPr marL="514350" indent="-514350">
              <a:buFont typeface="+mj-lt"/>
              <a:buAutoNum type="arabicPeriod"/>
            </a:pPr>
            <a:r>
              <a:rPr lang="en-CA" dirty="0" smtClean="0">
                <a:solidFill>
                  <a:schemeClr val="accent5">
                    <a:lumMod val="75000"/>
                  </a:schemeClr>
                </a:solidFill>
              </a:rPr>
              <a:t>the </a:t>
            </a:r>
            <a:r>
              <a:rPr lang="en-CA" dirty="0">
                <a:solidFill>
                  <a:schemeClr val="accent5">
                    <a:lumMod val="75000"/>
                  </a:schemeClr>
                </a:solidFill>
              </a:rPr>
              <a:t>path was yet </a:t>
            </a:r>
            <a:r>
              <a:rPr lang="en-CA" dirty="0" smtClean="0">
                <a:solidFill>
                  <a:schemeClr val="accent5">
                    <a:lumMod val="75000"/>
                  </a:schemeClr>
                </a:solidFill>
              </a:rPr>
              <a:t>unprepared</a:t>
            </a:r>
          </a:p>
          <a:p>
            <a:pPr marL="514350" indent="-514350">
              <a:buFont typeface="+mj-lt"/>
              <a:buAutoNum type="arabicPeriod"/>
            </a:pPr>
            <a:r>
              <a:rPr lang="en-CA" dirty="0">
                <a:solidFill>
                  <a:schemeClr val="accent5">
                    <a:lumMod val="75000"/>
                  </a:schemeClr>
                </a:solidFill>
              </a:rPr>
              <a:t>the Holy Spirit had not yet been </a:t>
            </a:r>
            <a:r>
              <a:rPr lang="en-CA" dirty="0" smtClean="0">
                <a:solidFill>
                  <a:schemeClr val="accent5">
                    <a:lumMod val="75000"/>
                  </a:schemeClr>
                </a:solidFill>
              </a:rPr>
              <a:t>given</a:t>
            </a:r>
          </a:p>
          <a:p>
            <a:pPr marL="514350" indent="-514350">
              <a:buFont typeface="+mj-lt"/>
              <a:buAutoNum type="arabicPeriod"/>
            </a:pPr>
            <a:r>
              <a:rPr lang="en-CA" dirty="0">
                <a:solidFill>
                  <a:schemeClr val="accent5">
                    <a:lumMod val="75000"/>
                  </a:schemeClr>
                </a:solidFill>
              </a:rPr>
              <a:t>his manner of walking the path was yet undefined</a:t>
            </a:r>
            <a:r>
              <a:rPr lang="en-CA" dirty="0" smtClean="0">
                <a:solidFill>
                  <a:schemeClr val="accent5">
                    <a:lumMod val="75000"/>
                  </a:schemeClr>
                </a:solidFill>
              </a:rPr>
              <a:t> </a:t>
            </a:r>
            <a:endParaRPr lang="en-CA" dirty="0">
              <a:solidFill>
                <a:schemeClr val="accent5">
                  <a:lumMod val="75000"/>
                </a:schemeClr>
              </a:solidFill>
            </a:endParaRPr>
          </a:p>
        </p:txBody>
      </p:sp>
      <p:pic>
        <p:nvPicPr>
          <p:cNvPr id="307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497" y="1625600"/>
            <a:ext cx="3973847" cy="5062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285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4450</TotalTime>
  <Words>310</Words>
  <Application>Microsoft Office PowerPoint</Application>
  <PresentationFormat>Widescreen</PresentationFormat>
  <Paragraphs>31</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Rounded MT 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Clubine</dc:creator>
  <cp:lastModifiedBy>Scott Clubine</cp:lastModifiedBy>
  <cp:revision>93</cp:revision>
  <cp:lastPrinted>2021-02-28T03:27:55Z</cp:lastPrinted>
  <dcterms:created xsi:type="dcterms:W3CDTF">2021-01-14T20:11:23Z</dcterms:created>
  <dcterms:modified xsi:type="dcterms:W3CDTF">2021-04-09T15:18:56Z</dcterms:modified>
</cp:coreProperties>
</file>