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9" r:id="rId3"/>
    <p:sldId id="282" r:id="rId4"/>
    <p:sldId id="283" r:id="rId5"/>
    <p:sldId id="284" r:id="rId6"/>
    <p:sldId id="287" r:id="rId7"/>
    <p:sldId id="288" r:id="rId8"/>
    <p:sldId id="293" r:id="rId9"/>
    <p:sldId id="294" r:id="rId10"/>
    <p:sldId id="290" r:id="rId11"/>
    <p:sldId id="295" r:id="rId12"/>
    <p:sldId id="277" r:id="rId13"/>
    <p:sldId id="26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0303"/>
    <a:srgbClr val="AA3E3B"/>
    <a:srgbClr val="435D7B"/>
    <a:srgbClr val="00AAAD"/>
    <a:srgbClr val="942923"/>
    <a:srgbClr val="F15A22"/>
    <a:srgbClr val="FFFFFF"/>
    <a:srgbClr val="5E8EB9"/>
    <a:srgbClr val="B3001D"/>
    <a:srgbClr val="BE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5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02C6EE-3C6A-4247-BB30-207DCC5EE936}" type="datetimeFigureOut">
              <a:rPr lang="en-CA" smtClean="0"/>
              <a:t>2021-03-03</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E03F07E-C443-447B-BE06-D3B91FA303CF}" type="slidenum">
              <a:rPr lang="en-CA" smtClean="0"/>
              <a:t>‹#›</a:t>
            </a:fld>
            <a:endParaRPr lang="en-CA"/>
          </a:p>
        </p:txBody>
      </p:sp>
    </p:spTree>
    <p:extLst>
      <p:ext uri="{BB962C8B-B14F-4D97-AF65-F5344CB8AC3E}">
        <p14:creationId xmlns:p14="http://schemas.microsoft.com/office/powerpoint/2010/main" val="33741148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50397"/>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413007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884384"/>
            <a:ext cx="2743200" cy="365125"/>
          </a:xfrm>
        </p:spPr>
        <p:txBody>
          <a:bodyPr/>
          <a:lstStyle/>
          <a:p>
            <a:fld id="{C18C8CDC-09E8-467C-B7B3-6F10F46A41D3}" type="datetimeFigureOut">
              <a:rPr lang="en-CA" smtClean="0"/>
              <a:t>2021-03-03</a:t>
            </a:fld>
            <a:endParaRPr lang="en-CA"/>
          </a:p>
        </p:txBody>
      </p:sp>
      <p:sp>
        <p:nvSpPr>
          <p:cNvPr id="5" name="Footer Placeholder 4"/>
          <p:cNvSpPr>
            <a:spLocks noGrp="1"/>
          </p:cNvSpPr>
          <p:nvPr>
            <p:ph type="ftr" sz="quarter" idx="11"/>
          </p:nvPr>
        </p:nvSpPr>
        <p:spPr>
          <a:xfrm>
            <a:off x="4038600" y="6884384"/>
            <a:ext cx="4114800" cy="365125"/>
          </a:xfrm>
        </p:spPr>
        <p:txBody>
          <a:bodyPr/>
          <a:lstStyle/>
          <a:p>
            <a:endParaRPr lang="en-CA"/>
          </a:p>
        </p:txBody>
      </p:sp>
      <p:sp>
        <p:nvSpPr>
          <p:cNvPr id="6" name="Slide Number Placeholder 5"/>
          <p:cNvSpPr>
            <a:spLocks noGrp="1"/>
          </p:cNvSpPr>
          <p:nvPr>
            <p:ph type="sldNum" sz="quarter" idx="12"/>
          </p:nvPr>
        </p:nvSpPr>
        <p:spPr>
          <a:xfrm>
            <a:off x="8610600" y="6884384"/>
            <a:ext cx="2743200" cy="365125"/>
          </a:xfrm>
          <a:prstGeom prst="rect">
            <a:avLst/>
          </a:prstGeom>
        </p:spPr>
        <p:txBody>
          <a:bodyPr/>
          <a:lstStyle/>
          <a:p>
            <a:fld id="{65B2E428-891C-47B7-8FBE-2AF73AE88431}" type="slidenum">
              <a:rPr lang="en-CA" smtClean="0"/>
              <a:t>‹#›</a:t>
            </a:fld>
            <a:endParaRPr lang="en-CA"/>
          </a:p>
        </p:txBody>
      </p:sp>
      <p:pic>
        <p:nvPicPr>
          <p:cNvPr id="7" name="Picture 6" descr="https://mir-s3-cdn-cf.behance.net/project_modules/fs/b9483635754597.5702c50d57976.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5"/>
          <p:cNvSpPr txBox="1">
            <a:spLocks/>
          </p:cNvSpPr>
          <p:nvPr userDrawn="1"/>
        </p:nvSpPr>
        <p:spPr>
          <a:xfrm>
            <a:off x="2653048" y="5220282"/>
            <a:ext cx="70705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Studying the “Amen, Amen” Sayings of Jesus</a:t>
            </a:r>
            <a:endParaRPr lang="en-CA" sz="40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9" name="TextBox 8"/>
          <p:cNvSpPr txBox="1"/>
          <p:nvPr userDrawn="1"/>
        </p:nvSpPr>
        <p:spPr>
          <a:xfrm>
            <a:off x="3112301" y="1393939"/>
            <a:ext cx="6053071" cy="2400657"/>
          </a:xfrm>
          <a:prstGeom prst="rect">
            <a:avLst/>
          </a:prstGeom>
          <a:noFill/>
        </p:spPr>
        <p:txBody>
          <a:bodyPr wrap="square" rtlCol="0">
            <a:spAutoFit/>
          </a:bodyPr>
          <a:lstStyle/>
          <a:p>
            <a:r>
              <a:rPr lang="en-CA" sz="15000" dirty="0" smtClean="0">
                <a:solidFill>
                  <a:srgbClr val="5E8EB9"/>
                </a:solidFill>
                <a:effectLst>
                  <a:outerShdw blurRad="38100" dist="38100" dir="2700000" algn="tl">
                    <a:srgbClr val="000000">
                      <a:alpha val="43137"/>
                    </a:srgbClr>
                  </a:outerShdw>
                </a:effectLst>
                <a:latin typeface="Arial Rounded MT Bold" panose="020F0704030504030204" pitchFamily="34" charset="0"/>
              </a:rPr>
              <a:t>AMEN</a:t>
            </a:r>
            <a:endParaRPr lang="en-CA" sz="15000" dirty="0">
              <a:solidFill>
                <a:srgbClr val="5E8EB9"/>
              </a:solidFill>
              <a:effectLst>
                <a:outerShdw blurRad="38100" dist="38100" dir="2700000" algn="tl">
                  <a:srgbClr val="000000">
                    <a:alpha val="43137"/>
                  </a:srgbClr>
                </a:outerShdw>
              </a:effectLst>
              <a:latin typeface="Arial Rounded MT Bold" panose="020F0704030504030204" pitchFamily="34" charset="0"/>
            </a:endParaRPr>
          </a:p>
        </p:txBody>
      </p:sp>
      <p:sp>
        <p:nvSpPr>
          <p:cNvPr id="10" name="TextBox 9"/>
          <p:cNvSpPr txBox="1"/>
          <p:nvPr userDrawn="1"/>
        </p:nvSpPr>
        <p:spPr>
          <a:xfrm rot="10800000" flipH="1">
            <a:off x="2939462" y="2889185"/>
            <a:ext cx="6053071" cy="2400657"/>
          </a:xfrm>
          <a:prstGeom prst="rect">
            <a:avLst/>
          </a:prstGeom>
          <a:noFill/>
        </p:spPr>
        <p:txBody>
          <a:bodyPr wrap="square" rtlCol="0">
            <a:spAutoFit/>
          </a:bodyPr>
          <a:lstStyle/>
          <a:p>
            <a:r>
              <a:rPr lang="en-CA" sz="15000" dirty="0" smtClean="0">
                <a:solidFill>
                  <a:srgbClr val="C7D8E7"/>
                </a:solidFill>
                <a:effectLst>
                  <a:outerShdw blurRad="38100" dist="38100" dir="2700000" algn="tl">
                    <a:srgbClr val="000000">
                      <a:alpha val="43137"/>
                    </a:srgbClr>
                  </a:outerShdw>
                </a:effectLst>
                <a:latin typeface="Arial Rounded MT Bold" panose="020F0704030504030204" pitchFamily="34" charset="0"/>
              </a:rPr>
              <a:t>NEMA</a:t>
            </a:r>
            <a:endParaRPr lang="en-CA" sz="15000" dirty="0">
              <a:solidFill>
                <a:srgbClr val="C7D8E7"/>
              </a:solidFill>
              <a:effectLst>
                <a:outerShdw blurRad="38100" dist="38100" dir="2700000" algn="tl">
                  <a:srgbClr val="000000">
                    <a:alpha val="43137"/>
                  </a:srgbClr>
                </a:outerShdw>
              </a:effectLst>
              <a:latin typeface="Arial Rounded MT Bold" panose="020F0704030504030204" pitchFamily="34" charset="0"/>
            </a:endParaRPr>
          </a:p>
        </p:txBody>
      </p:sp>
      <p:cxnSp>
        <p:nvCxnSpPr>
          <p:cNvPr id="11" name="Straight Connector 10"/>
          <p:cNvCxnSpPr/>
          <p:nvPr userDrawn="1"/>
        </p:nvCxnSpPr>
        <p:spPr>
          <a:xfrm>
            <a:off x="656823" y="5022760"/>
            <a:ext cx="10818253" cy="2575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45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8C8CDC-09E8-467C-B7B3-6F10F46A41D3}" type="datetimeFigureOut">
              <a:rPr lang="en-CA" smtClean="0"/>
              <a:t>2021-03-03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9258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18C8CDC-09E8-467C-B7B3-6F10F46A41D3}" type="datetimeFigureOut">
              <a:rPr lang="en-CA" smtClean="0"/>
              <a:t>2021-03-03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2197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16300" y="365125"/>
            <a:ext cx="7937500" cy="981075"/>
          </a:xfrm>
          <a:solidFill>
            <a:srgbClr val="FFFFFF">
              <a:alpha val="40000"/>
            </a:srgbClr>
          </a:solidFill>
        </p:spPr>
        <p:txBody>
          <a:bodyPr/>
          <a:lstStyle>
            <a:lvl1pPr algn="ctr">
              <a:defRPr>
                <a:solidFill>
                  <a:schemeClr val="tx1"/>
                </a:solidFill>
                <a:effectLst/>
                <a:latin typeface="Arial Rounded MT Bold" panose="020F070403050403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38200" y="1625600"/>
            <a:ext cx="10515600" cy="5095875"/>
          </a:xfrm>
          <a:solidFill>
            <a:srgbClr val="FFFFFF">
              <a:alpha val="40000"/>
            </a:srgbClr>
          </a:solidFill>
        </p:spPr>
        <p:txBody>
          <a:bodyPr>
            <a:normAutofit/>
          </a:bodyPr>
          <a:lstStyle>
            <a:lvl1pPr>
              <a:defRPr sz="2800">
                <a:solidFill>
                  <a:schemeClr val="tx1"/>
                </a:solidFill>
                <a:effectLst/>
                <a:latin typeface="Arial Rounded MT Bold" panose="020F0704030504030204" pitchFamily="34" charset="0"/>
              </a:defRPr>
            </a:lvl1pPr>
            <a:lvl2pPr>
              <a:defRPr sz="2800">
                <a:solidFill>
                  <a:schemeClr val="tx1"/>
                </a:solidFill>
                <a:effectLst/>
                <a:latin typeface="Arial Rounded MT Bold" panose="020F0704030504030204" pitchFamily="34" charset="0"/>
              </a:defRPr>
            </a:lvl2pPr>
            <a:lvl3pPr>
              <a:defRPr sz="2800">
                <a:solidFill>
                  <a:schemeClr val="tx1"/>
                </a:solidFill>
                <a:effectLst/>
                <a:latin typeface="Arial Rounded MT Bold" panose="020F0704030504030204" pitchFamily="34" charset="0"/>
              </a:defRPr>
            </a:lvl3pPr>
            <a:lvl4pPr>
              <a:defRPr sz="2800">
                <a:solidFill>
                  <a:schemeClr val="tx1"/>
                </a:solidFill>
                <a:effectLst/>
                <a:latin typeface="Arial Rounded MT Bold" panose="020F0704030504030204" pitchFamily="34" charset="0"/>
              </a:defRPr>
            </a:lvl4pPr>
            <a:lvl5pPr>
              <a:defRPr sz="2800">
                <a:solidFill>
                  <a:schemeClr val="tx1"/>
                </a:solidFill>
                <a:effectLst/>
                <a:latin typeface="Arial Rounded MT Bold" panose="020F07040305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C18C8CDC-09E8-467C-B7B3-6F10F46A41D3}" type="datetimeFigureOut">
              <a:rPr lang="en-CA" smtClean="0"/>
              <a:t>2021-03-03</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75606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C8CDC-09E8-467C-B7B3-6F10F46A41D3}" type="datetimeFigureOut">
              <a:rPr lang="en-CA" smtClean="0"/>
              <a:t>2021-03-03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548677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18C8CDC-09E8-467C-B7B3-6F10F46A41D3}" type="datetimeFigureOut">
              <a:rPr lang="en-CA" smtClean="0"/>
              <a:t>2021-03-03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05749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18C8CDC-09E8-467C-B7B3-6F10F46A41D3}" type="datetimeFigureOut">
              <a:rPr lang="en-CA" smtClean="0"/>
              <a:t>2021-03-03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04038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18C8CDC-09E8-467C-B7B3-6F10F46A41D3}" type="datetimeFigureOut">
              <a:rPr lang="en-CA" smtClean="0"/>
              <a:t>2021-03-03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19693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C8CDC-09E8-467C-B7B3-6F10F46A41D3}" type="datetimeFigureOut">
              <a:rPr lang="en-CA" smtClean="0"/>
              <a:t>2021-03-03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29783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C8CDC-09E8-467C-B7B3-6F10F46A41D3}" type="datetimeFigureOut">
              <a:rPr lang="en-CA" smtClean="0"/>
              <a:t>2021-03-03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21270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C8CDC-09E8-467C-B7B3-6F10F46A41D3}" type="datetimeFigureOut">
              <a:rPr lang="en-CA" smtClean="0"/>
              <a:t>2021-03-03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22300" y="1200885"/>
            <a:ext cx="2743200" cy="365125"/>
          </a:xfrm>
          <a:prstGeom prst="rect">
            <a:avLst/>
          </a:prstGeom>
        </p:spPr>
        <p:txBody>
          <a:bodyPr/>
          <a:lstStyle/>
          <a:p>
            <a:fld id="{65B2E428-891C-47B7-8FBE-2AF73AE88431}" type="slidenum">
              <a:rPr lang="en-CA" smtClean="0"/>
              <a:t>‹#›</a:t>
            </a:fld>
            <a:endParaRPr lang="en-CA"/>
          </a:p>
        </p:txBody>
      </p:sp>
    </p:spTree>
    <p:extLst>
      <p:ext uri="{BB962C8B-B14F-4D97-AF65-F5344CB8AC3E}">
        <p14:creationId xmlns:p14="http://schemas.microsoft.com/office/powerpoint/2010/main" val="326050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C8CDC-09E8-467C-B7B3-6F10F46A41D3}" type="datetimeFigureOut">
              <a:rPr lang="en-CA" smtClean="0"/>
              <a:t>2021-03-03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7" name="Picture 6" descr="https://mir-s3-cdn-cf.behance.net/project_modules/fs/b9483635754597.5702c50d57976.jpg"/>
          <p:cNvPicPr>
            <a:picLocks noChangeAspect="1" noChangeArrowheads="1"/>
          </p:cNvPicPr>
          <p:nvPr userDrawn="1"/>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99897" y="-98345"/>
            <a:ext cx="2737787" cy="1107996"/>
          </a:xfrm>
          <a:prstGeom prst="rect">
            <a:avLst/>
          </a:prstGeom>
          <a:noFill/>
        </p:spPr>
        <p:txBody>
          <a:bodyPr wrap="square" rtlCol="0">
            <a:spAutoFit/>
          </a:bodyPr>
          <a:lstStyle/>
          <a:p>
            <a:r>
              <a:rPr lang="en-CA" sz="6600" dirty="0" smtClean="0">
                <a:solidFill>
                  <a:srgbClr val="5E8EB9"/>
                </a:solidFill>
                <a:effectLst>
                  <a:outerShdw blurRad="38100" dist="38100" dir="2700000" algn="tl">
                    <a:srgbClr val="000000">
                      <a:alpha val="43137"/>
                    </a:srgbClr>
                  </a:outerShdw>
                </a:effectLst>
                <a:latin typeface="Arial Rounded MT Bold" panose="020F0704030504030204" pitchFamily="34" charset="0"/>
              </a:rPr>
              <a:t>AMEN</a:t>
            </a:r>
            <a:endParaRPr lang="en-CA" sz="6600" dirty="0">
              <a:solidFill>
                <a:srgbClr val="5E8EB9"/>
              </a:solidFill>
              <a:effectLst>
                <a:outerShdw blurRad="38100" dist="38100" dir="2700000" algn="tl">
                  <a:srgbClr val="000000">
                    <a:alpha val="43137"/>
                  </a:srgbClr>
                </a:outerShdw>
              </a:effectLst>
              <a:latin typeface="Arial Rounded MT Bold" panose="020F0704030504030204" pitchFamily="34" charset="0"/>
            </a:endParaRPr>
          </a:p>
        </p:txBody>
      </p:sp>
      <p:sp>
        <p:nvSpPr>
          <p:cNvPr id="9" name="TextBox 8"/>
          <p:cNvSpPr txBox="1"/>
          <p:nvPr userDrawn="1"/>
        </p:nvSpPr>
        <p:spPr>
          <a:xfrm rot="10800000" flipH="1">
            <a:off x="99897" y="590590"/>
            <a:ext cx="2737787" cy="1107996"/>
          </a:xfrm>
          <a:prstGeom prst="rect">
            <a:avLst/>
          </a:prstGeom>
          <a:noFill/>
        </p:spPr>
        <p:txBody>
          <a:bodyPr wrap="square" rtlCol="0">
            <a:spAutoFit/>
          </a:bodyPr>
          <a:lstStyle/>
          <a:p>
            <a:r>
              <a:rPr lang="en-CA" sz="6600" dirty="0" smtClean="0">
                <a:solidFill>
                  <a:srgbClr val="C7D8E7"/>
                </a:solidFill>
                <a:effectLst>
                  <a:outerShdw blurRad="38100" dist="38100" dir="2700000" algn="tl">
                    <a:srgbClr val="000000">
                      <a:alpha val="43137"/>
                    </a:srgbClr>
                  </a:outerShdw>
                </a:effectLst>
                <a:latin typeface="Arial Rounded MT Bold" panose="020F0704030504030204" pitchFamily="34" charset="0"/>
              </a:rPr>
              <a:t>NEMA</a:t>
            </a:r>
            <a:endParaRPr lang="en-CA" sz="6600" dirty="0">
              <a:solidFill>
                <a:srgbClr val="C7D8E7"/>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9927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4670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2545"/>
            <a:ext cx="10515600" cy="5047013"/>
          </a:xfrm>
        </p:spPr>
        <p:txBody>
          <a:bodyPr>
            <a:normAutofit/>
          </a:bodyPr>
          <a:lstStyle/>
          <a:p>
            <a:r>
              <a:rPr lang="en-CA" dirty="0">
                <a:solidFill>
                  <a:schemeClr val="accent5">
                    <a:lumMod val="75000"/>
                  </a:schemeClr>
                </a:solidFill>
              </a:rPr>
              <a:t>F</a:t>
            </a:r>
            <a:r>
              <a:rPr lang="en-CA" dirty="0" smtClean="0">
                <a:solidFill>
                  <a:schemeClr val="accent5">
                    <a:lumMod val="75000"/>
                  </a:schemeClr>
                </a:solidFill>
              </a:rPr>
              <a:t>rom </a:t>
            </a:r>
            <a:r>
              <a:rPr lang="en-CA" dirty="0">
                <a:solidFill>
                  <a:schemeClr val="accent5">
                    <a:lumMod val="75000"/>
                  </a:schemeClr>
                </a:solidFill>
              </a:rPr>
              <a:t>what or whom is it we require being set free</a:t>
            </a:r>
            <a:r>
              <a:rPr lang="en-CA" dirty="0" smtClean="0">
                <a:solidFill>
                  <a:schemeClr val="accent5">
                    <a:lumMod val="75000"/>
                  </a:schemeClr>
                </a:solidFill>
              </a:rPr>
              <a:t>?</a:t>
            </a:r>
          </a:p>
          <a:p>
            <a:pPr marL="514350" indent="-514350">
              <a:buFont typeface="+mj-lt"/>
              <a:buAutoNum type="arabicPeriod"/>
            </a:pPr>
            <a:r>
              <a:rPr lang="en-CA" dirty="0">
                <a:solidFill>
                  <a:schemeClr val="accent5">
                    <a:lumMod val="75000"/>
                  </a:schemeClr>
                </a:solidFill>
              </a:rPr>
              <a:t>I</a:t>
            </a:r>
            <a:r>
              <a:rPr lang="en-CA" dirty="0" smtClean="0">
                <a:solidFill>
                  <a:schemeClr val="accent5">
                    <a:lumMod val="75000"/>
                  </a:schemeClr>
                </a:solidFill>
              </a:rPr>
              <a:t>t </a:t>
            </a:r>
            <a:r>
              <a:rPr lang="en-CA" dirty="0">
                <a:solidFill>
                  <a:schemeClr val="accent5">
                    <a:lumMod val="75000"/>
                  </a:schemeClr>
                </a:solidFill>
              </a:rPr>
              <a:t>is slavery to sin from which we need freedom</a:t>
            </a:r>
            <a:r>
              <a:rPr lang="en-CA" dirty="0" smtClean="0">
                <a:solidFill>
                  <a:schemeClr val="accent5">
                    <a:lumMod val="75000"/>
                  </a:schemeClr>
                </a:solidFill>
              </a:rPr>
              <a:t>.</a:t>
            </a:r>
          </a:p>
          <a:p>
            <a:pPr lvl="1"/>
            <a:r>
              <a:rPr lang="en-CA" dirty="0" smtClean="0">
                <a:solidFill>
                  <a:srgbClr val="C00000"/>
                </a:solidFill>
              </a:rPr>
              <a:t>“When </a:t>
            </a:r>
            <a:r>
              <a:rPr lang="en-CA" dirty="0">
                <a:solidFill>
                  <a:srgbClr val="C00000"/>
                </a:solidFill>
              </a:rPr>
              <a:t>you were slaves to sin, you </a:t>
            </a:r>
            <a:r>
              <a:rPr lang="en-CA" dirty="0" smtClean="0">
                <a:solidFill>
                  <a:srgbClr val="C00000"/>
                </a:solidFill>
              </a:rPr>
              <a:t>                                                         were </a:t>
            </a:r>
            <a:r>
              <a:rPr lang="en-CA" dirty="0">
                <a:solidFill>
                  <a:srgbClr val="C00000"/>
                </a:solidFill>
              </a:rPr>
              <a:t>free from the control of </a:t>
            </a:r>
            <a:r>
              <a:rPr lang="en-CA" dirty="0" smtClean="0">
                <a:solidFill>
                  <a:srgbClr val="C00000"/>
                </a:solidFill>
              </a:rPr>
              <a:t>                                             righteousness.” </a:t>
            </a:r>
            <a:r>
              <a:rPr lang="en-CA" dirty="0">
                <a:solidFill>
                  <a:srgbClr val="C00000"/>
                </a:solidFill>
              </a:rPr>
              <a:t>(Romans 6:20</a:t>
            </a:r>
            <a:r>
              <a:rPr lang="en-CA" dirty="0" smtClean="0">
                <a:solidFill>
                  <a:srgbClr val="C00000"/>
                </a:solidFill>
              </a:rPr>
              <a:t>)</a:t>
            </a:r>
          </a:p>
          <a:p>
            <a:pPr lvl="1"/>
            <a:r>
              <a:rPr lang="en-CA" dirty="0">
                <a:solidFill>
                  <a:schemeClr val="accent5">
                    <a:lumMod val="75000"/>
                  </a:schemeClr>
                </a:solidFill>
              </a:rPr>
              <a:t>S</a:t>
            </a:r>
            <a:r>
              <a:rPr lang="en-CA" dirty="0" smtClean="0">
                <a:solidFill>
                  <a:schemeClr val="accent5">
                    <a:lumMod val="75000"/>
                  </a:schemeClr>
                </a:solidFill>
              </a:rPr>
              <a:t>ince </a:t>
            </a:r>
            <a:r>
              <a:rPr lang="en-CA" dirty="0">
                <a:solidFill>
                  <a:schemeClr val="accent5">
                    <a:lumMod val="75000"/>
                  </a:schemeClr>
                </a:solidFill>
              </a:rPr>
              <a:t>the Jews in the crowd were not </a:t>
            </a:r>
            <a:r>
              <a:rPr lang="en-CA" dirty="0" smtClean="0">
                <a:solidFill>
                  <a:schemeClr val="accent5">
                    <a:lumMod val="75000"/>
                  </a:schemeClr>
                </a:solidFill>
              </a:rPr>
              <a:t>                                        performing </a:t>
            </a:r>
            <a:r>
              <a:rPr lang="en-CA" dirty="0">
                <a:solidFill>
                  <a:schemeClr val="accent5">
                    <a:lumMod val="75000"/>
                  </a:schemeClr>
                </a:solidFill>
              </a:rPr>
              <a:t>the work of God – because they were not believing in Jesus and His word – they must then be joined to another father intent on other works. </a:t>
            </a:r>
            <a:endParaRPr lang="en-CA" dirty="0" smtClean="0">
              <a:solidFill>
                <a:schemeClr val="accent5">
                  <a:lumMod val="75000"/>
                </a:schemeClr>
              </a:solidFill>
            </a:endParaRPr>
          </a:p>
          <a:p>
            <a:pPr lvl="1"/>
            <a:r>
              <a:rPr lang="en-CA" dirty="0" smtClean="0">
                <a:solidFill>
                  <a:schemeClr val="accent5">
                    <a:lumMod val="75000"/>
                  </a:schemeClr>
                </a:solidFill>
              </a:rPr>
              <a:t>Jesus points </a:t>
            </a:r>
            <a:r>
              <a:rPr lang="en-CA" dirty="0">
                <a:solidFill>
                  <a:schemeClr val="accent5">
                    <a:lumMod val="75000"/>
                  </a:schemeClr>
                </a:solidFill>
              </a:rPr>
              <a:t>to a lineage from Abraham that was not physical in nature, not something trackable through a DNA </a:t>
            </a:r>
            <a:r>
              <a:rPr lang="en-CA" dirty="0" smtClean="0">
                <a:solidFill>
                  <a:schemeClr val="accent5">
                    <a:lumMod val="75000"/>
                  </a:schemeClr>
                </a:solidFill>
              </a:rPr>
              <a:t>analysis, but faith oriented in nature. </a:t>
            </a:r>
          </a:p>
        </p:txBody>
      </p:sp>
      <p:pic>
        <p:nvPicPr>
          <p:cNvPr id="2050" name="Picture 2" descr="https://img2.pngio.com/broken-shackles-on-feet-png-image-transparent-png-free-download-broken-shackles-png-820_482.png"/>
          <p:cNvPicPr>
            <a:picLocks noChangeAspect="1" noChangeArrowheads="1"/>
          </p:cNvPicPr>
          <p:nvPr/>
        </p:nvPicPr>
        <p:blipFill>
          <a:blip r:embed="rId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30834" y="2553192"/>
            <a:ext cx="2909209" cy="171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34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62545"/>
            <a:ext cx="10515600" cy="5058929"/>
          </a:xfrm>
        </p:spPr>
        <p:txBody>
          <a:bodyPr>
            <a:normAutofit/>
          </a:bodyPr>
          <a:lstStyle/>
          <a:p>
            <a:r>
              <a:rPr lang="en-CA" dirty="0">
                <a:solidFill>
                  <a:schemeClr val="accent5">
                    <a:lumMod val="75000"/>
                  </a:schemeClr>
                </a:solidFill>
              </a:rPr>
              <a:t>F</a:t>
            </a:r>
            <a:r>
              <a:rPr lang="en-CA" dirty="0" smtClean="0">
                <a:solidFill>
                  <a:schemeClr val="accent5">
                    <a:lumMod val="75000"/>
                  </a:schemeClr>
                </a:solidFill>
              </a:rPr>
              <a:t>rom </a:t>
            </a:r>
            <a:r>
              <a:rPr lang="en-CA" dirty="0">
                <a:solidFill>
                  <a:schemeClr val="accent5">
                    <a:lumMod val="75000"/>
                  </a:schemeClr>
                </a:solidFill>
              </a:rPr>
              <a:t>what or whom is it we require being set free</a:t>
            </a:r>
            <a:r>
              <a:rPr lang="en-CA" dirty="0" smtClean="0">
                <a:solidFill>
                  <a:schemeClr val="accent5">
                    <a:lumMod val="75000"/>
                  </a:schemeClr>
                </a:solidFill>
              </a:rPr>
              <a:t>?</a:t>
            </a:r>
          </a:p>
          <a:p>
            <a:pPr marL="971550" lvl="1" indent="-514350">
              <a:buFont typeface="+mj-lt"/>
              <a:buAutoNum type="arabicPeriod" startAt="2"/>
            </a:pPr>
            <a:r>
              <a:rPr lang="en-CA" dirty="0" smtClean="0">
                <a:solidFill>
                  <a:schemeClr val="accent5">
                    <a:lumMod val="75000"/>
                  </a:schemeClr>
                </a:solidFill>
              </a:rPr>
              <a:t>It is slavery to Satan from which we need freedom.</a:t>
            </a:r>
          </a:p>
          <a:p>
            <a:pPr lvl="1"/>
            <a:r>
              <a:rPr lang="en-CA" dirty="0">
                <a:solidFill>
                  <a:schemeClr val="accent5">
                    <a:lumMod val="75000"/>
                  </a:schemeClr>
                </a:solidFill>
              </a:rPr>
              <a:t>Their fruit – plotting to kill Jesus – </a:t>
            </a:r>
            <a:r>
              <a:rPr lang="en-CA" dirty="0" smtClean="0">
                <a:solidFill>
                  <a:schemeClr val="accent5">
                    <a:lumMod val="75000"/>
                  </a:schemeClr>
                </a:solidFill>
              </a:rPr>
              <a:t>                                    was </a:t>
            </a:r>
            <a:r>
              <a:rPr lang="en-CA" dirty="0">
                <a:solidFill>
                  <a:schemeClr val="accent5">
                    <a:lumMod val="75000"/>
                  </a:schemeClr>
                </a:solidFill>
              </a:rPr>
              <a:t>clearly bad fruit, rooted in </a:t>
            </a:r>
            <a:r>
              <a:rPr lang="en-CA" dirty="0" smtClean="0">
                <a:solidFill>
                  <a:schemeClr val="accent5">
                    <a:lumMod val="75000"/>
                  </a:schemeClr>
                </a:solidFill>
              </a:rPr>
              <a:t>                                                         their </a:t>
            </a:r>
            <a:r>
              <a:rPr lang="en-CA" dirty="0">
                <a:solidFill>
                  <a:schemeClr val="accent5">
                    <a:lumMod val="75000"/>
                  </a:schemeClr>
                </a:solidFill>
              </a:rPr>
              <a:t>spiritual lineage of sin and </a:t>
            </a:r>
            <a:r>
              <a:rPr lang="en-CA" dirty="0" smtClean="0">
                <a:solidFill>
                  <a:schemeClr val="accent5">
                    <a:lumMod val="75000"/>
                  </a:schemeClr>
                </a:solidFill>
              </a:rPr>
              <a:t>                                                   their </a:t>
            </a:r>
            <a:r>
              <a:rPr lang="en-CA" dirty="0">
                <a:solidFill>
                  <a:schemeClr val="accent5">
                    <a:lumMod val="75000"/>
                  </a:schemeClr>
                </a:solidFill>
              </a:rPr>
              <a:t>spiritual father, Satan. </a:t>
            </a:r>
            <a:endParaRPr lang="en-CA" dirty="0" smtClean="0">
              <a:solidFill>
                <a:schemeClr val="accent5">
                  <a:lumMod val="75000"/>
                </a:schemeClr>
              </a:solidFill>
            </a:endParaRPr>
          </a:p>
          <a:p>
            <a:pPr lvl="1"/>
            <a:r>
              <a:rPr lang="en-CA" dirty="0" smtClean="0">
                <a:solidFill>
                  <a:schemeClr val="accent5">
                    <a:lumMod val="75000"/>
                  </a:schemeClr>
                </a:solidFill>
              </a:rPr>
              <a:t>The </a:t>
            </a:r>
            <a:r>
              <a:rPr lang="en-CA" dirty="0">
                <a:solidFill>
                  <a:schemeClr val="accent5">
                    <a:lumMod val="75000"/>
                  </a:schemeClr>
                </a:solidFill>
              </a:rPr>
              <a:t>volume of the voice of sin and Satan in their ears tragically drowned out the voice of Jesus and they evidenced an unwillingness to adjust the volume</a:t>
            </a:r>
            <a:r>
              <a:rPr lang="en-CA" dirty="0" smtClean="0">
                <a:solidFill>
                  <a:schemeClr val="accent5">
                    <a:lumMod val="75000"/>
                  </a:schemeClr>
                </a:solidFill>
              </a:rPr>
              <a:t>.</a:t>
            </a:r>
          </a:p>
          <a:p>
            <a:pPr marL="457200" lvl="1" indent="0">
              <a:buNone/>
            </a:pPr>
            <a:endParaRPr lang="en-CA" sz="900" dirty="0" smtClean="0">
              <a:solidFill>
                <a:schemeClr val="accent5">
                  <a:lumMod val="75000"/>
                </a:schemeClr>
              </a:solidFill>
            </a:endParaRPr>
          </a:p>
          <a:p>
            <a:pPr marL="1436688" lvl="1" indent="-273050"/>
            <a:r>
              <a:rPr lang="en-CA" dirty="0">
                <a:solidFill>
                  <a:schemeClr val="accent5">
                    <a:lumMod val="75000"/>
                  </a:schemeClr>
                </a:solidFill>
              </a:rPr>
              <a:t>I</a:t>
            </a:r>
            <a:r>
              <a:rPr lang="en-CA" dirty="0" smtClean="0">
                <a:solidFill>
                  <a:schemeClr val="accent5">
                    <a:lumMod val="75000"/>
                  </a:schemeClr>
                </a:solidFill>
              </a:rPr>
              <a:t>t’s </a:t>
            </a:r>
            <a:r>
              <a:rPr lang="en-CA" dirty="0">
                <a:solidFill>
                  <a:schemeClr val="accent5">
                    <a:lumMod val="75000"/>
                  </a:schemeClr>
                </a:solidFill>
              </a:rPr>
              <a:t>only a small pen stroke difference between believing and belie-</a:t>
            </a:r>
            <a:r>
              <a:rPr lang="en-CA" dirty="0" err="1">
                <a:solidFill>
                  <a:schemeClr val="accent5">
                    <a:lumMod val="75000"/>
                  </a:schemeClr>
                </a:solidFill>
              </a:rPr>
              <a:t>ing</a:t>
            </a:r>
            <a:r>
              <a:rPr lang="en-CA" dirty="0" smtClean="0">
                <a:solidFill>
                  <a:schemeClr val="accent5">
                    <a:lumMod val="75000"/>
                  </a:schemeClr>
                </a:solidFill>
              </a:rPr>
              <a:t>. </a:t>
            </a:r>
            <a:endParaRPr lang="en-CA" dirty="0">
              <a:solidFill>
                <a:schemeClr val="accent5">
                  <a:lumMod val="75000"/>
                </a:schemeClr>
              </a:solidFill>
            </a:endParaRPr>
          </a:p>
        </p:txBody>
      </p:sp>
      <p:pic>
        <p:nvPicPr>
          <p:cNvPr id="6146" name="Picture 2" descr="See the source image"/>
          <p:cNvPicPr>
            <a:picLocks noChangeAspect="1" noChangeArrowheads="1"/>
          </p:cNvPicPr>
          <p:nvPr/>
        </p:nvPicPr>
        <p:blipFill>
          <a:blip r:embed="rId2" cstate="print">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8204" y="5517898"/>
            <a:ext cx="978725" cy="978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g2.pngio.com/broken-shackles-on-feet-png-image-transparent-png-free-download-broken-shackles-png-820_482.pn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8230834" y="2553192"/>
            <a:ext cx="2909209" cy="171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74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49320"/>
            <a:ext cx="10515600" cy="3918973"/>
          </a:xfrm>
        </p:spPr>
        <p:txBody>
          <a:bodyPr>
            <a:normAutofit/>
          </a:bodyPr>
          <a:lstStyle/>
          <a:p>
            <a:pPr marL="514350" indent="-514350">
              <a:buFont typeface="+mj-lt"/>
              <a:buAutoNum type="arabicPeriod"/>
            </a:pPr>
            <a:r>
              <a:rPr lang="en-CA" dirty="0">
                <a:solidFill>
                  <a:schemeClr val="accent5">
                    <a:lumMod val="75000"/>
                  </a:schemeClr>
                </a:solidFill>
              </a:rPr>
              <a:t>Do we recognize that our sin </a:t>
            </a:r>
            <a:r>
              <a:rPr lang="en-CA" dirty="0" smtClean="0">
                <a:solidFill>
                  <a:schemeClr val="accent5">
                    <a:lumMod val="75000"/>
                  </a:schemeClr>
                </a:solidFill>
              </a:rPr>
              <a:t>                                           points </a:t>
            </a:r>
            <a:r>
              <a:rPr lang="en-CA" dirty="0">
                <a:solidFill>
                  <a:schemeClr val="accent5">
                    <a:lumMod val="75000"/>
                  </a:schemeClr>
                </a:solidFill>
              </a:rPr>
              <a:t>to a slavery to that sin </a:t>
            </a:r>
            <a:r>
              <a:rPr lang="en-CA" dirty="0" smtClean="0">
                <a:solidFill>
                  <a:schemeClr val="accent5">
                    <a:lumMod val="75000"/>
                  </a:schemeClr>
                </a:solidFill>
              </a:rPr>
              <a:t>                                                and </a:t>
            </a:r>
            <a:r>
              <a:rPr lang="en-CA" dirty="0">
                <a:solidFill>
                  <a:schemeClr val="accent5">
                    <a:lumMod val="75000"/>
                  </a:schemeClr>
                </a:solidFill>
              </a:rPr>
              <a:t>do we recognize that </a:t>
            </a:r>
            <a:r>
              <a:rPr lang="en-CA" dirty="0" smtClean="0">
                <a:solidFill>
                  <a:schemeClr val="accent5">
                    <a:lumMod val="75000"/>
                  </a:schemeClr>
                </a:solidFill>
              </a:rPr>
              <a:t>                                                                         Christ </a:t>
            </a:r>
            <a:r>
              <a:rPr lang="en-CA" dirty="0">
                <a:solidFill>
                  <a:schemeClr val="accent5">
                    <a:lumMod val="75000"/>
                  </a:schemeClr>
                </a:solidFill>
              </a:rPr>
              <a:t>provides freedom from </a:t>
            </a:r>
            <a:r>
              <a:rPr lang="en-CA" dirty="0" smtClean="0">
                <a:solidFill>
                  <a:schemeClr val="accent5">
                    <a:lumMod val="75000"/>
                  </a:schemeClr>
                </a:solidFill>
              </a:rPr>
              <a:t>                                                     this slavery?</a:t>
            </a:r>
          </a:p>
          <a:p>
            <a:pPr marL="514350" indent="-514350">
              <a:buFont typeface="+mj-lt"/>
              <a:buAutoNum type="arabicPeriod"/>
            </a:pPr>
            <a:r>
              <a:rPr lang="en-CA" dirty="0" smtClean="0">
                <a:solidFill>
                  <a:schemeClr val="accent5">
                    <a:lumMod val="75000"/>
                  </a:schemeClr>
                </a:solidFill>
              </a:rPr>
              <a:t>Am I </a:t>
            </a:r>
            <a:r>
              <a:rPr lang="en-CA" dirty="0">
                <a:solidFill>
                  <a:schemeClr val="accent5">
                    <a:lumMod val="75000"/>
                  </a:schemeClr>
                </a:solidFill>
              </a:rPr>
              <a:t>hearing Christ’s voice, am I hearing His word</a:t>
            </a:r>
            <a:r>
              <a:rPr lang="en-CA" dirty="0" smtClean="0">
                <a:solidFill>
                  <a:schemeClr val="accent5">
                    <a:lumMod val="75000"/>
                  </a:schemeClr>
                </a:solidFill>
              </a:rPr>
              <a:t>?</a:t>
            </a:r>
          </a:p>
          <a:p>
            <a:pPr marL="514350" indent="-514350">
              <a:buFont typeface="+mj-lt"/>
              <a:buAutoNum type="arabicPeriod"/>
            </a:pPr>
            <a:r>
              <a:rPr lang="en-CA" dirty="0">
                <a:solidFill>
                  <a:schemeClr val="accent5">
                    <a:lumMod val="75000"/>
                  </a:schemeClr>
                </a:solidFill>
              </a:rPr>
              <a:t>A</a:t>
            </a:r>
            <a:r>
              <a:rPr lang="en-CA" dirty="0" smtClean="0">
                <a:solidFill>
                  <a:schemeClr val="accent5">
                    <a:lumMod val="75000"/>
                  </a:schemeClr>
                </a:solidFill>
              </a:rPr>
              <a:t>m </a:t>
            </a:r>
            <a:r>
              <a:rPr lang="en-CA" dirty="0">
                <a:solidFill>
                  <a:schemeClr val="accent5">
                    <a:lumMod val="75000"/>
                  </a:schemeClr>
                </a:solidFill>
              </a:rPr>
              <a:t>I making room for Christ’s word</a:t>
            </a:r>
            <a:r>
              <a:rPr lang="en-CA" dirty="0" smtClean="0">
                <a:solidFill>
                  <a:schemeClr val="accent5">
                    <a:lumMod val="75000"/>
                  </a:schemeClr>
                </a:solidFill>
              </a:rPr>
              <a:t>?</a:t>
            </a:r>
          </a:p>
          <a:p>
            <a:pPr marL="514350" indent="-514350">
              <a:buFont typeface="+mj-lt"/>
              <a:buAutoNum type="arabicPeriod"/>
            </a:pPr>
            <a:r>
              <a:rPr lang="en-CA" dirty="0" smtClean="0">
                <a:solidFill>
                  <a:schemeClr val="accent5">
                    <a:lumMod val="75000"/>
                  </a:schemeClr>
                </a:solidFill>
              </a:rPr>
              <a:t>As </a:t>
            </a:r>
            <a:r>
              <a:rPr lang="en-CA" dirty="0">
                <a:solidFill>
                  <a:schemeClr val="accent5">
                    <a:lumMod val="75000"/>
                  </a:schemeClr>
                </a:solidFill>
              </a:rPr>
              <a:t>a disciple of Jesus, am I growing, knowing and </a:t>
            </a:r>
            <a:r>
              <a:rPr lang="en-CA" dirty="0" smtClean="0">
                <a:solidFill>
                  <a:schemeClr val="accent5">
                    <a:lumMod val="75000"/>
                  </a:schemeClr>
                </a:solidFill>
              </a:rPr>
              <a:t>going?</a:t>
            </a:r>
            <a:endParaRPr lang="en-CA" dirty="0">
              <a:solidFill>
                <a:schemeClr val="accent5">
                  <a:lumMod val="75000"/>
                </a:schemeClr>
              </a:solidFill>
            </a:endParaRPr>
          </a:p>
        </p:txBody>
      </p:sp>
      <p:pic>
        <p:nvPicPr>
          <p:cNvPr id="2050" name="Picture 2" descr="See the source image"/>
          <p:cNvPicPr>
            <a:picLocks noChangeAspect="1" noChangeArrowheads="1"/>
          </p:cNvPicPr>
          <p:nvPr/>
        </p:nvPicPr>
        <p:blipFill>
          <a:blip r:embed="rId2">
            <a:clrChange>
              <a:clrFrom>
                <a:srgbClr val="FDFFFE"/>
              </a:clrFrom>
              <a:clrTo>
                <a:srgbClr val="FDFF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45829" y="2036046"/>
            <a:ext cx="3432722" cy="200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45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7605" y="298938"/>
            <a:ext cx="7649629" cy="6469997"/>
          </a:xfrm>
        </p:spPr>
        <p:txBody>
          <a:bodyPr lIns="252000" tIns="252000" rIns="252000">
            <a:noAutofit/>
          </a:bodyPr>
          <a:lstStyle/>
          <a:p>
            <a:pPr marL="0" indent="0">
              <a:buNone/>
            </a:pPr>
            <a:r>
              <a:rPr lang="en-CA" dirty="0" smtClean="0">
                <a:solidFill>
                  <a:schemeClr val="accent5">
                    <a:lumMod val="75000"/>
                  </a:schemeClr>
                </a:solidFill>
              </a:rPr>
              <a:t>Might </a:t>
            </a:r>
            <a:r>
              <a:rPr lang="en-CA" dirty="0" smtClean="0">
                <a:solidFill>
                  <a:schemeClr val="accent5">
                    <a:lumMod val="75000"/>
                  </a:schemeClr>
                </a:solidFill>
              </a:rPr>
              <a:t>we </a:t>
            </a:r>
            <a:r>
              <a:rPr lang="en-CA" dirty="0" smtClean="0">
                <a:solidFill>
                  <a:schemeClr val="accent5">
                    <a:lumMod val="75000"/>
                  </a:schemeClr>
                </a:solidFill>
              </a:rPr>
              <a:t>both </a:t>
            </a:r>
            <a:r>
              <a:rPr lang="en-CA" dirty="0">
                <a:solidFill>
                  <a:schemeClr val="accent5">
                    <a:lumMod val="75000"/>
                  </a:schemeClr>
                </a:solidFill>
              </a:rPr>
              <a:t>individually and corporately be a people who are growing, knowing and going, and that we would be this increasingly. </a:t>
            </a:r>
            <a:endParaRPr lang="en-CA" dirty="0" smtClean="0">
              <a:solidFill>
                <a:schemeClr val="accent5">
                  <a:lumMod val="75000"/>
                </a:schemeClr>
              </a:solidFill>
            </a:endParaRPr>
          </a:p>
          <a:p>
            <a:pPr marL="0" indent="0">
              <a:buNone/>
            </a:pPr>
            <a:r>
              <a:rPr lang="en-CA" dirty="0" smtClean="0">
                <a:solidFill>
                  <a:schemeClr val="accent5">
                    <a:lumMod val="75000"/>
                  </a:schemeClr>
                </a:solidFill>
              </a:rPr>
              <a:t>Might </a:t>
            </a:r>
            <a:r>
              <a:rPr lang="en-CA" dirty="0">
                <a:solidFill>
                  <a:schemeClr val="accent5">
                    <a:lumMod val="75000"/>
                  </a:schemeClr>
                </a:solidFill>
              </a:rPr>
              <a:t>God would prompt us to create room for His word in our lives and in our living. </a:t>
            </a:r>
            <a:endParaRPr lang="en-CA" dirty="0" smtClean="0">
              <a:solidFill>
                <a:schemeClr val="accent5">
                  <a:lumMod val="75000"/>
                </a:schemeClr>
              </a:solidFill>
            </a:endParaRPr>
          </a:p>
          <a:p>
            <a:pPr marL="0" indent="0">
              <a:buNone/>
            </a:pPr>
            <a:r>
              <a:rPr lang="en-CA" dirty="0" smtClean="0">
                <a:solidFill>
                  <a:schemeClr val="accent5">
                    <a:lumMod val="75000"/>
                  </a:schemeClr>
                </a:solidFill>
              </a:rPr>
              <a:t>Might </a:t>
            </a:r>
            <a:r>
              <a:rPr lang="en-CA" dirty="0">
                <a:solidFill>
                  <a:schemeClr val="accent5">
                    <a:lumMod val="75000"/>
                  </a:schemeClr>
                </a:solidFill>
              </a:rPr>
              <a:t>we know our freedom from slavery to sin and our adoption as sons and daughter of God through Christ. </a:t>
            </a:r>
            <a:endParaRPr lang="en-CA" dirty="0" smtClean="0">
              <a:solidFill>
                <a:schemeClr val="accent5">
                  <a:lumMod val="75000"/>
                </a:schemeClr>
              </a:solidFill>
            </a:endParaRPr>
          </a:p>
          <a:p>
            <a:pPr marL="0" indent="0">
              <a:buNone/>
            </a:pPr>
            <a:r>
              <a:rPr lang="en-CA" dirty="0" smtClean="0">
                <a:solidFill>
                  <a:schemeClr val="accent5">
                    <a:lumMod val="75000"/>
                  </a:schemeClr>
                </a:solidFill>
              </a:rPr>
              <a:t>Might </a:t>
            </a:r>
            <a:r>
              <a:rPr lang="en-CA" dirty="0">
                <a:solidFill>
                  <a:schemeClr val="accent5">
                    <a:lumMod val="75000"/>
                  </a:schemeClr>
                </a:solidFill>
              </a:rPr>
              <a:t>the words of Romans 6:22 ring true for us: </a:t>
            </a:r>
            <a:r>
              <a:rPr lang="en-CA" dirty="0">
                <a:solidFill>
                  <a:srgbClr val="C00000"/>
                </a:solidFill>
              </a:rPr>
              <a:t>“now that you have been set free from sin and have become slaves of God, the benefit you reap leads to holiness, and the result is eternal life”. </a:t>
            </a:r>
            <a:endParaRPr lang="en-CA" dirty="0">
              <a:solidFill>
                <a:srgbClr val="C00000"/>
              </a:solidFill>
            </a:endParaRPr>
          </a:p>
        </p:txBody>
      </p:sp>
      <p:pic>
        <p:nvPicPr>
          <p:cNvPr id="4" name="Picture 6" descr="Pray - People Pray Logo Transparent PNG - 1000x1000 - Free Download on  NicePNG"/>
          <p:cNvPicPr>
            <a:picLocks noChangeAspect="1" noChangeArrowheads="1"/>
          </p:cNvPicPr>
          <p:nvPr/>
        </p:nvPicPr>
        <p:blipFill>
          <a:blip r:embed="rId2"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069" y="1993103"/>
            <a:ext cx="3491043" cy="386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699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3" y="1869138"/>
            <a:ext cx="11102789" cy="4578553"/>
          </a:xfrm>
        </p:spPr>
        <p:txBody>
          <a:bodyPr lIns="252000" tIns="216000" rIns="324000">
            <a:noAutofit/>
          </a:bodyPr>
          <a:lstStyle/>
          <a:p>
            <a:pPr marL="0" indent="0">
              <a:buNone/>
            </a:pPr>
            <a:r>
              <a:rPr lang="en-CA" dirty="0" smtClean="0">
                <a:solidFill>
                  <a:srgbClr val="C00000"/>
                </a:solidFill>
              </a:rPr>
              <a:t>“</a:t>
            </a:r>
            <a:r>
              <a:rPr lang="en-CA" dirty="0" smtClean="0">
                <a:solidFill>
                  <a:srgbClr val="C00000"/>
                </a:solidFill>
              </a:rPr>
              <a:t>To </a:t>
            </a:r>
            <a:r>
              <a:rPr lang="en-CA" dirty="0">
                <a:solidFill>
                  <a:srgbClr val="C00000"/>
                </a:solidFill>
              </a:rPr>
              <a:t>the Jews who had believed him, Jesus said, “If you hold to my teaching, you are really my disciples. Then you will know the truth, and the truth will set you free.”</a:t>
            </a:r>
            <a:r>
              <a:rPr lang="en-CA" b="1" baseline="30000" dirty="0">
                <a:solidFill>
                  <a:srgbClr val="C00000"/>
                </a:solidFill>
              </a:rPr>
              <a:t> </a:t>
            </a:r>
            <a:endParaRPr lang="en-CA" b="1" baseline="30000" dirty="0" smtClean="0">
              <a:solidFill>
                <a:srgbClr val="C00000"/>
              </a:solidFill>
            </a:endParaRPr>
          </a:p>
          <a:p>
            <a:pPr marL="0" indent="0">
              <a:buNone/>
            </a:pPr>
            <a:r>
              <a:rPr lang="en-CA" dirty="0" smtClean="0">
                <a:solidFill>
                  <a:srgbClr val="C00000"/>
                </a:solidFill>
              </a:rPr>
              <a:t>They </a:t>
            </a:r>
            <a:r>
              <a:rPr lang="en-CA" dirty="0">
                <a:solidFill>
                  <a:srgbClr val="C00000"/>
                </a:solidFill>
              </a:rPr>
              <a:t>answered him, “We are Abraham’s descendants and have never been slaves of anyone. How can you say that we shall be set free?”</a:t>
            </a:r>
            <a:r>
              <a:rPr lang="en-CA" b="1" baseline="30000" dirty="0">
                <a:solidFill>
                  <a:srgbClr val="C00000"/>
                </a:solidFill>
              </a:rPr>
              <a:t> </a:t>
            </a:r>
            <a:endParaRPr lang="en-CA" b="1" baseline="30000" dirty="0" smtClean="0">
              <a:solidFill>
                <a:srgbClr val="C00000"/>
              </a:solidFill>
            </a:endParaRPr>
          </a:p>
          <a:p>
            <a:pPr marL="0" indent="0">
              <a:buNone/>
            </a:pPr>
            <a:r>
              <a:rPr lang="en-CA" dirty="0" smtClean="0">
                <a:solidFill>
                  <a:srgbClr val="C00000"/>
                </a:solidFill>
              </a:rPr>
              <a:t>Jesus </a:t>
            </a:r>
            <a:r>
              <a:rPr lang="en-CA" dirty="0">
                <a:solidFill>
                  <a:srgbClr val="C00000"/>
                </a:solidFill>
              </a:rPr>
              <a:t>replied, “Very truly I tell you, everyone who sins is a slave to sin. Now a slave has no permanent place in the family, but a son belongs to it forever. So if the Son sets you free, you will be free indeed</a:t>
            </a:r>
            <a:r>
              <a:rPr lang="en-CA" dirty="0" smtClean="0">
                <a:solidFill>
                  <a:srgbClr val="C00000"/>
                </a:solidFill>
              </a:rPr>
              <a:t>.”</a:t>
            </a:r>
            <a:r>
              <a:rPr lang="en-CA" dirty="0">
                <a:solidFill>
                  <a:srgbClr val="C00000"/>
                </a:solidFill>
              </a:rPr>
              <a:t> </a:t>
            </a:r>
          </a:p>
        </p:txBody>
      </p:sp>
    </p:spTree>
    <p:extLst>
      <p:ext uri="{BB962C8B-B14F-4D97-AF65-F5344CB8AC3E}">
        <p14:creationId xmlns:p14="http://schemas.microsoft.com/office/powerpoint/2010/main" val="232609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917" y="1506072"/>
            <a:ext cx="11102789" cy="5082988"/>
          </a:xfrm>
        </p:spPr>
        <p:txBody>
          <a:bodyPr lIns="252000" tIns="216000" rIns="324000">
            <a:normAutofit/>
          </a:bodyPr>
          <a:lstStyle/>
          <a:p>
            <a:pPr marL="0" indent="0">
              <a:buNone/>
            </a:pPr>
            <a:r>
              <a:rPr lang="en-CA" b="1" baseline="30000" dirty="0" smtClean="0">
                <a:solidFill>
                  <a:srgbClr val="C00000"/>
                </a:solidFill>
              </a:rPr>
              <a:t>“</a:t>
            </a:r>
            <a:r>
              <a:rPr lang="en-CA" dirty="0">
                <a:solidFill>
                  <a:srgbClr val="C00000"/>
                </a:solidFill>
              </a:rPr>
              <a:t>I know that you are Abraham’s descendants. Yet you are looking for a way to kill me, because you have no room for my word. I am telling you what I have seen in the Father’s presence, and you are doing what you have heard from your father.”</a:t>
            </a:r>
            <a:r>
              <a:rPr lang="en-CA" b="1" baseline="30000" dirty="0">
                <a:solidFill>
                  <a:srgbClr val="C00000"/>
                </a:solidFill>
              </a:rPr>
              <a:t> </a:t>
            </a:r>
            <a:endParaRPr lang="en-CA" dirty="0">
              <a:solidFill>
                <a:srgbClr val="C00000"/>
              </a:solidFill>
            </a:endParaRPr>
          </a:p>
          <a:p>
            <a:pPr marL="0" indent="0">
              <a:buNone/>
            </a:pPr>
            <a:r>
              <a:rPr lang="en-CA" dirty="0" smtClean="0">
                <a:solidFill>
                  <a:srgbClr val="C00000"/>
                </a:solidFill>
              </a:rPr>
              <a:t>“</a:t>
            </a:r>
            <a:r>
              <a:rPr lang="en-CA" dirty="0">
                <a:solidFill>
                  <a:srgbClr val="C00000"/>
                </a:solidFill>
              </a:rPr>
              <a:t>Abraham is our father,” they answered. </a:t>
            </a:r>
            <a:endParaRPr lang="en-CA" dirty="0" smtClean="0">
              <a:solidFill>
                <a:srgbClr val="C00000"/>
              </a:solidFill>
            </a:endParaRPr>
          </a:p>
          <a:p>
            <a:pPr marL="0" indent="0">
              <a:buNone/>
            </a:pPr>
            <a:r>
              <a:rPr lang="en-CA" dirty="0" smtClean="0">
                <a:solidFill>
                  <a:srgbClr val="C00000"/>
                </a:solidFill>
              </a:rPr>
              <a:t>“</a:t>
            </a:r>
            <a:r>
              <a:rPr lang="en-CA" dirty="0">
                <a:solidFill>
                  <a:srgbClr val="C00000"/>
                </a:solidFill>
              </a:rPr>
              <a:t>If you were Abraham’s children,” said Jesus, “then you would do what Abraham did. As it is, you are looking for a way to kill me, a man who has told you the truth that I heard from God. Abraham did not do such things. You are doing the works of your own father</a:t>
            </a:r>
            <a:r>
              <a:rPr lang="en-CA" dirty="0" smtClean="0">
                <a:solidFill>
                  <a:srgbClr val="C00000"/>
                </a:solidFill>
              </a:rPr>
              <a:t>.”</a:t>
            </a:r>
            <a:endParaRPr lang="en-CA" dirty="0">
              <a:solidFill>
                <a:srgbClr val="C00000"/>
              </a:solidFill>
            </a:endParaRPr>
          </a:p>
        </p:txBody>
      </p:sp>
    </p:spTree>
    <p:extLst>
      <p:ext uri="{BB962C8B-B14F-4D97-AF65-F5344CB8AC3E}">
        <p14:creationId xmlns:p14="http://schemas.microsoft.com/office/powerpoint/2010/main" val="1342416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3" y="1519516"/>
            <a:ext cx="11102789" cy="5150225"/>
          </a:xfrm>
        </p:spPr>
        <p:txBody>
          <a:bodyPr lIns="252000" tIns="216000" rIns="324000">
            <a:noAutofit/>
          </a:bodyPr>
          <a:lstStyle/>
          <a:p>
            <a:pPr marL="0" indent="0">
              <a:buNone/>
            </a:pPr>
            <a:r>
              <a:rPr lang="en-CA" b="1" baseline="30000" dirty="0">
                <a:solidFill>
                  <a:srgbClr val="C00000"/>
                </a:solidFill>
              </a:rPr>
              <a:t> </a:t>
            </a:r>
            <a:r>
              <a:rPr lang="en-CA" dirty="0" smtClean="0">
                <a:solidFill>
                  <a:srgbClr val="C00000"/>
                </a:solidFill>
              </a:rPr>
              <a:t>“</a:t>
            </a:r>
            <a:r>
              <a:rPr lang="en-CA" dirty="0" smtClean="0">
                <a:solidFill>
                  <a:srgbClr val="C00000"/>
                </a:solidFill>
              </a:rPr>
              <a:t>We </a:t>
            </a:r>
            <a:r>
              <a:rPr lang="en-CA" dirty="0">
                <a:solidFill>
                  <a:srgbClr val="C00000"/>
                </a:solidFill>
              </a:rPr>
              <a:t>are not illegitimate children,” they protested. </a:t>
            </a:r>
            <a:r>
              <a:rPr lang="en-CA" dirty="0" smtClean="0">
                <a:solidFill>
                  <a:srgbClr val="C00000"/>
                </a:solidFill>
              </a:rPr>
              <a:t>“</a:t>
            </a:r>
            <a:r>
              <a:rPr lang="en-CA" dirty="0">
                <a:solidFill>
                  <a:srgbClr val="C00000"/>
                </a:solidFill>
              </a:rPr>
              <a:t>The only Father we have is God himself.”</a:t>
            </a:r>
            <a:r>
              <a:rPr lang="en-CA" b="1" baseline="30000" dirty="0">
                <a:solidFill>
                  <a:srgbClr val="C00000"/>
                </a:solidFill>
              </a:rPr>
              <a:t> </a:t>
            </a:r>
            <a:endParaRPr lang="en-CA" b="1" baseline="30000" dirty="0" smtClean="0">
              <a:solidFill>
                <a:srgbClr val="C00000"/>
              </a:solidFill>
            </a:endParaRPr>
          </a:p>
          <a:p>
            <a:pPr marL="0" indent="0">
              <a:buNone/>
            </a:pPr>
            <a:r>
              <a:rPr lang="en-CA" dirty="0" smtClean="0">
                <a:solidFill>
                  <a:srgbClr val="C00000"/>
                </a:solidFill>
              </a:rPr>
              <a:t>Jesus </a:t>
            </a:r>
            <a:r>
              <a:rPr lang="en-CA" dirty="0">
                <a:solidFill>
                  <a:srgbClr val="C00000"/>
                </a:solidFill>
              </a:rPr>
              <a:t>said to them, “If God were your Father, you would love me, for I have come here from God. I have not come on my own; God sent me. Why is my language not clear to you? Because you are unable to hear what I say. You belong to your father, the devil, and you want to carry out your father’s desires. He was a murderer from the beginning, not holding to the truth, for there is no truth in him. When he lies, he speaks his native language, for he is a liar and the father of lies. Yet because I tell the truth, you do not believe me</a:t>
            </a:r>
            <a:r>
              <a:rPr lang="en-CA" dirty="0" smtClean="0">
                <a:solidFill>
                  <a:srgbClr val="C00000"/>
                </a:solidFill>
              </a:rPr>
              <a:t>!”</a:t>
            </a:r>
            <a:endParaRPr lang="en-CA" dirty="0">
              <a:solidFill>
                <a:srgbClr val="C00000"/>
              </a:solidFill>
            </a:endParaRPr>
          </a:p>
        </p:txBody>
      </p:sp>
    </p:spTree>
    <p:extLst>
      <p:ext uri="{BB962C8B-B14F-4D97-AF65-F5344CB8AC3E}">
        <p14:creationId xmlns:p14="http://schemas.microsoft.com/office/powerpoint/2010/main" val="2669342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364" y="2004646"/>
            <a:ext cx="11291048" cy="3329355"/>
          </a:xfrm>
        </p:spPr>
        <p:txBody>
          <a:bodyPr lIns="252000" tIns="216000" rIns="324000">
            <a:normAutofit/>
          </a:bodyPr>
          <a:lstStyle/>
          <a:p>
            <a:pPr marL="0" indent="0">
              <a:buNone/>
            </a:pPr>
            <a:r>
              <a:rPr lang="en-CA" dirty="0" smtClean="0">
                <a:solidFill>
                  <a:srgbClr val="C00000"/>
                </a:solidFill>
              </a:rPr>
              <a:t>“</a:t>
            </a:r>
            <a:r>
              <a:rPr lang="en-CA" dirty="0">
                <a:solidFill>
                  <a:srgbClr val="C00000"/>
                </a:solidFill>
              </a:rPr>
              <a:t>Can any of you prove me guilty of sin? If I am telling the truth, why don’t you believe me? Whoever belongs to God hears what God says. The reason you do not hear is that you do not belong to God.” </a:t>
            </a:r>
            <a:endParaRPr lang="en-CA" dirty="0" smtClean="0">
              <a:solidFill>
                <a:srgbClr val="C00000"/>
              </a:solidFill>
            </a:endParaRPr>
          </a:p>
          <a:p>
            <a:pPr marL="0" indent="0" algn="r">
              <a:buNone/>
            </a:pPr>
            <a:r>
              <a:rPr lang="en-CA" dirty="0" smtClean="0">
                <a:solidFill>
                  <a:srgbClr val="C00000"/>
                </a:solidFill>
              </a:rPr>
              <a:t>- John 8:31-47</a:t>
            </a:r>
            <a:endParaRPr lang="en-CA" dirty="0">
              <a:solidFill>
                <a:srgbClr val="C00000"/>
              </a:solidFill>
            </a:endParaRPr>
          </a:p>
        </p:txBody>
      </p:sp>
    </p:spTree>
    <p:extLst>
      <p:ext uri="{BB962C8B-B14F-4D97-AF65-F5344CB8AC3E}">
        <p14:creationId xmlns:p14="http://schemas.microsoft.com/office/powerpoint/2010/main" val="399418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1360" y="1606061"/>
            <a:ext cx="5084640" cy="508464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3077" y="221066"/>
            <a:ext cx="4149969" cy="523220"/>
          </a:xfrm>
          <a:prstGeom prst="rect">
            <a:avLst/>
          </a:prstGeom>
          <a:noFill/>
        </p:spPr>
        <p:txBody>
          <a:bodyPr wrap="square" rtlCol="0">
            <a:spAutoFit/>
          </a:bodyPr>
          <a:lstStyle/>
          <a:p>
            <a:endParaRPr lang="en-CA" sz="2800" dirty="0">
              <a:solidFill>
                <a:schemeClr val="accent5">
                  <a:lumMod val="75000"/>
                </a:schemeClr>
              </a:solidFill>
            </a:endParaRPr>
          </a:p>
        </p:txBody>
      </p:sp>
      <p:sp>
        <p:nvSpPr>
          <p:cNvPr id="5" name="Content Placeholder 4"/>
          <p:cNvSpPr>
            <a:spLocks noGrp="1"/>
          </p:cNvSpPr>
          <p:nvPr>
            <p:ph idx="1"/>
          </p:nvPr>
        </p:nvSpPr>
        <p:spPr>
          <a:xfrm>
            <a:off x="7010398" y="1320802"/>
            <a:ext cx="4624754" cy="5095875"/>
          </a:xfrm>
        </p:spPr>
        <p:txBody>
          <a:bodyPr/>
          <a:lstStyle/>
          <a:p>
            <a:r>
              <a:rPr lang="en-CA" dirty="0">
                <a:solidFill>
                  <a:schemeClr val="accent5">
                    <a:lumMod val="75000"/>
                  </a:schemeClr>
                </a:solidFill>
              </a:rPr>
              <a:t>In our passage today, Jesus teaches that a true </a:t>
            </a:r>
            <a:r>
              <a:rPr lang="en-CA" dirty="0" smtClean="0">
                <a:solidFill>
                  <a:schemeClr val="accent5">
                    <a:lumMod val="75000"/>
                  </a:schemeClr>
                </a:solidFill>
              </a:rPr>
              <a:t>disciple:</a:t>
            </a:r>
          </a:p>
          <a:p>
            <a:pPr marL="0" indent="0">
              <a:buNone/>
            </a:pPr>
            <a:r>
              <a:rPr lang="en-CA" dirty="0" smtClean="0">
                <a:solidFill>
                  <a:schemeClr val="accent5">
                    <a:lumMod val="75000"/>
                  </a:schemeClr>
                </a:solidFill>
              </a:rPr>
              <a:t> </a:t>
            </a:r>
          </a:p>
          <a:p>
            <a:pPr marL="514350" indent="-514350">
              <a:buFont typeface="+mj-lt"/>
              <a:buAutoNum type="arabicPeriod"/>
            </a:pPr>
            <a:r>
              <a:rPr lang="en-CA" dirty="0" smtClean="0">
                <a:solidFill>
                  <a:schemeClr val="accent5">
                    <a:lumMod val="75000"/>
                  </a:schemeClr>
                </a:solidFill>
              </a:rPr>
              <a:t>Grows</a:t>
            </a:r>
          </a:p>
          <a:p>
            <a:pPr marL="514350" indent="-514350">
              <a:buFont typeface="+mj-lt"/>
              <a:buAutoNum type="arabicPeriod"/>
            </a:pPr>
            <a:endParaRPr lang="en-CA" dirty="0" smtClean="0">
              <a:solidFill>
                <a:schemeClr val="accent5">
                  <a:lumMod val="75000"/>
                </a:schemeClr>
              </a:solidFill>
            </a:endParaRPr>
          </a:p>
          <a:p>
            <a:pPr marL="514350" indent="-514350">
              <a:buFont typeface="+mj-lt"/>
              <a:buAutoNum type="arabicPeriod"/>
            </a:pPr>
            <a:r>
              <a:rPr lang="en-CA" dirty="0" smtClean="0">
                <a:solidFill>
                  <a:schemeClr val="accent5">
                    <a:lumMod val="75000"/>
                  </a:schemeClr>
                </a:solidFill>
              </a:rPr>
              <a:t>Knows</a:t>
            </a:r>
          </a:p>
          <a:p>
            <a:pPr marL="514350" indent="-514350">
              <a:buFont typeface="+mj-lt"/>
              <a:buAutoNum type="arabicPeriod"/>
            </a:pPr>
            <a:endParaRPr lang="en-CA" dirty="0" smtClean="0">
              <a:solidFill>
                <a:schemeClr val="accent5">
                  <a:lumMod val="75000"/>
                </a:schemeClr>
              </a:solidFill>
            </a:endParaRPr>
          </a:p>
          <a:p>
            <a:pPr marL="514350" indent="-514350">
              <a:buFont typeface="+mj-lt"/>
              <a:buAutoNum type="arabicPeriod"/>
            </a:pPr>
            <a:r>
              <a:rPr lang="en-CA" dirty="0" smtClean="0">
                <a:solidFill>
                  <a:schemeClr val="accent5">
                    <a:lumMod val="75000"/>
                  </a:schemeClr>
                </a:solidFill>
              </a:rPr>
              <a:t>Goes</a:t>
            </a:r>
            <a:endParaRPr lang="en-CA" dirty="0">
              <a:solidFill>
                <a:schemeClr val="accent5">
                  <a:lumMod val="75000"/>
                </a:schemeClr>
              </a:solidFill>
            </a:endParaRPr>
          </a:p>
          <a:p>
            <a:endParaRPr lang="en-CA" dirty="0"/>
          </a:p>
        </p:txBody>
      </p:sp>
      <p:pic>
        <p:nvPicPr>
          <p:cNvPr id="1030" name="Picture 6" descr="See the source image"/>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29342" y="3558078"/>
            <a:ext cx="1910862" cy="12739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111183" y="2473572"/>
            <a:ext cx="1947181" cy="10845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095519" y="4982415"/>
            <a:ext cx="1944685" cy="73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25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63538" indent="-363538">
              <a:tabLst>
                <a:tab pos="446088" algn="l"/>
              </a:tabLst>
            </a:pPr>
            <a:r>
              <a:rPr lang="en-CA" dirty="0">
                <a:solidFill>
                  <a:schemeClr val="accent5">
                    <a:lumMod val="75000"/>
                  </a:schemeClr>
                </a:solidFill>
              </a:rPr>
              <a:t>A true disciple grows or as Jesus puts it, a true </a:t>
            </a:r>
            <a:r>
              <a:rPr lang="en-CA" dirty="0" smtClean="0">
                <a:solidFill>
                  <a:schemeClr val="accent5">
                    <a:lumMod val="75000"/>
                  </a:schemeClr>
                </a:solidFill>
              </a:rPr>
              <a:t>          disciple </a:t>
            </a:r>
            <a:r>
              <a:rPr lang="en-CA" dirty="0">
                <a:solidFill>
                  <a:srgbClr val="C00000"/>
                </a:solidFill>
              </a:rPr>
              <a:t>“hold[s] to [His] teaching” (John 8:31). </a:t>
            </a:r>
            <a:endParaRPr lang="en-CA" dirty="0" smtClean="0">
              <a:solidFill>
                <a:srgbClr val="C00000"/>
              </a:solidFill>
            </a:endParaRPr>
          </a:p>
          <a:p>
            <a:pPr marL="363538" indent="-363538">
              <a:tabLst>
                <a:tab pos="446088" algn="l"/>
              </a:tabLst>
            </a:pPr>
            <a:r>
              <a:rPr lang="en-CA" dirty="0" smtClean="0">
                <a:solidFill>
                  <a:schemeClr val="accent5">
                    <a:lumMod val="75000"/>
                  </a:schemeClr>
                </a:solidFill>
              </a:rPr>
              <a:t>This </a:t>
            </a:r>
            <a:r>
              <a:rPr lang="en-CA" dirty="0">
                <a:solidFill>
                  <a:schemeClr val="accent5">
                    <a:lumMod val="75000"/>
                  </a:schemeClr>
                </a:solidFill>
              </a:rPr>
              <a:t>points to an ongoing, dynamic, relational, growing engagement with Jesus; this is what a true disciple </a:t>
            </a:r>
            <a:r>
              <a:rPr lang="en-CA" dirty="0" smtClean="0">
                <a:solidFill>
                  <a:schemeClr val="accent5">
                    <a:lumMod val="75000"/>
                  </a:schemeClr>
                </a:solidFill>
              </a:rPr>
              <a:t>  craves </a:t>
            </a:r>
            <a:r>
              <a:rPr lang="en-CA" dirty="0">
                <a:solidFill>
                  <a:schemeClr val="accent5">
                    <a:lumMod val="75000"/>
                  </a:schemeClr>
                </a:solidFill>
              </a:rPr>
              <a:t>and pursues. </a:t>
            </a:r>
            <a:endParaRPr lang="en-CA" dirty="0">
              <a:solidFill>
                <a:schemeClr val="accent5">
                  <a:lumMod val="75000"/>
                </a:schemeClr>
              </a:solidFill>
            </a:endParaRPr>
          </a:p>
        </p:txBody>
      </p:sp>
      <p:pic>
        <p:nvPicPr>
          <p:cNvPr id="6" name="Picture 8" descr="See the source image"/>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65232" y="3356339"/>
            <a:ext cx="5360949" cy="29858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CA" dirty="0" smtClean="0">
                <a:solidFill>
                  <a:schemeClr val="accent5">
                    <a:lumMod val="75000"/>
                  </a:schemeClr>
                </a:solidFill>
              </a:rPr>
              <a:t>A True Disciple … Grows.</a:t>
            </a:r>
            <a:endParaRPr lang="en-CA" dirty="0">
              <a:solidFill>
                <a:schemeClr val="accent5">
                  <a:lumMod val="75000"/>
                </a:schemeClr>
              </a:solidFill>
            </a:endParaRPr>
          </a:p>
        </p:txBody>
      </p:sp>
    </p:spTree>
    <p:extLst>
      <p:ext uri="{BB962C8B-B14F-4D97-AF65-F5344CB8AC3E}">
        <p14:creationId xmlns:p14="http://schemas.microsoft.com/office/powerpoint/2010/main" val="2749473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106244"/>
            <a:ext cx="10515600" cy="3907692"/>
          </a:xfrm>
        </p:spPr>
        <p:txBody>
          <a:bodyPr>
            <a:normAutofit/>
          </a:bodyPr>
          <a:lstStyle/>
          <a:p>
            <a:pPr marL="363538" indent="-363538"/>
            <a:r>
              <a:rPr lang="en-CA" dirty="0" smtClean="0">
                <a:solidFill>
                  <a:schemeClr val="accent5">
                    <a:lumMod val="75000"/>
                  </a:schemeClr>
                </a:solidFill>
              </a:rPr>
              <a:t>A </a:t>
            </a:r>
            <a:r>
              <a:rPr lang="en-CA" dirty="0">
                <a:solidFill>
                  <a:schemeClr val="accent5">
                    <a:lumMod val="75000"/>
                  </a:schemeClr>
                </a:solidFill>
              </a:rPr>
              <a:t>true disciple knows the truth. </a:t>
            </a:r>
            <a:endParaRPr lang="en-CA" dirty="0" smtClean="0">
              <a:solidFill>
                <a:schemeClr val="accent5">
                  <a:lumMod val="75000"/>
                </a:schemeClr>
              </a:solidFill>
            </a:endParaRPr>
          </a:p>
          <a:p>
            <a:pPr marL="363538" indent="-363538"/>
            <a:r>
              <a:rPr lang="en-CA" dirty="0" smtClean="0">
                <a:solidFill>
                  <a:schemeClr val="accent5">
                    <a:lumMod val="75000"/>
                  </a:schemeClr>
                </a:solidFill>
              </a:rPr>
              <a:t>As </a:t>
            </a:r>
            <a:r>
              <a:rPr lang="en-CA" dirty="0">
                <a:solidFill>
                  <a:schemeClr val="accent5">
                    <a:lumMod val="75000"/>
                  </a:schemeClr>
                </a:solidFill>
              </a:rPr>
              <a:t>Jesus will reveal in John 14:6, </a:t>
            </a:r>
            <a:r>
              <a:rPr lang="en-CA" dirty="0" smtClean="0">
                <a:solidFill>
                  <a:schemeClr val="accent5">
                    <a:lumMod val="75000"/>
                  </a:schemeClr>
                </a:solidFill>
              </a:rPr>
              <a:t>                                             He </a:t>
            </a:r>
            <a:r>
              <a:rPr lang="en-CA" dirty="0">
                <a:solidFill>
                  <a:schemeClr val="accent5">
                    <a:lumMod val="75000"/>
                  </a:schemeClr>
                </a:solidFill>
              </a:rPr>
              <a:t>is </a:t>
            </a:r>
            <a:r>
              <a:rPr lang="en-CA" dirty="0">
                <a:solidFill>
                  <a:srgbClr val="C00000"/>
                </a:solidFill>
              </a:rPr>
              <a:t>“the way, the truth and the life”</a:t>
            </a:r>
            <a:r>
              <a:rPr lang="en-CA" dirty="0">
                <a:solidFill>
                  <a:schemeClr val="accent5">
                    <a:lumMod val="75000"/>
                  </a:schemeClr>
                </a:solidFill>
              </a:rPr>
              <a:t>. </a:t>
            </a:r>
            <a:endParaRPr lang="en-CA" dirty="0" smtClean="0">
              <a:solidFill>
                <a:schemeClr val="accent5">
                  <a:lumMod val="75000"/>
                </a:schemeClr>
              </a:solidFill>
            </a:endParaRPr>
          </a:p>
          <a:p>
            <a:pPr marL="363538" indent="-363538"/>
            <a:r>
              <a:rPr lang="en-CA" dirty="0" smtClean="0">
                <a:solidFill>
                  <a:schemeClr val="accent5">
                    <a:lumMod val="75000"/>
                  </a:schemeClr>
                </a:solidFill>
              </a:rPr>
              <a:t>Just </a:t>
            </a:r>
            <a:r>
              <a:rPr lang="en-CA" dirty="0">
                <a:solidFill>
                  <a:schemeClr val="accent5">
                    <a:lumMod val="75000"/>
                  </a:schemeClr>
                </a:solidFill>
              </a:rPr>
              <a:t>as we learned last week that </a:t>
            </a:r>
            <a:r>
              <a:rPr lang="en-CA" dirty="0" smtClean="0">
                <a:solidFill>
                  <a:schemeClr val="accent5">
                    <a:lumMod val="75000"/>
                  </a:schemeClr>
                </a:solidFill>
              </a:rPr>
              <a:t>                                                          Jesus </a:t>
            </a:r>
            <a:r>
              <a:rPr lang="en-CA" dirty="0">
                <a:solidFill>
                  <a:schemeClr val="accent5">
                    <a:lumMod val="75000"/>
                  </a:schemeClr>
                </a:solidFill>
              </a:rPr>
              <a:t>came to be the “bread of life” </a:t>
            </a:r>
            <a:r>
              <a:rPr lang="en-CA" dirty="0" smtClean="0">
                <a:solidFill>
                  <a:schemeClr val="accent5">
                    <a:lumMod val="75000"/>
                  </a:schemeClr>
                </a:solidFill>
              </a:rPr>
              <a:t>                                                         and </a:t>
            </a:r>
            <a:r>
              <a:rPr lang="en-CA" dirty="0">
                <a:solidFill>
                  <a:schemeClr val="accent5">
                    <a:lumMod val="75000"/>
                  </a:schemeClr>
                </a:solidFill>
              </a:rPr>
              <a:t>not simply to provide it, Jesus </a:t>
            </a:r>
            <a:r>
              <a:rPr lang="en-CA" dirty="0" smtClean="0">
                <a:solidFill>
                  <a:schemeClr val="accent5">
                    <a:lumMod val="75000"/>
                  </a:schemeClr>
                </a:solidFill>
              </a:rPr>
              <a:t>                                                                came </a:t>
            </a:r>
            <a:r>
              <a:rPr lang="en-CA" dirty="0">
                <a:solidFill>
                  <a:schemeClr val="accent5">
                    <a:lumMod val="75000"/>
                  </a:schemeClr>
                </a:solidFill>
              </a:rPr>
              <a:t>not simply to dispense truth, </a:t>
            </a:r>
            <a:r>
              <a:rPr lang="en-CA" dirty="0" smtClean="0">
                <a:solidFill>
                  <a:schemeClr val="accent5">
                    <a:lumMod val="75000"/>
                  </a:schemeClr>
                </a:solidFill>
              </a:rPr>
              <a:t>                                                                    but </a:t>
            </a:r>
            <a:r>
              <a:rPr lang="en-CA" dirty="0">
                <a:solidFill>
                  <a:schemeClr val="accent5">
                    <a:lumMod val="75000"/>
                  </a:schemeClr>
                </a:solidFill>
              </a:rPr>
              <a:t>to be the truth. </a:t>
            </a:r>
          </a:p>
        </p:txBody>
      </p:sp>
      <p:sp>
        <p:nvSpPr>
          <p:cNvPr id="7" name="Title 6"/>
          <p:cNvSpPr>
            <a:spLocks noGrp="1"/>
          </p:cNvSpPr>
          <p:nvPr>
            <p:ph type="title"/>
          </p:nvPr>
        </p:nvSpPr>
        <p:spPr/>
        <p:txBody>
          <a:bodyPr/>
          <a:lstStyle/>
          <a:p>
            <a:r>
              <a:rPr lang="en-CA" dirty="0" smtClean="0">
                <a:solidFill>
                  <a:schemeClr val="accent5">
                    <a:lumMod val="75000"/>
                  </a:schemeClr>
                </a:solidFill>
              </a:rPr>
              <a:t>A True Disciple … Knows.</a:t>
            </a:r>
            <a:endParaRPr lang="en-CA" dirty="0">
              <a:solidFill>
                <a:schemeClr val="accent5">
                  <a:lumMod val="75000"/>
                </a:schemeClr>
              </a:solidFill>
            </a:endParaRPr>
          </a:p>
        </p:txBody>
      </p:sp>
      <p:pic>
        <p:nvPicPr>
          <p:cNvPr id="8" name="Picture 6" descr="See the source image"/>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711641" y="2106244"/>
            <a:ext cx="5653270" cy="376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21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106243"/>
            <a:ext cx="10515600" cy="3942865"/>
          </a:xfrm>
        </p:spPr>
        <p:txBody>
          <a:bodyPr>
            <a:normAutofit/>
          </a:bodyPr>
          <a:lstStyle/>
          <a:p>
            <a:pPr marL="363538" indent="-363538"/>
            <a:r>
              <a:rPr lang="en-CA" dirty="0" smtClean="0">
                <a:solidFill>
                  <a:schemeClr val="accent5">
                    <a:lumMod val="75000"/>
                  </a:schemeClr>
                </a:solidFill>
              </a:rPr>
              <a:t>A </a:t>
            </a:r>
            <a:r>
              <a:rPr lang="en-CA" dirty="0">
                <a:solidFill>
                  <a:schemeClr val="accent5">
                    <a:lumMod val="75000"/>
                  </a:schemeClr>
                </a:solidFill>
              </a:rPr>
              <a:t>true disciple goes in the truth; he or she is set free by the truth according to the latter part of verse 31. </a:t>
            </a:r>
            <a:endParaRPr lang="en-CA" dirty="0" smtClean="0">
              <a:solidFill>
                <a:schemeClr val="accent5">
                  <a:lumMod val="75000"/>
                </a:schemeClr>
              </a:solidFill>
            </a:endParaRPr>
          </a:p>
          <a:p>
            <a:pPr marL="363538" indent="-363538"/>
            <a:r>
              <a:rPr lang="en-CA" dirty="0" smtClean="0">
                <a:solidFill>
                  <a:schemeClr val="accent5">
                    <a:lumMod val="75000"/>
                  </a:schemeClr>
                </a:solidFill>
              </a:rPr>
              <a:t>Truth</a:t>
            </a:r>
            <a:r>
              <a:rPr lang="en-CA" dirty="0">
                <a:solidFill>
                  <a:schemeClr val="accent5">
                    <a:lumMod val="75000"/>
                  </a:schemeClr>
                </a:solidFill>
              </a:rPr>
              <a:t>, you see, compels motion; </a:t>
            </a:r>
            <a:r>
              <a:rPr lang="en-CA" dirty="0" smtClean="0">
                <a:solidFill>
                  <a:schemeClr val="accent5">
                    <a:lumMod val="75000"/>
                  </a:schemeClr>
                </a:solidFill>
              </a:rPr>
              <a:t>                                                        just </a:t>
            </a:r>
            <a:r>
              <a:rPr lang="en-CA" dirty="0">
                <a:solidFill>
                  <a:schemeClr val="accent5">
                    <a:lumMod val="75000"/>
                  </a:schemeClr>
                </a:solidFill>
              </a:rPr>
              <a:t>as Jesus reveals in </a:t>
            </a:r>
            <a:r>
              <a:rPr lang="en-CA" dirty="0" smtClean="0">
                <a:solidFill>
                  <a:schemeClr val="accent5">
                    <a:lumMod val="75000"/>
                  </a:schemeClr>
                </a:solidFill>
              </a:rPr>
              <a:t>                                                                John </a:t>
            </a:r>
            <a:r>
              <a:rPr lang="en-CA" dirty="0">
                <a:solidFill>
                  <a:schemeClr val="accent5">
                    <a:lumMod val="75000"/>
                  </a:schemeClr>
                </a:solidFill>
              </a:rPr>
              <a:t>8:42 </a:t>
            </a:r>
            <a:r>
              <a:rPr lang="en-CA" dirty="0" smtClean="0">
                <a:solidFill>
                  <a:schemeClr val="accent5">
                    <a:lumMod val="75000"/>
                  </a:schemeClr>
                </a:solidFill>
              </a:rPr>
              <a:t>that </a:t>
            </a:r>
            <a:r>
              <a:rPr lang="en-CA" dirty="0" smtClean="0">
                <a:solidFill>
                  <a:srgbClr val="C00000"/>
                </a:solidFill>
              </a:rPr>
              <a:t>“God </a:t>
            </a:r>
            <a:r>
              <a:rPr lang="en-CA" dirty="0">
                <a:solidFill>
                  <a:srgbClr val="C00000"/>
                </a:solidFill>
              </a:rPr>
              <a:t>sent me</a:t>
            </a:r>
            <a:r>
              <a:rPr lang="en-CA" dirty="0" smtClean="0">
                <a:solidFill>
                  <a:srgbClr val="C00000"/>
                </a:solidFill>
              </a:rPr>
              <a:t>”</a:t>
            </a:r>
            <a:r>
              <a:rPr lang="en-CA" dirty="0" smtClean="0">
                <a:solidFill>
                  <a:schemeClr val="accent5">
                    <a:lumMod val="75000"/>
                  </a:schemeClr>
                </a:solidFill>
              </a:rPr>
              <a:t>,                                                 </a:t>
            </a:r>
            <a:r>
              <a:rPr lang="en-CA" dirty="0">
                <a:solidFill>
                  <a:schemeClr val="accent5">
                    <a:lumMod val="75000"/>
                  </a:schemeClr>
                </a:solidFill>
              </a:rPr>
              <a:t>we will see in John 17:18 that </a:t>
            </a:r>
            <a:r>
              <a:rPr lang="en-CA" dirty="0" smtClean="0">
                <a:solidFill>
                  <a:schemeClr val="accent5">
                    <a:lumMod val="75000"/>
                  </a:schemeClr>
                </a:solidFill>
              </a:rPr>
              <a:t>                                                    </a:t>
            </a:r>
            <a:r>
              <a:rPr lang="en-CA" dirty="0" smtClean="0">
                <a:solidFill>
                  <a:srgbClr val="C00000"/>
                </a:solidFill>
              </a:rPr>
              <a:t>“</a:t>
            </a:r>
            <a:r>
              <a:rPr lang="en-CA" dirty="0">
                <a:solidFill>
                  <a:srgbClr val="C00000"/>
                </a:solidFill>
              </a:rPr>
              <a:t>as [God] sent [Jesus] into </a:t>
            </a:r>
            <a:r>
              <a:rPr lang="en-CA" dirty="0" smtClean="0">
                <a:solidFill>
                  <a:srgbClr val="C00000"/>
                </a:solidFill>
              </a:rPr>
              <a:t>the                                          </a:t>
            </a:r>
            <a:r>
              <a:rPr lang="en-CA" dirty="0">
                <a:solidFill>
                  <a:srgbClr val="C00000"/>
                </a:solidFill>
              </a:rPr>
              <a:t>world, [Jesus has] sent </a:t>
            </a:r>
            <a:r>
              <a:rPr lang="en-CA" dirty="0" smtClean="0">
                <a:solidFill>
                  <a:srgbClr val="C00000"/>
                </a:solidFill>
              </a:rPr>
              <a:t>            	                                              [</a:t>
            </a:r>
            <a:r>
              <a:rPr lang="en-CA" dirty="0">
                <a:solidFill>
                  <a:srgbClr val="C00000"/>
                </a:solidFill>
              </a:rPr>
              <a:t>His disciples] into the world</a:t>
            </a:r>
            <a:r>
              <a:rPr lang="en-CA" dirty="0" smtClean="0">
                <a:solidFill>
                  <a:srgbClr val="C00000"/>
                </a:solidFill>
              </a:rPr>
              <a:t>”</a:t>
            </a:r>
            <a:r>
              <a:rPr lang="en-CA" dirty="0" smtClean="0">
                <a:solidFill>
                  <a:schemeClr val="accent5">
                    <a:lumMod val="75000"/>
                  </a:schemeClr>
                </a:solidFill>
              </a:rPr>
              <a:t>.</a:t>
            </a:r>
            <a:endParaRPr lang="en-CA" dirty="0">
              <a:solidFill>
                <a:schemeClr val="accent5">
                  <a:lumMod val="75000"/>
                </a:schemeClr>
              </a:solidFill>
            </a:endParaRPr>
          </a:p>
        </p:txBody>
      </p:sp>
      <p:sp>
        <p:nvSpPr>
          <p:cNvPr id="7" name="Title 6"/>
          <p:cNvSpPr>
            <a:spLocks noGrp="1"/>
          </p:cNvSpPr>
          <p:nvPr>
            <p:ph type="title"/>
          </p:nvPr>
        </p:nvSpPr>
        <p:spPr/>
        <p:txBody>
          <a:bodyPr/>
          <a:lstStyle/>
          <a:p>
            <a:r>
              <a:rPr lang="en-CA" dirty="0" smtClean="0">
                <a:solidFill>
                  <a:schemeClr val="accent5">
                    <a:lumMod val="75000"/>
                  </a:schemeClr>
                </a:solidFill>
              </a:rPr>
              <a:t>A True Disciple … Goes.</a:t>
            </a:r>
            <a:endParaRPr lang="en-CA" dirty="0">
              <a:solidFill>
                <a:schemeClr val="accent5">
                  <a:lumMod val="75000"/>
                </a:schemeClr>
              </a:solidFill>
            </a:endParaRPr>
          </a:p>
        </p:txBody>
      </p:sp>
      <p:pic>
        <p:nvPicPr>
          <p:cNvPr id="6" name="Picture 10" descr="See the source image"/>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553199" y="3294185"/>
            <a:ext cx="4624754" cy="173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513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4239</TotalTime>
  <Words>532</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A True Disciple … Grows.</vt:lpstr>
      <vt:lpstr>A True Disciple … Knows.</vt:lpstr>
      <vt:lpstr>A True Disciple … Goes.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Clubine</dc:creator>
  <cp:lastModifiedBy>Scott Clubine</cp:lastModifiedBy>
  <cp:revision>68</cp:revision>
  <cp:lastPrinted>2021-02-28T03:27:55Z</cp:lastPrinted>
  <dcterms:created xsi:type="dcterms:W3CDTF">2021-01-14T20:11:23Z</dcterms:created>
  <dcterms:modified xsi:type="dcterms:W3CDTF">2021-03-04T21:34:22Z</dcterms:modified>
</cp:coreProperties>
</file>