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1" r:id="rId5"/>
    <p:sldId id="279" r:id="rId6"/>
    <p:sldId id="280" r:id="rId7"/>
    <p:sldId id="260" r:id="rId8"/>
    <p:sldId id="278" r:id="rId9"/>
    <p:sldId id="272" r:id="rId10"/>
    <p:sldId id="27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D7B"/>
    <a:srgbClr val="00AAAD"/>
    <a:srgbClr val="942923"/>
    <a:srgbClr val="F15A22"/>
    <a:srgbClr val="FFFFFF"/>
    <a:srgbClr val="5E8EB9"/>
    <a:srgbClr val="B3001D"/>
    <a:srgbClr val="BE0020"/>
    <a:srgbClr val="C7D8E7"/>
    <a:srgbClr val="FF9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0397"/>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41300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884384"/>
            <a:ext cx="2743200" cy="365125"/>
          </a:xfrm>
        </p:spPr>
        <p:txBody>
          <a:bodyPr/>
          <a:lstStyle/>
          <a:p>
            <a:fld id="{C18C8CDC-09E8-467C-B7B3-6F10F46A41D3}" type="datetimeFigureOut">
              <a:rPr lang="en-CA" smtClean="0"/>
              <a:t>2021-02-17</a:t>
            </a:fld>
            <a:endParaRPr lang="en-CA"/>
          </a:p>
        </p:txBody>
      </p:sp>
      <p:sp>
        <p:nvSpPr>
          <p:cNvPr id="5" name="Footer Placeholder 4"/>
          <p:cNvSpPr>
            <a:spLocks noGrp="1"/>
          </p:cNvSpPr>
          <p:nvPr>
            <p:ph type="ftr" sz="quarter" idx="11"/>
          </p:nvPr>
        </p:nvSpPr>
        <p:spPr>
          <a:xfrm>
            <a:off x="4038600" y="6884384"/>
            <a:ext cx="4114800" cy="365125"/>
          </a:xfrm>
        </p:spPr>
        <p:txBody>
          <a:bodyPr/>
          <a:lstStyle/>
          <a:p>
            <a:endParaRPr lang="en-CA"/>
          </a:p>
        </p:txBody>
      </p:sp>
      <p:sp>
        <p:nvSpPr>
          <p:cNvPr id="6" name="Slide Number Placeholder 5"/>
          <p:cNvSpPr>
            <a:spLocks noGrp="1"/>
          </p:cNvSpPr>
          <p:nvPr>
            <p:ph type="sldNum" sz="quarter" idx="12"/>
          </p:nvPr>
        </p:nvSpPr>
        <p:spPr>
          <a:xfrm>
            <a:off x="8610600" y="6884384"/>
            <a:ext cx="2743200" cy="365125"/>
          </a:xfrm>
          <a:prstGeom prst="rect">
            <a:avLst/>
          </a:prstGeom>
        </p:spPr>
        <p:txBody>
          <a:bodyPr/>
          <a:lstStyle/>
          <a:p>
            <a:fld id="{65B2E428-891C-47B7-8FBE-2AF73AE88431}" type="slidenum">
              <a:rPr lang="en-CA" smtClean="0"/>
              <a:t>‹#›</a:t>
            </a:fld>
            <a:endParaRPr lang="en-CA"/>
          </a:p>
        </p:txBody>
      </p:sp>
      <p:pic>
        <p:nvPicPr>
          <p:cNvPr id="7" name="Picture 6" descr="https://mir-s3-cdn-cf.behance.net/project_modules/fs/b9483635754597.5702c50d57976.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5"/>
          <p:cNvSpPr txBox="1">
            <a:spLocks/>
          </p:cNvSpPr>
          <p:nvPr userDrawn="1"/>
        </p:nvSpPr>
        <p:spPr>
          <a:xfrm>
            <a:off x="2653048" y="5220282"/>
            <a:ext cx="70705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Studying the “Amen, Amen” Sayings of Jesus</a:t>
            </a:r>
            <a:endParaRPr lang="en-CA" sz="40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a:off x="3112301" y="1393939"/>
            <a:ext cx="6053071" cy="2400657"/>
          </a:xfrm>
          <a:prstGeom prst="rect">
            <a:avLst/>
          </a:prstGeom>
          <a:noFill/>
        </p:spPr>
        <p:txBody>
          <a:bodyPr wrap="square" rtlCol="0">
            <a:spAutoFit/>
          </a:bodyPr>
          <a:lstStyle/>
          <a:p>
            <a:r>
              <a:rPr lang="en-CA" sz="150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150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10" name="TextBox 9"/>
          <p:cNvSpPr txBox="1"/>
          <p:nvPr userDrawn="1"/>
        </p:nvSpPr>
        <p:spPr>
          <a:xfrm rot="10800000" flipH="1">
            <a:off x="2939462" y="2889185"/>
            <a:ext cx="6053071" cy="2400657"/>
          </a:xfrm>
          <a:prstGeom prst="rect">
            <a:avLst/>
          </a:prstGeom>
          <a:noFill/>
        </p:spPr>
        <p:txBody>
          <a:bodyPr wrap="square" rtlCol="0">
            <a:spAutoFit/>
          </a:bodyPr>
          <a:lstStyle/>
          <a:p>
            <a:r>
              <a:rPr lang="en-CA" sz="150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150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11" name="Straight Connector 10"/>
          <p:cNvCxnSpPr/>
          <p:nvPr userDrawn="1"/>
        </p:nvCxnSpPr>
        <p:spPr>
          <a:xfrm>
            <a:off x="656823" y="5022760"/>
            <a:ext cx="10818253" cy="257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45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9258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197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6300" y="365125"/>
            <a:ext cx="7937500" cy="981075"/>
          </a:xfrm>
          <a:solidFill>
            <a:srgbClr val="FFFFFF">
              <a:alpha val="40000"/>
            </a:srgbClr>
          </a:solidFill>
        </p:spPr>
        <p:txBody>
          <a:bodyPr/>
          <a:lstStyle>
            <a:lvl1pPr algn="ctr">
              <a:defRPr>
                <a:solidFill>
                  <a:schemeClr val="tx1"/>
                </a:solidFill>
                <a:effectLst/>
                <a:latin typeface="Arial Rounded MT Bold" panose="020F070403050403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625600"/>
            <a:ext cx="10515600" cy="5095875"/>
          </a:xfrm>
          <a:solidFill>
            <a:srgbClr val="FFFFFF">
              <a:alpha val="40000"/>
            </a:srgbClr>
          </a:solidFill>
        </p:spPr>
        <p:txBody>
          <a:bodyPr>
            <a:normAutofit/>
          </a:bodyPr>
          <a:lstStyle>
            <a:lvl1pPr>
              <a:defRPr sz="2800">
                <a:solidFill>
                  <a:schemeClr val="tx1"/>
                </a:solidFill>
                <a:effectLst/>
                <a:latin typeface="Arial Rounded MT Bold" panose="020F0704030504030204" pitchFamily="34" charset="0"/>
              </a:defRPr>
            </a:lvl1pPr>
            <a:lvl2pPr>
              <a:defRPr sz="2800">
                <a:solidFill>
                  <a:schemeClr val="tx1"/>
                </a:solidFill>
                <a:effectLst/>
                <a:latin typeface="Arial Rounded MT Bold" panose="020F0704030504030204" pitchFamily="34" charset="0"/>
              </a:defRPr>
            </a:lvl2pPr>
            <a:lvl3pPr>
              <a:defRPr sz="2800">
                <a:solidFill>
                  <a:schemeClr val="tx1"/>
                </a:solidFill>
                <a:effectLst/>
                <a:latin typeface="Arial Rounded MT Bold" panose="020F0704030504030204" pitchFamily="34" charset="0"/>
              </a:defRPr>
            </a:lvl3pPr>
            <a:lvl4pPr>
              <a:defRPr sz="2800">
                <a:solidFill>
                  <a:schemeClr val="tx1"/>
                </a:solidFill>
                <a:effectLst/>
                <a:latin typeface="Arial Rounded MT Bold" panose="020F0704030504030204" pitchFamily="34" charset="0"/>
              </a:defRPr>
            </a:lvl4pPr>
            <a:lvl5pPr>
              <a:defRPr sz="2800">
                <a:solidFill>
                  <a:schemeClr val="tx1"/>
                </a:solidFill>
                <a:effectLst/>
                <a:latin typeface="Arial Rounded MT Bold" panose="020F07040305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C18C8CDC-09E8-467C-B7B3-6F10F46A41D3}" type="datetimeFigureOut">
              <a:rPr lang="en-CA" smtClean="0"/>
              <a:t>2021-02-17</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75606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C8CDC-09E8-467C-B7B3-6F10F46A41D3}" type="datetimeFigureOut">
              <a:rPr lang="en-CA" smtClean="0"/>
              <a:t>2021-02-17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54867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8C8CDC-09E8-467C-B7B3-6F10F46A41D3}" type="datetimeFigureOut">
              <a:rPr lang="en-CA" smtClean="0"/>
              <a:t>2021-02-17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574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8C8CDC-09E8-467C-B7B3-6F10F46A41D3}" type="datetimeFigureOut">
              <a:rPr lang="en-CA" smtClean="0"/>
              <a:t>2021-02-17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4038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8C8CDC-09E8-467C-B7B3-6F10F46A41D3}" type="datetimeFigureOut">
              <a:rPr lang="en-CA" smtClean="0"/>
              <a:t>2021-02-17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19693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8CDC-09E8-467C-B7B3-6F10F46A41D3}" type="datetimeFigureOut">
              <a:rPr lang="en-CA" smtClean="0"/>
              <a:t>2021-02-17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9783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1270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6050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C8CDC-09E8-467C-B7B3-6F10F46A41D3}" type="datetimeFigureOut">
              <a:rPr lang="en-CA" smtClean="0"/>
              <a:t>2021-02-17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descr="https://mir-s3-cdn-cf.behance.net/project_modules/fs/b9483635754597.5702c50d57976.jpg"/>
          <p:cNvPicPr>
            <a:picLocks noChangeAspect="1" noChangeArrowheads="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897" y="-98345"/>
            <a:ext cx="2737787" cy="1107996"/>
          </a:xfrm>
          <a:prstGeom prst="rect">
            <a:avLst/>
          </a:prstGeom>
          <a:noFill/>
        </p:spPr>
        <p:txBody>
          <a:bodyPr wrap="square" rtlCol="0">
            <a:spAutoFit/>
          </a:bodyPr>
          <a:lstStyle/>
          <a:p>
            <a:r>
              <a:rPr lang="en-CA" sz="66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66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rot="10800000" flipH="1">
            <a:off x="99897" y="590590"/>
            <a:ext cx="2737787" cy="1107996"/>
          </a:xfrm>
          <a:prstGeom prst="rect">
            <a:avLst/>
          </a:prstGeom>
          <a:noFill/>
        </p:spPr>
        <p:txBody>
          <a:bodyPr wrap="square" rtlCol="0">
            <a:spAutoFit/>
          </a:bodyPr>
          <a:lstStyle/>
          <a:p>
            <a:r>
              <a:rPr lang="en-CA" sz="66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66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9927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4670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3052"/>
            <a:ext cx="10515600" cy="5111377"/>
          </a:xfrm>
        </p:spPr>
        <p:txBody>
          <a:bodyPr>
            <a:normAutofit lnSpcReduction="10000"/>
          </a:bodyPr>
          <a:lstStyle/>
          <a:p>
            <a:pPr marL="514350" indent="-514350">
              <a:buFont typeface="+mj-lt"/>
              <a:buAutoNum type="arabicPeriod"/>
            </a:pPr>
            <a:r>
              <a:rPr lang="en-CA" dirty="0" smtClean="0">
                <a:solidFill>
                  <a:schemeClr val="accent5">
                    <a:lumMod val="75000"/>
                  </a:schemeClr>
                </a:solidFill>
              </a:rPr>
              <a:t>Are </a:t>
            </a:r>
            <a:r>
              <a:rPr lang="en-CA" dirty="0">
                <a:solidFill>
                  <a:schemeClr val="accent5">
                    <a:lumMod val="75000"/>
                  </a:schemeClr>
                </a:solidFill>
              </a:rPr>
              <a:t>you following Jesus </a:t>
            </a:r>
            <a:r>
              <a:rPr lang="en-CA" dirty="0" smtClean="0">
                <a:solidFill>
                  <a:schemeClr val="accent5">
                    <a:lumMod val="75000"/>
                  </a:schemeClr>
                </a:solidFill>
              </a:rPr>
              <a:t>because                                           </a:t>
            </a:r>
            <a:r>
              <a:rPr lang="en-CA" dirty="0">
                <a:solidFill>
                  <a:schemeClr val="accent5">
                    <a:lumMod val="75000"/>
                  </a:schemeClr>
                </a:solidFill>
              </a:rPr>
              <a:t>of what He can give to you in a </a:t>
            </a:r>
            <a:r>
              <a:rPr lang="en-CA" dirty="0" smtClean="0">
                <a:solidFill>
                  <a:schemeClr val="accent5">
                    <a:lumMod val="75000"/>
                  </a:schemeClr>
                </a:solidFill>
              </a:rPr>
              <a:t>                                         temporal </a:t>
            </a:r>
            <a:r>
              <a:rPr lang="en-CA" dirty="0">
                <a:solidFill>
                  <a:schemeClr val="accent5">
                    <a:lumMod val="75000"/>
                  </a:schemeClr>
                </a:solidFill>
              </a:rPr>
              <a:t>sense or because of </a:t>
            </a:r>
            <a:r>
              <a:rPr lang="en-CA" dirty="0" smtClean="0">
                <a:solidFill>
                  <a:schemeClr val="accent5">
                    <a:lumMod val="75000"/>
                  </a:schemeClr>
                </a:solidFill>
              </a:rPr>
              <a:t>                                                                      who </a:t>
            </a:r>
            <a:r>
              <a:rPr lang="en-CA" dirty="0">
                <a:solidFill>
                  <a:schemeClr val="accent5">
                    <a:lumMod val="75000"/>
                  </a:schemeClr>
                </a:solidFill>
              </a:rPr>
              <a:t>He truly is – the Son of </a:t>
            </a:r>
            <a:r>
              <a:rPr lang="en-CA" dirty="0" smtClean="0">
                <a:solidFill>
                  <a:schemeClr val="accent5">
                    <a:lumMod val="75000"/>
                  </a:schemeClr>
                </a:solidFill>
              </a:rPr>
              <a:t>God/                                                                                              Son of Man? </a:t>
            </a:r>
          </a:p>
          <a:p>
            <a:pPr marL="514350" indent="-514350">
              <a:buFont typeface="+mj-lt"/>
              <a:buAutoNum type="arabicPeriod"/>
            </a:pPr>
            <a:r>
              <a:rPr lang="en-CA" dirty="0" smtClean="0">
                <a:solidFill>
                  <a:schemeClr val="accent5">
                    <a:lumMod val="75000"/>
                  </a:schemeClr>
                </a:solidFill>
              </a:rPr>
              <a:t>In knowing </a:t>
            </a:r>
            <a:r>
              <a:rPr lang="en-CA" dirty="0">
                <a:solidFill>
                  <a:schemeClr val="accent5">
                    <a:lumMod val="75000"/>
                  </a:schemeClr>
                </a:solidFill>
              </a:rPr>
              <a:t>Jesus, does He still </a:t>
            </a:r>
            <a:r>
              <a:rPr lang="en-CA" dirty="0" smtClean="0">
                <a:solidFill>
                  <a:schemeClr val="accent5">
                    <a:lumMod val="75000"/>
                  </a:schemeClr>
                </a:solidFill>
              </a:rPr>
              <a:t>                                                           inspire </a:t>
            </a:r>
            <a:r>
              <a:rPr lang="en-CA" dirty="0">
                <a:solidFill>
                  <a:schemeClr val="accent5">
                    <a:lumMod val="75000"/>
                  </a:schemeClr>
                </a:solidFill>
              </a:rPr>
              <a:t>awe in you for who He is</a:t>
            </a:r>
            <a:r>
              <a:rPr lang="en-CA" dirty="0" smtClean="0">
                <a:solidFill>
                  <a:schemeClr val="accent5">
                    <a:lumMod val="75000"/>
                  </a:schemeClr>
                </a:solidFill>
              </a:rPr>
              <a:t>?</a:t>
            </a:r>
          </a:p>
          <a:p>
            <a:pPr marL="514350" indent="-514350">
              <a:buFont typeface="+mj-lt"/>
              <a:buAutoNum type="arabicPeriod"/>
            </a:pPr>
            <a:r>
              <a:rPr lang="en-CA" dirty="0" smtClean="0">
                <a:solidFill>
                  <a:schemeClr val="accent5">
                    <a:lumMod val="75000"/>
                  </a:schemeClr>
                </a:solidFill>
              </a:rPr>
              <a:t>If </a:t>
            </a:r>
            <a:r>
              <a:rPr lang="en-CA" dirty="0">
                <a:solidFill>
                  <a:schemeClr val="accent5">
                    <a:lumMod val="75000"/>
                  </a:schemeClr>
                </a:solidFill>
              </a:rPr>
              <a:t>Jesus didn’t do another thing temporally for you from this point forward, would you still follow Him simply because of who you know Him to be</a:t>
            </a:r>
            <a:r>
              <a:rPr lang="en-CA" dirty="0" smtClean="0">
                <a:solidFill>
                  <a:schemeClr val="accent5">
                    <a:lumMod val="75000"/>
                  </a:schemeClr>
                </a:solidFill>
              </a:rPr>
              <a:t>?</a:t>
            </a:r>
          </a:p>
          <a:p>
            <a:pPr marL="514350" indent="-514350">
              <a:buFont typeface="+mj-lt"/>
              <a:buAutoNum type="arabicPeriod"/>
            </a:pPr>
            <a:r>
              <a:rPr lang="en-CA" dirty="0" smtClean="0">
                <a:solidFill>
                  <a:schemeClr val="accent5">
                    <a:lumMod val="75000"/>
                  </a:schemeClr>
                </a:solidFill>
              </a:rPr>
              <a:t>As you </a:t>
            </a:r>
            <a:r>
              <a:rPr lang="en-CA" dirty="0">
                <a:solidFill>
                  <a:schemeClr val="accent5">
                    <a:lumMod val="75000"/>
                  </a:schemeClr>
                </a:solidFill>
              </a:rPr>
              <a:t>follow Jesus, do you note yourself being pulled out of crowd-like concerns and into concerns associated with community?</a:t>
            </a:r>
            <a:endParaRPr lang="en-CA" dirty="0" smtClean="0">
              <a:solidFill>
                <a:schemeClr val="accent5">
                  <a:lumMod val="75000"/>
                </a:schemeClr>
              </a:solidFill>
            </a:endParaRPr>
          </a:p>
        </p:txBody>
      </p:sp>
      <p:pic>
        <p:nvPicPr>
          <p:cNvPr id="2050" name="Picture 2" descr="See the source image"/>
          <p:cNvPicPr>
            <a:picLocks noChangeAspect="1" noChangeArrowheads="1"/>
          </p:cNvPicPr>
          <p:nvPr/>
        </p:nvPicPr>
        <p:blipFill>
          <a:blip r:embed="rId2">
            <a:clrChange>
              <a:clrFrom>
                <a:srgbClr val="FDFFFE"/>
              </a:clrFrom>
              <a:clrTo>
                <a:srgbClr val="FDFF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7690" y="1603052"/>
            <a:ext cx="3810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7528" y="998806"/>
            <a:ext cx="6309706" cy="5444197"/>
          </a:xfrm>
        </p:spPr>
        <p:txBody>
          <a:bodyPr lIns="252000" tIns="252000" rIns="252000">
            <a:normAutofit lnSpcReduction="10000"/>
          </a:bodyPr>
          <a:lstStyle/>
          <a:p>
            <a:pPr marL="0" indent="0">
              <a:buNone/>
            </a:pPr>
            <a:r>
              <a:rPr lang="en-CA" dirty="0" smtClean="0">
                <a:solidFill>
                  <a:schemeClr val="accent5">
                    <a:lumMod val="75000"/>
                  </a:schemeClr>
                </a:solidFill>
              </a:rPr>
              <a:t>Might we truly </a:t>
            </a:r>
            <a:r>
              <a:rPr lang="en-CA" dirty="0">
                <a:solidFill>
                  <a:schemeClr val="accent5">
                    <a:lumMod val="75000"/>
                  </a:schemeClr>
                </a:solidFill>
              </a:rPr>
              <a:t>become a community even more focussed on Jesus, a people who acknowledge His gifts, but pursue relationship with Him even more diligently. </a:t>
            </a:r>
            <a:endParaRPr lang="en-CA" dirty="0" smtClean="0">
              <a:solidFill>
                <a:schemeClr val="accent5">
                  <a:lumMod val="75000"/>
                </a:schemeClr>
              </a:solidFill>
            </a:endParaRPr>
          </a:p>
          <a:p>
            <a:pPr marL="0" indent="0">
              <a:buNone/>
            </a:pPr>
            <a:r>
              <a:rPr lang="en-CA" dirty="0" smtClean="0">
                <a:solidFill>
                  <a:schemeClr val="accent5">
                    <a:lumMod val="75000"/>
                  </a:schemeClr>
                </a:solidFill>
              </a:rPr>
              <a:t>Might </a:t>
            </a:r>
            <a:r>
              <a:rPr lang="en-CA" dirty="0">
                <a:solidFill>
                  <a:schemeClr val="accent5">
                    <a:lumMod val="75000"/>
                  </a:schemeClr>
                </a:solidFill>
              </a:rPr>
              <a:t>we be a people who acknowledge Jesus for who He is and follow Him because of that reality. </a:t>
            </a:r>
            <a:endParaRPr lang="en-CA" dirty="0" smtClean="0">
              <a:solidFill>
                <a:schemeClr val="accent5">
                  <a:lumMod val="75000"/>
                </a:schemeClr>
              </a:solidFill>
            </a:endParaRPr>
          </a:p>
          <a:p>
            <a:pPr marL="0" indent="0">
              <a:buNone/>
            </a:pPr>
            <a:r>
              <a:rPr lang="en-CA" dirty="0" smtClean="0">
                <a:solidFill>
                  <a:schemeClr val="accent5">
                    <a:lumMod val="75000"/>
                  </a:schemeClr>
                </a:solidFill>
              </a:rPr>
              <a:t>Might </a:t>
            </a:r>
            <a:r>
              <a:rPr lang="en-CA" dirty="0">
                <a:solidFill>
                  <a:schemeClr val="accent5">
                    <a:lumMod val="75000"/>
                  </a:schemeClr>
                </a:solidFill>
              </a:rPr>
              <a:t>we be a people who know why we follow Jesus and might we be articulate this well to the world around us. </a:t>
            </a:r>
            <a:endParaRPr lang="en-CA" dirty="0">
              <a:solidFill>
                <a:schemeClr val="accent5">
                  <a:lumMod val="75000"/>
                </a:schemeClr>
              </a:solidFill>
            </a:endParaRPr>
          </a:p>
        </p:txBody>
      </p:sp>
      <p:pic>
        <p:nvPicPr>
          <p:cNvPr id="4" name="Picture 6" descr="Pray - People Pray Logo Transparent PNG - 1000x1000 - Free Download on  NicePNG"/>
          <p:cNvPicPr>
            <a:picLocks noChangeAspect="1" noChangeArrowheads="1"/>
          </p:cNvPicPr>
          <p:nvPr/>
        </p:nvPicPr>
        <p:blipFill>
          <a:blip r:embed="rId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29" y="1613092"/>
            <a:ext cx="4207398" cy="465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9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2176" y="363072"/>
            <a:ext cx="6347011" cy="634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2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1519516"/>
            <a:ext cx="11102789" cy="5150225"/>
          </a:xfrm>
        </p:spPr>
        <p:txBody>
          <a:bodyPr lIns="252000" tIns="216000" rIns="324000">
            <a:normAutofit lnSpcReduction="10000"/>
          </a:bodyPr>
          <a:lstStyle/>
          <a:p>
            <a:pPr marL="0" indent="0">
              <a:buNone/>
            </a:pPr>
            <a:r>
              <a:rPr lang="en-CA" dirty="0" smtClean="0">
                <a:solidFill>
                  <a:srgbClr val="C00000"/>
                </a:solidFill>
              </a:rPr>
              <a:t>“When </a:t>
            </a:r>
            <a:r>
              <a:rPr lang="en-CA" dirty="0">
                <a:solidFill>
                  <a:srgbClr val="C00000"/>
                </a:solidFill>
              </a:rPr>
              <a:t>they found him on the other side of the lake, they asked him, “Rabbi, when did you get here?” </a:t>
            </a:r>
            <a:endParaRPr lang="en-CA" dirty="0" smtClean="0">
              <a:solidFill>
                <a:srgbClr val="C00000"/>
              </a:solidFill>
            </a:endParaRPr>
          </a:p>
          <a:p>
            <a:pPr marL="0" indent="0">
              <a:buNone/>
            </a:pPr>
            <a:r>
              <a:rPr lang="en-CA" dirty="0" smtClean="0">
                <a:solidFill>
                  <a:srgbClr val="C00000"/>
                </a:solidFill>
              </a:rPr>
              <a:t>Jesus </a:t>
            </a:r>
            <a:r>
              <a:rPr lang="en-CA" dirty="0">
                <a:solidFill>
                  <a:srgbClr val="C00000"/>
                </a:solidFill>
              </a:rPr>
              <a:t>answered, “Very truly I tell you, you are looking for me, not because you saw the signs I performed but because you ate the loaves and had your fill. Do not work for food that spoils, but for food that endures to eternal life, which the Son of Man will give you. For on him God the Father has placed his seal of approval.”</a:t>
            </a:r>
            <a:r>
              <a:rPr lang="en-CA" b="1" baseline="30000" dirty="0">
                <a:solidFill>
                  <a:srgbClr val="C00000"/>
                </a:solidFill>
              </a:rPr>
              <a:t> </a:t>
            </a:r>
            <a:r>
              <a:rPr lang="en-CA" dirty="0">
                <a:solidFill>
                  <a:srgbClr val="C00000"/>
                </a:solidFill>
              </a:rPr>
              <a:t>Then they asked him, “What must we do to do the works God requires?” </a:t>
            </a:r>
            <a:endParaRPr lang="en-CA" dirty="0" smtClean="0">
              <a:solidFill>
                <a:srgbClr val="C00000"/>
              </a:solidFill>
            </a:endParaRPr>
          </a:p>
          <a:p>
            <a:pPr marL="0" indent="0">
              <a:buNone/>
            </a:pPr>
            <a:r>
              <a:rPr lang="en-CA" dirty="0" smtClean="0">
                <a:solidFill>
                  <a:srgbClr val="C00000"/>
                </a:solidFill>
              </a:rPr>
              <a:t>Jesus </a:t>
            </a:r>
            <a:r>
              <a:rPr lang="en-CA" dirty="0">
                <a:solidFill>
                  <a:srgbClr val="C00000"/>
                </a:solidFill>
              </a:rPr>
              <a:t>answered, “The work of God is this: to believe in the one he has sent</a:t>
            </a:r>
            <a:r>
              <a:rPr lang="en-CA" dirty="0" smtClean="0">
                <a:solidFill>
                  <a:srgbClr val="C00000"/>
                </a:solidFill>
              </a:rPr>
              <a:t>.”</a:t>
            </a:r>
            <a:endParaRPr lang="en-CA" dirty="0">
              <a:solidFill>
                <a:srgbClr val="C00000"/>
              </a:solidFill>
            </a:endParaRPr>
          </a:p>
          <a:p>
            <a:pPr marL="0" indent="0" algn="r">
              <a:buNone/>
            </a:pPr>
            <a:r>
              <a:rPr lang="en-CA" dirty="0" smtClean="0">
                <a:solidFill>
                  <a:srgbClr val="C00000"/>
                </a:solidFill>
              </a:rPr>
              <a:t>- </a:t>
            </a:r>
            <a:r>
              <a:rPr lang="en-CA" dirty="0">
                <a:solidFill>
                  <a:srgbClr val="C00000"/>
                </a:solidFill>
              </a:rPr>
              <a:t>John </a:t>
            </a:r>
            <a:r>
              <a:rPr lang="en-CA" dirty="0" smtClean="0">
                <a:solidFill>
                  <a:srgbClr val="C00000"/>
                </a:solidFill>
              </a:rPr>
              <a:t>6:25-29</a:t>
            </a:r>
            <a:endParaRPr lang="en-CA" dirty="0">
              <a:solidFill>
                <a:srgbClr val="C00000"/>
              </a:solidFill>
            </a:endParaRPr>
          </a:p>
        </p:txBody>
      </p:sp>
    </p:spTree>
    <p:extLst>
      <p:ext uri="{BB962C8B-B14F-4D97-AF65-F5344CB8AC3E}">
        <p14:creationId xmlns:p14="http://schemas.microsoft.com/office/powerpoint/2010/main" val="232609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accent5">
                    <a:lumMod val="75000"/>
                  </a:schemeClr>
                </a:solidFill>
              </a:rPr>
              <a:t>John 6: The Miracles of Jesus</a:t>
            </a:r>
            <a:endParaRPr lang="en-CA" dirty="0">
              <a:solidFill>
                <a:schemeClr val="accent5">
                  <a:lumMod val="75000"/>
                </a:schemeClr>
              </a:solidFill>
            </a:endParaRPr>
          </a:p>
        </p:txBody>
      </p:sp>
      <p:pic>
        <p:nvPicPr>
          <p:cNvPr id="2052" name="Picture 4" descr="See the source image"/>
          <p:cNvPicPr>
            <a:picLocks noChangeAspect="1" noChangeArrowheads="1"/>
          </p:cNvPicPr>
          <p:nvPr/>
        </p:nvPicPr>
        <p:blipFill>
          <a:blip r:embed="rId2">
            <a:clrChange>
              <a:clrFrom>
                <a:srgbClr val="F9F3CF"/>
              </a:clrFrom>
              <a:clrTo>
                <a:srgbClr val="F9F3CF">
                  <a:alpha val="0"/>
                </a:srgbClr>
              </a:clrTo>
            </a:clrChange>
            <a:extLst>
              <a:ext uri="{28A0092B-C50C-407E-A947-70E740481C1C}">
                <a14:useLocalDpi xmlns:a14="http://schemas.microsoft.com/office/drawing/2010/main" val="0"/>
              </a:ext>
            </a:extLst>
          </a:blip>
          <a:srcRect/>
          <a:stretch>
            <a:fillRect/>
          </a:stretch>
        </p:blipFill>
        <p:spPr bwMode="auto">
          <a:xfrm>
            <a:off x="-284518" y="1145337"/>
            <a:ext cx="6720296" cy="5052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42742" y="11268523"/>
            <a:ext cx="4975412" cy="632012"/>
          </a:xfrm>
          <a:prstGeom prst="rect">
            <a:avLst/>
          </a:prstGeom>
          <a:noFill/>
        </p:spPr>
        <p:txBody>
          <a:bodyPr wrap="square" rtlCol="0">
            <a:spAutoFit/>
          </a:bodyPr>
          <a:lstStyle/>
          <a:p>
            <a:endParaRPr lang="en-CA" dirty="0"/>
          </a:p>
        </p:txBody>
      </p:sp>
      <p:pic>
        <p:nvPicPr>
          <p:cNvPr id="2056" name="Picture 8" descr="https://i.pinimg.com/564x/4b/6d/f3/4b6df398ed9da8e4ef5c5db1b14d32ca.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38" r="9200" b="29868"/>
          <a:stretch/>
        </p:blipFill>
        <p:spPr bwMode="auto">
          <a:xfrm>
            <a:off x="7455878" y="1917700"/>
            <a:ext cx="3727938" cy="3723445"/>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9430" y="5875026"/>
            <a:ext cx="5711483" cy="646331"/>
          </a:xfrm>
          <a:prstGeom prst="rect">
            <a:avLst/>
          </a:prstGeom>
          <a:solidFill>
            <a:srgbClr val="FFFFFF">
              <a:alpha val="40000"/>
            </a:srgbClr>
          </a:solidFill>
        </p:spPr>
        <p:txBody>
          <a:bodyPr wrap="square" rtlCol="0">
            <a:spAutoFit/>
          </a:bodyPr>
          <a:lstStyle/>
          <a:p>
            <a:r>
              <a:rPr lang="en-CA" sz="3600" dirty="0" smtClean="0">
                <a:solidFill>
                  <a:schemeClr val="accent5">
                    <a:lumMod val="75000"/>
                  </a:schemeClr>
                </a:solidFill>
                <a:latin typeface="Arial Rounded MT Bold" panose="020F0704030504030204" pitchFamily="34" charset="0"/>
              </a:rPr>
              <a:t>The Feeding of the 5,000</a:t>
            </a:r>
            <a:endParaRPr lang="en-CA" sz="3600" dirty="0">
              <a:solidFill>
                <a:schemeClr val="accent5">
                  <a:lumMod val="75000"/>
                </a:schemeClr>
              </a:solidFill>
              <a:latin typeface="Arial Rounded MT Bold" panose="020F0704030504030204" pitchFamily="34" charset="0"/>
            </a:endParaRPr>
          </a:p>
        </p:txBody>
      </p:sp>
      <p:sp>
        <p:nvSpPr>
          <p:cNvPr id="11" name="TextBox 10"/>
          <p:cNvSpPr txBox="1"/>
          <p:nvPr/>
        </p:nvSpPr>
        <p:spPr>
          <a:xfrm>
            <a:off x="6768003" y="5875026"/>
            <a:ext cx="5099730" cy="646331"/>
          </a:xfrm>
          <a:prstGeom prst="rect">
            <a:avLst/>
          </a:prstGeom>
          <a:solidFill>
            <a:srgbClr val="FFFFFF">
              <a:alpha val="40000"/>
            </a:srgbClr>
          </a:solidFill>
        </p:spPr>
        <p:txBody>
          <a:bodyPr wrap="square" rtlCol="0">
            <a:spAutoFit/>
          </a:bodyPr>
          <a:lstStyle/>
          <a:p>
            <a:r>
              <a:rPr lang="en-CA" sz="3600" dirty="0" smtClean="0">
                <a:solidFill>
                  <a:schemeClr val="accent5">
                    <a:lumMod val="75000"/>
                  </a:schemeClr>
                </a:solidFill>
                <a:latin typeface="Arial Rounded MT Bold" panose="020F0704030504030204" pitchFamily="34" charset="0"/>
              </a:rPr>
              <a:t>Jesus Walks on Water</a:t>
            </a:r>
            <a:endParaRPr lang="en-CA" sz="3600" dirty="0">
              <a:solidFill>
                <a:schemeClr val="accent5">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67556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300" y="365125"/>
            <a:ext cx="8119208" cy="981075"/>
          </a:xfrm>
        </p:spPr>
        <p:txBody>
          <a:bodyPr>
            <a:normAutofit fontScale="90000"/>
          </a:bodyPr>
          <a:lstStyle/>
          <a:p>
            <a:r>
              <a:rPr lang="en-CA" dirty="0" smtClean="0">
                <a:solidFill>
                  <a:schemeClr val="accent5">
                    <a:lumMod val="75000"/>
                  </a:schemeClr>
                </a:solidFill>
              </a:rPr>
              <a:t>John 6: The Miracles of Jesus</a:t>
            </a:r>
            <a:endParaRPr lang="en-CA" dirty="0">
              <a:solidFill>
                <a:schemeClr val="accent5">
                  <a:lumMod val="75000"/>
                </a:schemeClr>
              </a:solidFill>
            </a:endParaRPr>
          </a:p>
        </p:txBody>
      </p:sp>
      <p:pic>
        <p:nvPicPr>
          <p:cNvPr id="2052" name="Picture 4" descr="See the source image"/>
          <p:cNvPicPr>
            <a:picLocks noChangeAspect="1" noChangeArrowheads="1"/>
          </p:cNvPicPr>
          <p:nvPr/>
        </p:nvPicPr>
        <p:blipFill>
          <a:blip r:embed="rId2">
            <a:clrChange>
              <a:clrFrom>
                <a:srgbClr val="F9F3CF"/>
              </a:clrFrom>
              <a:clrTo>
                <a:srgbClr val="F9F3CF">
                  <a:alpha val="0"/>
                </a:srgbClr>
              </a:clrTo>
            </a:clrChange>
            <a:extLst>
              <a:ext uri="{28A0092B-C50C-407E-A947-70E740481C1C}">
                <a14:useLocalDpi xmlns:a14="http://schemas.microsoft.com/office/drawing/2010/main" val="0"/>
              </a:ext>
            </a:extLst>
          </a:blip>
          <a:srcRect/>
          <a:stretch>
            <a:fillRect/>
          </a:stretch>
        </p:blipFill>
        <p:spPr bwMode="auto">
          <a:xfrm>
            <a:off x="-284518" y="1145337"/>
            <a:ext cx="6720296" cy="5052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42742" y="11268523"/>
            <a:ext cx="4975412" cy="632012"/>
          </a:xfrm>
          <a:prstGeom prst="rect">
            <a:avLst/>
          </a:prstGeom>
          <a:noFill/>
        </p:spPr>
        <p:txBody>
          <a:bodyPr wrap="square" rtlCol="0">
            <a:spAutoFit/>
          </a:bodyPr>
          <a:lstStyle/>
          <a:p>
            <a:endParaRPr lang="en-CA" dirty="0"/>
          </a:p>
        </p:txBody>
      </p:sp>
      <p:sp>
        <p:nvSpPr>
          <p:cNvPr id="6" name="TextBox 5"/>
          <p:cNvSpPr txBox="1"/>
          <p:nvPr/>
        </p:nvSpPr>
        <p:spPr>
          <a:xfrm>
            <a:off x="279430" y="5875026"/>
            <a:ext cx="5711483" cy="646331"/>
          </a:xfrm>
          <a:prstGeom prst="rect">
            <a:avLst/>
          </a:prstGeom>
          <a:solidFill>
            <a:srgbClr val="FFFFFF">
              <a:alpha val="40000"/>
            </a:srgbClr>
          </a:solidFill>
        </p:spPr>
        <p:txBody>
          <a:bodyPr wrap="square" rtlCol="0">
            <a:spAutoFit/>
          </a:bodyPr>
          <a:lstStyle/>
          <a:p>
            <a:r>
              <a:rPr lang="en-CA" sz="3600" dirty="0" smtClean="0">
                <a:solidFill>
                  <a:schemeClr val="accent5">
                    <a:lumMod val="75000"/>
                  </a:schemeClr>
                </a:solidFill>
                <a:latin typeface="Arial Rounded MT Bold" panose="020F0704030504030204" pitchFamily="34" charset="0"/>
              </a:rPr>
              <a:t>The Feeding of the 5,000</a:t>
            </a:r>
            <a:endParaRPr lang="en-CA" sz="3600" dirty="0">
              <a:solidFill>
                <a:schemeClr val="accent5">
                  <a:lumMod val="75000"/>
                </a:schemeClr>
              </a:solidFill>
              <a:latin typeface="Arial Rounded MT Bold" panose="020F0704030504030204" pitchFamily="34" charset="0"/>
            </a:endParaRPr>
          </a:p>
        </p:txBody>
      </p:sp>
      <p:sp>
        <p:nvSpPr>
          <p:cNvPr id="11" name="TextBox 10"/>
          <p:cNvSpPr txBox="1"/>
          <p:nvPr/>
        </p:nvSpPr>
        <p:spPr>
          <a:xfrm>
            <a:off x="6435778" y="1892435"/>
            <a:ext cx="5099730" cy="4401205"/>
          </a:xfrm>
          <a:prstGeom prst="rect">
            <a:avLst/>
          </a:prstGeom>
          <a:solidFill>
            <a:srgbClr val="FFFFFF">
              <a:alpha val="40000"/>
            </a:srgbClr>
          </a:solidFill>
        </p:spPr>
        <p:txBody>
          <a:bodyPr wrap="square" rtlCol="0">
            <a:spAutoFit/>
          </a:bodyPr>
          <a:lstStyle/>
          <a:p>
            <a:r>
              <a:rPr lang="en-CA" sz="2800" dirty="0" smtClean="0">
                <a:solidFill>
                  <a:schemeClr val="accent5">
                    <a:lumMod val="75000"/>
                  </a:schemeClr>
                </a:solidFill>
                <a:latin typeface="Arial Rounded MT Bold" panose="020F0704030504030204" pitchFamily="34" charset="0"/>
              </a:rPr>
              <a:t>The </a:t>
            </a:r>
            <a:r>
              <a:rPr lang="en-CA" sz="2800" dirty="0">
                <a:solidFill>
                  <a:schemeClr val="accent5">
                    <a:lumMod val="75000"/>
                  </a:schemeClr>
                </a:solidFill>
                <a:latin typeface="Arial Rounded MT Bold" panose="020F0704030504030204" pitchFamily="34" charset="0"/>
              </a:rPr>
              <a:t>crowd responded to the miracle of the feeding of the 5,000 by demanding more things of Jesus, even attempting to force Jesus into fulfilling their wishes for a </a:t>
            </a:r>
            <a:r>
              <a:rPr lang="en-CA" sz="2800" dirty="0" smtClean="0">
                <a:solidFill>
                  <a:schemeClr val="accent5">
                    <a:lumMod val="75000"/>
                  </a:schemeClr>
                </a:solidFill>
                <a:latin typeface="Arial Rounded MT Bold" panose="020F0704030504030204" pitchFamily="34" charset="0"/>
              </a:rPr>
              <a:t>king; </a:t>
            </a:r>
            <a:r>
              <a:rPr lang="en-CA" sz="2800" dirty="0">
                <a:solidFill>
                  <a:schemeClr val="accent5">
                    <a:lumMod val="75000"/>
                  </a:schemeClr>
                </a:solidFill>
                <a:latin typeface="Arial Rounded MT Bold" panose="020F0704030504030204" pitchFamily="34" charset="0"/>
              </a:rPr>
              <a:t>in response to this incredible miracle, the crowds focussed on the gift they received.</a:t>
            </a:r>
          </a:p>
        </p:txBody>
      </p:sp>
    </p:spTree>
    <p:extLst>
      <p:ext uri="{BB962C8B-B14F-4D97-AF65-F5344CB8AC3E}">
        <p14:creationId xmlns:p14="http://schemas.microsoft.com/office/powerpoint/2010/main" val="187120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accent5">
                    <a:lumMod val="75000"/>
                  </a:schemeClr>
                </a:solidFill>
              </a:rPr>
              <a:t>John 6: The Miracles of Jesus</a:t>
            </a:r>
            <a:endParaRPr lang="en-CA" dirty="0">
              <a:solidFill>
                <a:schemeClr val="accent5">
                  <a:lumMod val="75000"/>
                </a:schemeClr>
              </a:solidFill>
            </a:endParaRPr>
          </a:p>
        </p:txBody>
      </p:sp>
      <p:sp>
        <p:nvSpPr>
          <p:cNvPr id="5" name="TextBox 4"/>
          <p:cNvSpPr txBox="1"/>
          <p:nvPr/>
        </p:nvSpPr>
        <p:spPr>
          <a:xfrm>
            <a:off x="13142742" y="11268523"/>
            <a:ext cx="4975412" cy="632012"/>
          </a:xfrm>
          <a:prstGeom prst="rect">
            <a:avLst/>
          </a:prstGeom>
          <a:noFill/>
        </p:spPr>
        <p:txBody>
          <a:bodyPr wrap="square" rtlCol="0">
            <a:spAutoFit/>
          </a:bodyPr>
          <a:lstStyle/>
          <a:p>
            <a:endParaRPr lang="en-CA" dirty="0"/>
          </a:p>
        </p:txBody>
      </p:sp>
      <p:pic>
        <p:nvPicPr>
          <p:cNvPr id="2056" name="Picture 8" descr="https://i.pinimg.com/564x/4b/6d/f3/4b6df398ed9da8e4ef5c5db1b14d32ca.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38" r="9200" b="29868"/>
          <a:stretch/>
        </p:blipFill>
        <p:spPr bwMode="auto">
          <a:xfrm>
            <a:off x="7455878" y="1917700"/>
            <a:ext cx="3727938" cy="3723445"/>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906" y="2006404"/>
            <a:ext cx="5711483" cy="4401205"/>
          </a:xfrm>
          <a:prstGeom prst="rect">
            <a:avLst/>
          </a:prstGeom>
          <a:solidFill>
            <a:srgbClr val="FFFFFF">
              <a:alpha val="40000"/>
            </a:srgbClr>
          </a:solidFill>
        </p:spPr>
        <p:txBody>
          <a:bodyPr wrap="square" rtlCol="0">
            <a:spAutoFit/>
          </a:bodyPr>
          <a:lstStyle/>
          <a:p>
            <a:r>
              <a:rPr lang="en-CA" sz="2800" dirty="0">
                <a:solidFill>
                  <a:schemeClr val="accent5">
                    <a:lumMod val="75000"/>
                  </a:schemeClr>
                </a:solidFill>
                <a:latin typeface="Arial Rounded MT Bold" panose="020F0704030504030204" pitchFamily="34" charset="0"/>
              </a:rPr>
              <a:t>Unable to quite express this reality in words at that moment, through this miracle, the disciples recognized Christ’s divinity and their response was to worship Him. In other words, in response to this amazing act, the disciples focussed on Jesus – the giver of the gift rather than the gift itself. </a:t>
            </a:r>
          </a:p>
        </p:txBody>
      </p:sp>
      <p:sp>
        <p:nvSpPr>
          <p:cNvPr id="11" name="TextBox 10"/>
          <p:cNvSpPr txBox="1"/>
          <p:nvPr/>
        </p:nvSpPr>
        <p:spPr>
          <a:xfrm>
            <a:off x="6768003" y="5875026"/>
            <a:ext cx="5099730" cy="646331"/>
          </a:xfrm>
          <a:prstGeom prst="rect">
            <a:avLst/>
          </a:prstGeom>
          <a:solidFill>
            <a:srgbClr val="FFFFFF">
              <a:alpha val="40000"/>
            </a:srgbClr>
          </a:solidFill>
        </p:spPr>
        <p:txBody>
          <a:bodyPr wrap="square" rtlCol="0">
            <a:spAutoFit/>
          </a:bodyPr>
          <a:lstStyle/>
          <a:p>
            <a:r>
              <a:rPr lang="en-CA" sz="3600" dirty="0" smtClean="0">
                <a:solidFill>
                  <a:schemeClr val="accent5">
                    <a:lumMod val="75000"/>
                  </a:schemeClr>
                </a:solidFill>
                <a:latin typeface="Arial Rounded MT Bold" panose="020F0704030504030204" pitchFamily="34" charset="0"/>
              </a:rPr>
              <a:t>Jesus Walks on Water</a:t>
            </a:r>
            <a:endParaRPr lang="en-CA" sz="3600" dirty="0">
              <a:solidFill>
                <a:schemeClr val="accent5">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815087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12" y="1627497"/>
            <a:ext cx="10874188" cy="5093978"/>
          </a:xfrm>
        </p:spPr>
        <p:txBody>
          <a:bodyPr>
            <a:noAutofit/>
          </a:bodyPr>
          <a:lstStyle/>
          <a:p>
            <a:r>
              <a:rPr lang="en-CA" dirty="0">
                <a:solidFill>
                  <a:schemeClr val="accent5">
                    <a:lumMod val="75000"/>
                  </a:schemeClr>
                </a:solidFill>
              </a:rPr>
              <a:t>Christ </a:t>
            </a:r>
            <a:r>
              <a:rPr lang="en-CA" dirty="0" smtClean="0">
                <a:solidFill>
                  <a:schemeClr val="accent5">
                    <a:lumMod val="75000"/>
                  </a:schemeClr>
                </a:solidFill>
              </a:rPr>
              <a:t>encouraged </a:t>
            </a:r>
            <a:r>
              <a:rPr lang="en-CA" dirty="0">
                <a:solidFill>
                  <a:schemeClr val="accent5">
                    <a:lumMod val="75000"/>
                  </a:schemeClr>
                </a:solidFill>
              </a:rPr>
              <a:t>those following Him not to spend their energy chasing after temporal things, but to instead spend their energy chasing after eternal realities, available only from the Son of Man. </a:t>
            </a:r>
            <a:endParaRPr lang="en-CA" dirty="0" smtClean="0">
              <a:solidFill>
                <a:schemeClr val="accent5">
                  <a:lumMod val="75000"/>
                </a:schemeClr>
              </a:solidFill>
            </a:endParaRPr>
          </a:p>
          <a:p>
            <a:r>
              <a:rPr lang="en-CA" dirty="0" smtClean="0">
                <a:solidFill>
                  <a:schemeClr val="accent5">
                    <a:lumMod val="75000"/>
                  </a:schemeClr>
                </a:solidFill>
              </a:rPr>
              <a:t>The </a:t>
            </a:r>
            <a:r>
              <a:rPr lang="en-CA" dirty="0">
                <a:solidFill>
                  <a:schemeClr val="accent5">
                    <a:lumMod val="75000"/>
                  </a:schemeClr>
                </a:solidFill>
              </a:rPr>
              <a:t>point of the miraculous feeding was not to simply ensure full bellies, but to reveal to the crowds who Jesus truly </a:t>
            </a:r>
            <a:r>
              <a:rPr lang="en-CA" dirty="0" smtClean="0">
                <a:solidFill>
                  <a:schemeClr val="accent5">
                    <a:lumMod val="75000"/>
                  </a:schemeClr>
                </a:solidFill>
              </a:rPr>
              <a:t>was.</a:t>
            </a:r>
          </a:p>
          <a:p>
            <a:r>
              <a:rPr lang="en-CA" dirty="0" smtClean="0">
                <a:solidFill>
                  <a:schemeClr val="accent5">
                    <a:lumMod val="75000"/>
                  </a:schemeClr>
                </a:solidFill>
              </a:rPr>
              <a:t>The </a:t>
            </a:r>
            <a:r>
              <a:rPr lang="en-CA" dirty="0">
                <a:solidFill>
                  <a:schemeClr val="accent5">
                    <a:lumMod val="75000"/>
                  </a:schemeClr>
                </a:solidFill>
              </a:rPr>
              <a:t>miracle </a:t>
            </a:r>
            <a:r>
              <a:rPr lang="en-CA" dirty="0" smtClean="0">
                <a:solidFill>
                  <a:schemeClr val="accent5">
                    <a:lumMod val="75000"/>
                  </a:schemeClr>
                </a:solidFill>
              </a:rPr>
              <a:t>of Christ’s walking on water resulted </a:t>
            </a:r>
            <a:r>
              <a:rPr lang="en-CA" dirty="0">
                <a:solidFill>
                  <a:schemeClr val="accent5">
                    <a:lumMod val="75000"/>
                  </a:schemeClr>
                </a:solidFill>
              </a:rPr>
              <a:t>in a clear focus on Jesus, not upon the miracle </a:t>
            </a:r>
            <a:r>
              <a:rPr lang="en-CA" dirty="0" smtClean="0">
                <a:solidFill>
                  <a:schemeClr val="accent5">
                    <a:lumMod val="75000"/>
                  </a:schemeClr>
                </a:solidFill>
              </a:rPr>
              <a:t>itself, an in awestruck </a:t>
            </a:r>
            <a:r>
              <a:rPr lang="en-CA" dirty="0">
                <a:solidFill>
                  <a:schemeClr val="accent5">
                    <a:lumMod val="75000"/>
                  </a:schemeClr>
                </a:solidFill>
              </a:rPr>
              <a:t>worship at who Christ is. </a:t>
            </a:r>
            <a:endParaRPr lang="en-CA" dirty="0" smtClean="0">
              <a:solidFill>
                <a:schemeClr val="accent5">
                  <a:lumMod val="75000"/>
                </a:schemeClr>
              </a:solidFill>
            </a:endParaRPr>
          </a:p>
          <a:p>
            <a:r>
              <a:rPr lang="en-CA" dirty="0" smtClean="0">
                <a:solidFill>
                  <a:schemeClr val="accent5">
                    <a:lumMod val="75000"/>
                  </a:schemeClr>
                </a:solidFill>
              </a:rPr>
              <a:t>In </a:t>
            </a:r>
            <a:r>
              <a:rPr lang="en-CA" dirty="0">
                <a:solidFill>
                  <a:schemeClr val="accent5">
                    <a:lumMod val="75000"/>
                  </a:schemeClr>
                </a:solidFill>
              </a:rPr>
              <a:t>their following of </a:t>
            </a:r>
            <a:r>
              <a:rPr lang="en-CA" dirty="0" smtClean="0">
                <a:solidFill>
                  <a:schemeClr val="accent5">
                    <a:lumMod val="75000"/>
                  </a:schemeClr>
                </a:solidFill>
              </a:rPr>
              <a:t>Jesus, </a:t>
            </a:r>
            <a:r>
              <a:rPr lang="en-CA" dirty="0">
                <a:solidFill>
                  <a:schemeClr val="accent5">
                    <a:lumMod val="75000"/>
                  </a:schemeClr>
                </a:solidFill>
              </a:rPr>
              <a:t>the disciples were truly working for food that endures to eternal life, while the crowds were chasing after food that spoils. </a:t>
            </a:r>
          </a:p>
        </p:txBody>
      </p:sp>
    </p:spTree>
    <p:extLst>
      <p:ext uri="{BB962C8B-B14F-4D97-AF65-F5344CB8AC3E}">
        <p14:creationId xmlns:p14="http://schemas.microsoft.com/office/powerpoint/2010/main" val="2681207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18"/>
            <a:ext cx="10515600" cy="4973357"/>
          </a:xfrm>
        </p:spPr>
        <p:txBody>
          <a:bodyPr>
            <a:normAutofit/>
          </a:bodyPr>
          <a:lstStyle/>
          <a:p>
            <a:r>
              <a:rPr lang="en-CA" dirty="0" smtClean="0">
                <a:solidFill>
                  <a:srgbClr val="C00000"/>
                </a:solidFill>
              </a:rPr>
              <a:t>“</a:t>
            </a:r>
            <a:r>
              <a:rPr lang="en-CA" dirty="0">
                <a:solidFill>
                  <a:srgbClr val="C00000"/>
                </a:solidFill>
              </a:rPr>
              <a:t>F</a:t>
            </a:r>
            <a:r>
              <a:rPr lang="en-CA" dirty="0" smtClean="0">
                <a:solidFill>
                  <a:srgbClr val="C00000"/>
                </a:solidFill>
              </a:rPr>
              <a:t>or </a:t>
            </a:r>
            <a:r>
              <a:rPr lang="en-CA" dirty="0">
                <a:solidFill>
                  <a:srgbClr val="C00000"/>
                </a:solidFill>
              </a:rPr>
              <a:t>it is by grace you have been </a:t>
            </a:r>
            <a:r>
              <a:rPr lang="en-CA" dirty="0" smtClean="0">
                <a:solidFill>
                  <a:srgbClr val="C00000"/>
                </a:solidFill>
              </a:rPr>
              <a:t>                                       saved</a:t>
            </a:r>
            <a:r>
              <a:rPr lang="en-CA" dirty="0">
                <a:solidFill>
                  <a:srgbClr val="C00000"/>
                </a:solidFill>
              </a:rPr>
              <a:t>, through faith—and this is </a:t>
            </a:r>
            <a:r>
              <a:rPr lang="en-CA" dirty="0" smtClean="0">
                <a:solidFill>
                  <a:srgbClr val="C00000"/>
                </a:solidFill>
              </a:rPr>
              <a:t>                                                                 not </a:t>
            </a:r>
            <a:r>
              <a:rPr lang="en-CA" dirty="0">
                <a:solidFill>
                  <a:srgbClr val="C00000"/>
                </a:solidFill>
              </a:rPr>
              <a:t>from yourselves, it is the gift </a:t>
            </a:r>
            <a:r>
              <a:rPr lang="en-CA" dirty="0" smtClean="0">
                <a:solidFill>
                  <a:srgbClr val="C00000"/>
                </a:solidFill>
              </a:rPr>
              <a:t>                                                                       of </a:t>
            </a:r>
            <a:r>
              <a:rPr lang="en-CA" dirty="0">
                <a:solidFill>
                  <a:srgbClr val="C00000"/>
                </a:solidFill>
              </a:rPr>
              <a:t>God— not by works, so that </a:t>
            </a:r>
            <a:r>
              <a:rPr lang="en-CA" dirty="0" smtClean="0">
                <a:solidFill>
                  <a:srgbClr val="C00000"/>
                </a:solidFill>
              </a:rPr>
              <a:t>                                                                      no </a:t>
            </a:r>
            <a:r>
              <a:rPr lang="en-CA" dirty="0">
                <a:solidFill>
                  <a:srgbClr val="C00000"/>
                </a:solidFill>
              </a:rPr>
              <a:t>one </a:t>
            </a:r>
            <a:r>
              <a:rPr lang="en-CA" dirty="0" smtClean="0">
                <a:solidFill>
                  <a:srgbClr val="C00000"/>
                </a:solidFill>
              </a:rPr>
              <a:t>can boast</a:t>
            </a:r>
            <a:r>
              <a:rPr lang="en-CA" dirty="0">
                <a:solidFill>
                  <a:srgbClr val="C00000"/>
                </a:solidFill>
              </a:rPr>
              <a:t>”. </a:t>
            </a:r>
            <a:r>
              <a:rPr lang="en-CA" dirty="0" smtClean="0">
                <a:solidFill>
                  <a:srgbClr val="C00000"/>
                </a:solidFill>
              </a:rPr>
              <a:t>						     (</a:t>
            </a:r>
            <a:r>
              <a:rPr lang="en-CA" dirty="0" smtClean="0">
                <a:solidFill>
                  <a:srgbClr val="C00000"/>
                </a:solidFill>
              </a:rPr>
              <a:t>Ephesians 2:8-9) </a:t>
            </a:r>
          </a:p>
          <a:p>
            <a:r>
              <a:rPr lang="en-CA" dirty="0" smtClean="0">
                <a:solidFill>
                  <a:schemeClr val="accent5">
                    <a:lumMod val="75000"/>
                  </a:schemeClr>
                </a:solidFill>
              </a:rPr>
              <a:t>Christ’s </a:t>
            </a:r>
            <a:r>
              <a:rPr lang="en-CA" dirty="0">
                <a:solidFill>
                  <a:schemeClr val="accent5">
                    <a:lumMod val="75000"/>
                  </a:schemeClr>
                </a:solidFill>
              </a:rPr>
              <a:t>point it that one </a:t>
            </a:r>
            <a:r>
              <a:rPr lang="en-CA" dirty="0" smtClean="0">
                <a:solidFill>
                  <a:schemeClr val="accent5">
                    <a:lumMod val="75000"/>
                  </a:schemeClr>
                </a:solidFill>
              </a:rPr>
              <a:t>                                                      cannot </a:t>
            </a:r>
            <a:r>
              <a:rPr lang="en-CA" dirty="0">
                <a:solidFill>
                  <a:schemeClr val="accent5">
                    <a:lumMod val="75000"/>
                  </a:schemeClr>
                </a:solidFill>
              </a:rPr>
              <a:t>earn eternal life </a:t>
            </a:r>
            <a:r>
              <a:rPr lang="en-CA" dirty="0" smtClean="0">
                <a:solidFill>
                  <a:schemeClr val="accent5">
                    <a:lumMod val="75000"/>
                  </a:schemeClr>
                </a:solidFill>
              </a:rPr>
              <a:t>                                                     through </a:t>
            </a:r>
            <a:r>
              <a:rPr lang="en-CA" dirty="0">
                <a:solidFill>
                  <a:schemeClr val="accent5">
                    <a:lumMod val="75000"/>
                  </a:schemeClr>
                </a:solidFill>
              </a:rPr>
              <a:t>various “good works</a:t>
            </a:r>
            <a:r>
              <a:rPr lang="en-CA" dirty="0" smtClean="0">
                <a:solidFill>
                  <a:schemeClr val="accent5">
                    <a:lumMod val="75000"/>
                  </a:schemeClr>
                </a:solidFill>
              </a:rPr>
              <a:t>”,                                                 but </a:t>
            </a:r>
            <a:r>
              <a:rPr lang="en-CA" dirty="0">
                <a:solidFill>
                  <a:schemeClr val="accent5">
                    <a:lumMod val="75000"/>
                  </a:schemeClr>
                </a:solidFill>
              </a:rPr>
              <a:t>all can freely </a:t>
            </a:r>
            <a:r>
              <a:rPr lang="en-CA" dirty="0" smtClean="0">
                <a:solidFill>
                  <a:schemeClr val="accent5">
                    <a:lumMod val="75000"/>
                  </a:schemeClr>
                </a:solidFill>
              </a:rPr>
              <a:t>receive                                                              </a:t>
            </a:r>
            <a:r>
              <a:rPr lang="en-CA" dirty="0" smtClean="0">
                <a:solidFill>
                  <a:schemeClr val="accent5">
                    <a:lumMod val="75000"/>
                  </a:schemeClr>
                </a:solidFill>
              </a:rPr>
              <a:t>this </a:t>
            </a:r>
            <a:r>
              <a:rPr lang="en-CA" dirty="0">
                <a:solidFill>
                  <a:schemeClr val="accent5">
                    <a:lumMod val="75000"/>
                  </a:schemeClr>
                </a:solidFill>
              </a:rPr>
              <a:t>gift through faith in Him.</a:t>
            </a:r>
          </a:p>
        </p:txBody>
      </p:sp>
      <p:pic>
        <p:nvPicPr>
          <p:cNvPr id="12"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900" y="2776796"/>
            <a:ext cx="4869118" cy="29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71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Content Placeholder 2065"/>
          <p:cNvSpPr>
            <a:spLocks noGrp="1"/>
          </p:cNvSpPr>
          <p:nvPr>
            <p:ph idx="1"/>
          </p:nvPr>
        </p:nvSpPr>
        <p:spPr>
          <a:xfrm>
            <a:off x="7046259" y="215154"/>
            <a:ext cx="4881282" cy="6479428"/>
          </a:xfrm>
        </p:spPr>
        <p:txBody>
          <a:bodyPr>
            <a:noAutofit/>
          </a:bodyPr>
          <a:lstStyle/>
          <a:p>
            <a:pPr marL="0" indent="0">
              <a:buNone/>
            </a:pPr>
            <a:r>
              <a:rPr lang="en-CA" sz="3200" dirty="0" smtClean="0">
                <a:solidFill>
                  <a:schemeClr val="accent5">
                    <a:lumMod val="75000"/>
                  </a:schemeClr>
                </a:solidFill>
              </a:rPr>
              <a:t>Crowds:</a:t>
            </a:r>
          </a:p>
          <a:p>
            <a:r>
              <a:rPr lang="en-CA" sz="2600" dirty="0" smtClean="0">
                <a:solidFill>
                  <a:schemeClr val="accent5">
                    <a:lumMod val="75000"/>
                  </a:schemeClr>
                </a:solidFill>
              </a:rPr>
              <a:t>gather </a:t>
            </a:r>
            <a:r>
              <a:rPr lang="en-CA" sz="2600" dirty="0">
                <a:solidFill>
                  <a:schemeClr val="accent5">
                    <a:lumMod val="75000"/>
                  </a:schemeClr>
                </a:solidFill>
              </a:rPr>
              <a:t>to receive something </a:t>
            </a:r>
            <a:r>
              <a:rPr lang="en-CA" sz="2600" dirty="0" smtClean="0">
                <a:solidFill>
                  <a:schemeClr val="accent5">
                    <a:lumMod val="75000"/>
                  </a:schemeClr>
                </a:solidFill>
              </a:rPr>
              <a:t>in </a:t>
            </a:r>
            <a:r>
              <a:rPr lang="en-CA" sz="2600" dirty="0">
                <a:solidFill>
                  <a:schemeClr val="accent5">
                    <a:lumMod val="75000"/>
                  </a:schemeClr>
                </a:solidFill>
              </a:rPr>
              <a:t>response to their surrendered </a:t>
            </a:r>
            <a:r>
              <a:rPr lang="en-CA" sz="2600" dirty="0" smtClean="0">
                <a:solidFill>
                  <a:schemeClr val="accent5">
                    <a:lumMod val="75000"/>
                  </a:schemeClr>
                </a:solidFill>
              </a:rPr>
              <a:t>attention</a:t>
            </a:r>
          </a:p>
          <a:p>
            <a:r>
              <a:rPr lang="en-CA" sz="2600" dirty="0" smtClean="0">
                <a:solidFill>
                  <a:schemeClr val="accent5">
                    <a:lumMod val="75000"/>
                  </a:schemeClr>
                </a:solidFill>
              </a:rPr>
              <a:t>focus </a:t>
            </a:r>
            <a:r>
              <a:rPr lang="en-CA" sz="2600" dirty="0">
                <a:solidFill>
                  <a:schemeClr val="accent5">
                    <a:lumMod val="75000"/>
                  </a:schemeClr>
                </a:solidFill>
              </a:rPr>
              <a:t>on transactional </a:t>
            </a:r>
            <a:r>
              <a:rPr lang="en-CA" sz="2600" dirty="0" smtClean="0">
                <a:solidFill>
                  <a:schemeClr val="accent5">
                    <a:lumMod val="75000"/>
                  </a:schemeClr>
                </a:solidFill>
              </a:rPr>
              <a:t>realities</a:t>
            </a:r>
          </a:p>
          <a:p>
            <a:r>
              <a:rPr lang="en-CA" sz="2600" dirty="0" smtClean="0">
                <a:solidFill>
                  <a:schemeClr val="accent5">
                    <a:lumMod val="75000"/>
                  </a:schemeClr>
                </a:solidFill>
              </a:rPr>
              <a:t>key </a:t>
            </a:r>
            <a:r>
              <a:rPr lang="en-CA" sz="2600" dirty="0">
                <a:solidFill>
                  <a:schemeClr val="accent5">
                    <a:lumMod val="75000"/>
                  </a:schemeClr>
                </a:solidFill>
              </a:rPr>
              <a:t>in on the </a:t>
            </a:r>
            <a:r>
              <a:rPr lang="en-CA" sz="2600" dirty="0" smtClean="0">
                <a:solidFill>
                  <a:schemeClr val="accent5">
                    <a:lumMod val="75000"/>
                  </a:schemeClr>
                </a:solidFill>
              </a:rPr>
              <a:t>gift</a:t>
            </a:r>
          </a:p>
          <a:p>
            <a:pPr marL="0" indent="0">
              <a:buNone/>
            </a:pPr>
            <a:r>
              <a:rPr lang="en-CA" sz="3200" dirty="0" smtClean="0">
                <a:solidFill>
                  <a:schemeClr val="accent5">
                    <a:lumMod val="75000"/>
                  </a:schemeClr>
                </a:solidFill>
              </a:rPr>
              <a:t>Communities:</a:t>
            </a:r>
          </a:p>
          <a:p>
            <a:r>
              <a:rPr lang="en-CA" sz="2600" dirty="0" smtClean="0">
                <a:solidFill>
                  <a:schemeClr val="accent5">
                    <a:lumMod val="75000"/>
                  </a:schemeClr>
                </a:solidFill>
              </a:rPr>
              <a:t>gather </a:t>
            </a:r>
            <a:r>
              <a:rPr lang="en-CA" sz="2600" dirty="0">
                <a:solidFill>
                  <a:schemeClr val="accent5">
                    <a:lumMod val="75000"/>
                  </a:schemeClr>
                </a:solidFill>
              </a:rPr>
              <a:t>because of things they share in common, a mutual “giving and </a:t>
            </a:r>
            <a:r>
              <a:rPr lang="en-CA" sz="2600" dirty="0" smtClean="0">
                <a:solidFill>
                  <a:schemeClr val="accent5">
                    <a:lumMod val="75000"/>
                  </a:schemeClr>
                </a:solidFill>
              </a:rPr>
              <a:t>receiving</a:t>
            </a:r>
          </a:p>
          <a:p>
            <a:r>
              <a:rPr lang="en-CA" sz="2600" dirty="0" smtClean="0">
                <a:solidFill>
                  <a:schemeClr val="accent5">
                    <a:lumMod val="75000"/>
                  </a:schemeClr>
                </a:solidFill>
              </a:rPr>
              <a:t>centre </a:t>
            </a:r>
            <a:r>
              <a:rPr lang="en-CA" sz="2600" dirty="0">
                <a:solidFill>
                  <a:schemeClr val="accent5">
                    <a:lumMod val="75000"/>
                  </a:schemeClr>
                </a:solidFill>
              </a:rPr>
              <a:t>on mutually shared </a:t>
            </a:r>
            <a:r>
              <a:rPr lang="en-CA" sz="2600" dirty="0" smtClean="0">
                <a:solidFill>
                  <a:schemeClr val="accent5">
                    <a:lumMod val="75000"/>
                  </a:schemeClr>
                </a:solidFill>
              </a:rPr>
              <a:t>identity</a:t>
            </a:r>
          </a:p>
          <a:p>
            <a:r>
              <a:rPr lang="en-CA" sz="2600" dirty="0" smtClean="0">
                <a:solidFill>
                  <a:schemeClr val="accent5">
                    <a:lumMod val="75000"/>
                  </a:schemeClr>
                </a:solidFill>
              </a:rPr>
              <a:t>centre </a:t>
            </a:r>
            <a:r>
              <a:rPr lang="en-CA" sz="2600" dirty="0">
                <a:solidFill>
                  <a:schemeClr val="accent5">
                    <a:lumMod val="75000"/>
                  </a:schemeClr>
                </a:solidFill>
              </a:rPr>
              <a:t>on the </a:t>
            </a:r>
            <a:r>
              <a:rPr lang="en-CA" sz="2600" dirty="0" smtClean="0">
                <a:solidFill>
                  <a:schemeClr val="accent5">
                    <a:lumMod val="75000"/>
                  </a:schemeClr>
                </a:solidFill>
              </a:rPr>
              <a:t>giver</a:t>
            </a:r>
            <a:endParaRPr lang="en-CA" sz="2600" dirty="0">
              <a:solidFill>
                <a:schemeClr val="accent5">
                  <a:lumMod val="75000"/>
                </a:schemeClr>
              </a:solidFill>
            </a:endParaRPr>
          </a:p>
        </p:txBody>
      </p:sp>
      <p:pic>
        <p:nvPicPr>
          <p:cNvPr id="2067" name="Picture 20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82" y="2122211"/>
            <a:ext cx="6127235" cy="3552448"/>
          </a:xfrm>
          <a:prstGeom prst="rect">
            <a:avLst/>
          </a:prstGeom>
        </p:spPr>
      </p:pic>
    </p:spTree>
    <p:extLst>
      <p:ext uri="{BB962C8B-B14F-4D97-AF65-F5344CB8AC3E}">
        <p14:creationId xmlns:p14="http://schemas.microsoft.com/office/powerpoint/2010/main" val="156727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507</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PowerPoint Presentation</vt:lpstr>
      <vt:lpstr>PowerPoint Presentation</vt:lpstr>
      <vt:lpstr>PowerPoint Presentation</vt:lpstr>
      <vt:lpstr>John 6: The Miracles of Jesus</vt:lpstr>
      <vt:lpstr>John 6: The Miracles of Jesus</vt:lpstr>
      <vt:lpstr>John 6: The Miracles of Jesus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46</cp:revision>
  <dcterms:created xsi:type="dcterms:W3CDTF">2021-01-14T20:11:23Z</dcterms:created>
  <dcterms:modified xsi:type="dcterms:W3CDTF">2021-02-18T15:12:34Z</dcterms:modified>
</cp:coreProperties>
</file>