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3" r:id="rId2"/>
    <p:sldId id="258" r:id="rId3"/>
    <p:sldId id="259" r:id="rId4"/>
    <p:sldId id="282" r:id="rId5"/>
    <p:sldId id="285" r:id="rId6"/>
    <p:sldId id="260" r:id="rId7"/>
    <p:sldId id="261" r:id="rId8"/>
    <p:sldId id="262" r:id="rId9"/>
    <p:sldId id="287" r:id="rId10"/>
    <p:sldId id="288" r:id="rId11"/>
    <p:sldId id="283" r:id="rId12"/>
    <p:sldId id="266" r:id="rId13"/>
    <p:sldId id="276" r:id="rId14"/>
    <p:sldId id="277" r:id="rId15"/>
    <p:sldId id="289" r:id="rId16"/>
    <p:sldId id="267" r:id="rId17"/>
    <p:sldId id="281"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2041"/>
    <a:srgbClr val="66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94684" autoAdjust="0"/>
  </p:normalViewPr>
  <p:slideViewPr>
    <p:cSldViewPr showGuides="1">
      <p:cViewPr varScale="1">
        <p:scale>
          <a:sx n="71" d="100"/>
          <a:sy n="71" d="100"/>
        </p:scale>
        <p:origin x="-53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AAD096D-E756-4252-988D-A7F1F4F64B06}" type="datetimeFigureOut">
              <a:rPr lang="en-CA" smtClean="0"/>
              <a:t>14/01/2021</a:t>
            </a:fld>
            <a:endParaRPr lang="en-CA"/>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E3A0D36-5D7F-4AF5-B1B9-0734CC3A30AB}" type="slidenum">
              <a:rPr lang="en-CA" smtClean="0"/>
              <a:t>‹#›</a:t>
            </a:fld>
            <a:endParaRPr lang="en-CA"/>
          </a:p>
        </p:txBody>
      </p:sp>
    </p:spTree>
    <p:extLst>
      <p:ext uri="{BB962C8B-B14F-4D97-AF65-F5344CB8AC3E}">
        <p14:creationId xmlns:p14="http://schemas.microsoft.com/office/powerpoint/2010/main" val="2446262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09B2862-8DF7-429E-95E8-51C390412537}" type="datetimeFigureOut">
              <a:rPr lang="en-CA" smtClean="0"/>
              <a:t>14/01/2021</a:t>
            </a:fld>
            <a:endParaRPr lang="en-CA"/>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3ED4100-35EC-4A91-86D5-8E891AF6727F}" type="slidenum">
              <a:rPr lang="en-CA" smtClean="0"/>
              <a:t>‹#›</a:t>
            </a:fld>
            <a:endParaRPr lang="en-CA"/>
          </a:p>
        </p:txBody>
      </p:sp>
    </p:spTree>
    <p:extLst>
      <p:ext uri="{BB962C8B-B14F-4D97-AF65-F5344CB8AC3E}">
        <p14:creationId xmlns:p14="http://schemas.microsoft.com/office/powerpoint/2010/main" val="3854501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3ED4100-35EC-4A91-86D5-8E891AF6727F}" type="slidenum">
              <a:rPr lang="en-CA" smtClean="0"/>
              <a:t>14</a:t>
            </a:fld>
            <a:endParaRPr lang="en-CA"/>
          </a:p>
        </p:txBody>
      </p:sp>
    </p:spTree>
    <p:extLst>
      <p:ext uri="{BB962C8B-B14F-4D97-AF65-F5344CB8AC3E}">
        <p14:creationId xmlns:p14="http://schemas.microsoft.com/office/powerpoint/2010/main" val="121255892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descr="https://throughandto.files.wordpress.com/2019/09/living-hope-series-graphic.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77901" t="19584" r="14259" b="36410"/>
          <a:stretch/>
        </p:blipFill>
        <p:spPr bwMode="auto">
          <a:xfrm>
            <a:off x="7439253" y="-99392"/>
            <a:ext cx="1741259" cy="2080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throughandto.files.wordpress.com/2019/09/living-hope-series-graphic.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19584" b="36410"/>
          <a:stretch/>
        </p:blipFill>
        <p:spPr bwMode="auto">
          <a:xfrm>
            <a:off x="1" y="-99392"/>
            <a:ext cx="8521008" cy="20806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throughandto.files.wordpress.com/2019/09/living-hope-series-graphic.jpg"/>
          <p:cNvPicPr>
            <a:picLocks noChangeAspect="1" noChangeArrowheads="1"/>
          </p:cNvPicPr>
          <p:nvPr userDrawn="1"/>
        </p:nvPicPr>
        <p:blipFill rotWithShape="1">
          <a:blip r:embed="rId4">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0000" t="88025"/>
          <a:stretch/>
        </p:blipFill>
        <p:spPr bwMode="auto">
          <a:xfrm rot="10800000">
            <a:off x="0" y="4176463"/>
            <a:ext cx="9180512" cy="26369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throughandto.files.wordpress.com/2019/09/living-hope-series-graphic.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90314" t="53045" b="34777"/>
          <a:stretch/>
        </p:blipFill>
        <p:spPr bwMode="auto">
          <a:xfrm>
            <a:off x="8015318" y="1340769"/>
            <a:ext cx="1152128" cy="720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throughandto.files.wordpress.com/2019/09/living-hope-series-graphic.jpg"/>
          <p:cNvPicPr>
            <a:picLocks noChangeAspect="1" noChangeArrowheads="1"/>
          </p:cNvPicPr>
          <p:nvPr userDrawn="1"/>
        </p:nvPicPr>
        <p:blipFill rotWithShape="1">
          <a:blip r:embed="rId4">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0000" t="88025"/>
          <a:stretch/>
        </p:blipFill>
        <p:spPr bwMode="auto">
          <a:xfrm>
            <a:off x="0" y="1981283"/>
            <a:ext cx="9180512" cy="22398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4221088"/>
            <a:ext cx="918210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hasCustomPrompt="1"/>
          </p:nvPr>
        </p:nvSpPr>
        <p:spPr>
          <a:xfrm>
            <a:off x="685800" y="2996952"/>
            <a:ext cx="7772400" cy="936104"/>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a:solidFill>
                  <a:srgbClr val="000000"/>
                </a:solidFill>
                <a:latin typeface="Armalite Rifle" panose="02000000000000000000" pitchFamily="2" charset="0"/>
              </a:defRPr>
            </a:lvl1pPr>
          </a:lstStyle>
          <a:p>
            <a:r>
              <a:rPr lang="en-CA" dirty="0" smtClean="0"/>
              <a:t>The Book of 1 Peter: </a:t>
            </a:r>
            <a:br>
              <a:rPr lang="en-CA" dirty="0" smtClean="0"/>
            </a:br>
            <a:r>
              <a:rPr lang="en-CA" dirty="0" smtClean="0"/>
              <a:t/>
            </a:r>
            <a:br>
              <a:rPr lang="en-CA" dirty="0" smtClean="0"/>
            </a:br>
            <a:endParaRPr lang="en-CA" dirty="0"/>
          </a:p>
        </p:txBody>
      </p:sp>
      <p:sp>
        <p:nvSpPr>
          <p:cNvPr id="3" name="Subtitle 2"/>
          <p:cNvSpPr>
            <a:spLocks noGrp="1"/>
          </p:cNvSpPr>
          <p:nvPr>
            <p:ph type="subTitle" idx="1" hasCustomPrompt="1"/>
          </p:nvPr>
        </p:nvSpPr>
        <p:spPr>
          <a:xfrm>
            <a:off x="1371600" y="3789040"/>
            <a:ext cx="6400800" cy="144016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4000" b="0">
                <a:solidFill>
                  <a:srgbClr val="D42041"/>
                </a:solidFill>
                <a:latin typeface="Armalite Rifle"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Our Living Hope In Turbulent Times</a:t>
            </a:r>
            <a:endParaRPr lang="en-CA" dirty="0"/>
          </a:p>
        </p:txBody>
      </p:sp>
    </p:spTree>
    <p:extLst>
      <p:ext uri="{BB962C8B-B14F-4D97-AF65-F5344CB8AC3E}">
        <p14:creationId xmlns:p14="http://schemas.microsoft.com/office/powerpoint/2010/main" val="1759247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61AA0CA-A264-47EF-8232-92786A739173}" type="datetimeFigureOut">
              <a:rPr lang="en-CA" smtClean="0"/>
              <a:t>14/01/2021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2116793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61AA0CA-A264-47EF-8232-92786A739173}" type="datetimeFigureOut">
              <a:rPr lang="en-CA" smtClean="0"/>
              <a:t>14/01/2021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234806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2204864"/>
            <a:ext cx="8229600" cy="44644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D61AA0CA-A264-47EF-8232-92786A739173}" type="datetimeFigureOut">
              <a:rPr lang="en-CA" smtClean="0"/>
              <a:t>14/01/2021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14063226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1AA0CA-A264-47EF-8232-92786A739173}" type="datetimeFigureOut">
              <a:rPr lang="en-CA" smtClean="0"/>
              <a:t>14/01/2021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83499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61AA0CA-A264-47EF-8232-92786A739173}" type="datetimeFigureOut">
              <a:rPr lang="en-CA" smtClean="0"/>
              <a:t>14/01/2021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3629300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61AA0CA-A264-47EF-8232-92786A739173}" type="datetimeFigureOut">
              <a:rPr lang="en-CA" smtClean="0"/>
              <a:t>14/01/2021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372385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61AA0CA-A264-47EF-8232-92786A739173}" type="datetimeFigureOut">
              <a:rPr lang="en-CA" smtClean="0"/>
              <a:t>14/01/2021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333435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AA0CA-A264-47EF-8232-92786A739173}" type="datetimeFigureOut">
              <a:rPr lang="en-CA" smtClean="0"/>
              <a:t>14/01/2021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254726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AA0CA-A264-47EF-8232-92786A739173}" type="datetimeFigureOut">
              <a:rPr lang="en-CA" smtClean="0"/>
              <a:t>14/01/2021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30251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AA0CA-A264-47EF-8232-92786A739173}" type="datetimeFigureOut">
              <a:rPr lang="en-CA" smtClean="0"/>
              <a:t>14/01/2021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248940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8" descr="https://throughandto.files.wordpress.com/2019/09/living-hope-series-graphic.jpg"/>
          <p:cNvPicPr>
            <a:picLocks noChangeAspect="1" noChangeArrowheads="1"/>
          </p:cNvPicPr>
          <p:nvPr userDrawn="1"/>
        </p:nvPicPr>
        <p:blipFill rotWithShape="1">
          <a:blip r:embed="rId13">
            <a:extLst>
              <a:ext uri="{BEBA8EAE-BF5A-486C-A8C5-ECC9F3942E4B}">
                <a14:imgProps xmlns:a14="http://schemas.microsoft.com/office/drawing/2010/main">
                  <a14:imgLayer r:embed="rId14">
                    <a14:imgEffect>
                      <a14:brightnessContrast bright="40000"/>
                    </a14:imgEffect>
                  </a14:imgLayer>
                </a14:imgProps>
              </a:ext>
              <a:ext uri="{28A0092B-C50C-407E-A947-70E740481C1C}">
                <a14:useLocalDpi xmlns:a14="http://schemas.microsoft.com/office/drawing/2010/main" val="0"/>
              </a:ext>
            </a:extLst>
          </a:blip>
          <a:srcRect l="77901" t="19584" r="14259" b="36410"/>
          <a:stretch/>
        </p:blipFill>
        <p:spPr bwMode="auto">
          <a:xfrm>
            <a:off x="7439253" y="-99392"/>
            <a:ext cx="1741259" cy="2080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throughandto.files.wordpress.com/2019/09/living-hope-series-graphic.jpg"/>
          <p:cNvPicPr>
            <a:picLocks noChangeAspect="1" noChangeArrowheads="1"/>
          </p:cNvPicPr>
          <p:nvPr userDrawn="1"/>
        </p:nvPicPr>
        <p:blipFill rotWithShape="1">
          <a:blip r:embed="rId13">
            <a:extLst>
              <a:ext uri="{BEBA8EAE-BF5A-486C-A8C5-ECC9F3942E4B}">
                <a14:imgProps xmlns:a14="http://schemas.microsoft.com/office/drawing/2010/main">
                  <a14:imgLayer r:embed="rId14">
                    <a14:imgEffect>
                      <a14:brightnessContrast bright="40000"/>
                    </a14:imgEffect>
                  </a14:imgLayer>
                </a14:imgProps>
              </a:ext>
              <a:ext uri="{28A0092B-C50C-407E-A947-70E740481C1C}">
                <a14:useLocalDpi xmlns:a14="http://schemas.microsoft.com/office/drawing/2010/main" val="0"/>
              </a:ext>
            </a:extLst>
          </a:blip>
          <a:srcRect t="19584" b="36410"/>
          <a:stretch/>
        </p:blipFill>
        <p:spPr bwMode="auto">
          <a:xfrm>
            <a:off x="1" y="-99392"/>
            <a:ext cx="8521008" cy="2080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throughandto.files.wordpress.com/2019/09/living-hope-series-graphic.jpg"/>
          <p:cNvPicPr>
            <a:picLocks noChangeAspect="1" noChangeArrowheads="1"/>
          </p:cNvPicPr>
          <p:nvPr userDrawn="1"/>
        </p:nvPicPr>
        <p:blipFill rotWithShape="1">
          <a:blip r:embed="rId15">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l="50000" t="88025"/>
          <a:stretch/>
        </p:blipFill>
        <p:spPr bwMode="auto">
          <a:xfrm rot="10800000">
            <a:off x="0" y="4176463"/>
            <a:ext cx="9180512" cy="26369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throughandto.files.wordpress.com/2019/09/living-hope-series-graphic.jpg"/>
          <p:cNvPicPr>
            <a:picLocks noChangeAspect="1" noChangeArrowheads="1"/>
          </p:cNvPicPr>
          <p:nvPr userDrawn="1"/>
        </p:nvPicPr>
        <p:blipFill rotWithShape="1">
          <a:blip r:embed="rId13">
            <a:extLst>
              <a:ext uri="{BEBA8EAE-BF5A-486C-A8C5-ECC9F3942E4B}">
                <a14:imgProps xmlns:a14="http://schemas.microsoft.com/office/drawing/2010/main">
                  <a14:imgLayer r:embed="rId14">
                    <a14:imgEffect>
                      <a14:brightnessContrast bright="40000"/>
                    </a14:imgEffect>
                  </a14:imgLayer>
                </a14:imgProps>
              </a:ext>
              <a:ext uri="{28A0092B-C50C-407E-A947-70E740481C1C}">
                <a14:useLocalDpi xmlns:a14="http://schemas.microsoft.com/office/drawing/2010/main" val="0"/>
              </a:ext>
            </a:extLst>
          </a:blip>
          <a:srcRect l="90314" t="53045" b="34777"/>
          <a:stretch/>
        </p:blipFill>
        <p:spPr bwMode="auto">
          <a:xfrm>
            <a:off x="8015318" y="1340769"/>
            <a:ext cx="1152128" cy="7200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throughandto.files.wordpress.com/2019/09/living-hope-series-graphic.jpg"/>
          <p:cNvPicPr>
            <a:picLocks noChangeAspect="1" noChangeArrowheads="1"/>
          </p:cNvPicPr>
          <p:nvPr userDrawn="1"/>
        </p:nvPicPr>
        <p:blipFill rotWithShape="1">
          <a:blip r:embed="rId15">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l="50000" t="88025"/>
          <a:stretch/>
        </p:blipFill>
        <p:spPr bwMode="auto">
          <a:xfrm>
            <a:off x="0" y="1981283"/>
            <a:ext cx="9180512" cy="22398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 y="4221088"/>
            <a:ext cx="918210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457200" y="2492896"/>
            <a:ext cx="8229600" cy="41764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a:p>
            <a:pPr lvl="0"/>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AA0CA-A264-47EF-8232-92786A739173}" type="datetimeFigureOut">
              <a:rPr lang="en-CA" smtClean="0"/>
              <a:t>14/01/2021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DCCA-2D81-4AA0-9B68-47EAE800B50D}" type="slidenum">
              <a:rPr lang="en-CA" smtClean="0"/>
              <a:t>‹#›</a:t>
            </a:fld>
            <a:endParaRPr lang="en-CA"/>
          </a:p>
        </p:txBody>
      </p:sp>
    </p:spTree>
    <p:extLst>
      <p:ext uri="{BB962C8B-B14F-4D97-AF65-F5344CB8AC3E}">
        <p14:creationId xmlns:p14="http://schemas.microsoft.com/office/powerpoint/2010/main" val="1507734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8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sp>
        <p:nvSpPr>
          <p:cNvPr id="4" name="Title 1"/>
          <p:cNvSpPr txBox="1">
            <a:spLocks/>
          </p:cNvSpPr>
          <p:nvPr/>
        </p:nvSpPr>
        <p:spPr>
          <a:xfrm>
            <a:off x="838200" y="3149352"/>
            <a:ext cx="7772400" cy="936104"/>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kern="1200">
                <a:solidFill>
                  <a:srgbClr val="000000"/>
                </a:solidFill>
                <a:latin typeface="Armalite Rifle" panose="02000000000000000000" pitchFamily="2" charset="0"/>
                <a:ea typeface="+mj-ea"/>
                <a:cs typeface="+mj-cs"/>
              </a:defRPr>
            </a:lvl1pPr>
          </a:lstStyle>
          <a:p>
            <a:r>
              <a:rPr lang="en-CA" smtClean="0"/>
              <a:t>The Book of 1 Peter: </a:t>
            </a:r>
            <a:br>
              <a:rPr lang="en-CA" smtClean="0"/>
            </a:br>
            <a:r>
              <a:rPr lang="en-CA" smtClean="0"/>
              <a:t/>
            </a:r>
            <a:br>
              <a:rPr lang="en-CA" smtClean="0"/>
            </a:br>
            <a:endParaRPr lang="en-CA" dirty="0"/>
          </a:p>
        </p:txBody>
      </p:sp>
      <p:sp>
        <p:nvSpPr>
          <p:cNvPr id="5" name="Subtitle 2"/>
          <p:cNvSpPr txBox="1">
            <a:spLocks/>
          </p:cNvSpPr>
          <p:nvPr/>
        </p:nvSpPr>
        <p:spPr>
          <a:xfrm>
            <a:off x="1524000" y="3941440"/>
            <a:ext cx="6400800" cy="1440160"/>
          </a:xfrm>
          <a:prstGeom prst="rect">
            <a:avLst/>
          </a:prstGeom>
        </p:spPr>
        <p:txBody>
          <a:bodyPr vert="horz" lIns="91440" tIns="45720" rIns="91440" bIns="45720" rtlCol="0">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4000" b="0" kern="1200">
                <a:solidFill>
                  <a:srgbClr val="D42041"/>
                </a:solidFill>
                <a:latin typeface="Armalite Rifle" panose="02000000000000000000"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b="1"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800" b="1"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800" b="1"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800" b="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mtClean="0"/>
              <a:t>Our Living Hope In Turbulent Times</a:t>
            </a:r>
            <a:endParaRPr lang="en-CA" dirty="0"/>
          </a:p>
        </p:txBody>
      </p:sp>
    </p:spTree>
    <p:extLst>
      <p:ext uri="{BB962C8B-B14F-4D97-AF65-F5344CB8AC3E}">
        <p14:creationId xmlns:p14="http://schemas.microsoft.com/office/powerpoint/2010/main" val="1287447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7" name="Rectangle 6"/>
          <p:cNvSpPr/>
          <p:nvPr/>
        </p:nvSpPr>
        <p:spPr>
          <a:xfrm>
            <a:off x="333872" y="2204864"/>
            <a:ext cx="8596645" cy="446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p:txBody>
          <a:bodyPr/>
          <a:lstStyle/>
          <a:p>
            <a:endParaRPr lang="en-CA"/>
          </a:p>
        </p:txBody>
      </p:sp>
      <p:pic>
        <p:nvPicPr>
          <p:cNvPr id="4098" name="Picture 2" descr="Roman Servant Romulus and Remus Slave KS2 Illustration - Twinkl"/>
          <p:cNvPicPr>
            <a:picLocks noChangeAspect="1" noChangeArrowheads="1"/>
          </p:cNvPicPr>
          <p:nvPr/>
        </p:nvPicPr>
        <p:blipFill rotWithShape="1">
          <a:blip r:embed="rId2">
            <a:duotone>
              <a:prstClr val="black"/>
              <a:schemeClr val="tx1">
                <a:tint val="45000"/>
                <a:satMod val="400000"/>
              </a:schemeClr>
            </a:duotone>
            <a:extLst>
              <a:ext uri="{BEBA8EAE-BF5A-486C-A8C5-ECC9F3942E4B}">
                <a14:imgProps xmlns:a14="http://schemas.microsoft.com/office/drawing/2010/main">
                  <a14:imgLayer r:embed="rId3">
                    <a14:imgEffect>
                      <a14:brightnessContrast bright="-100000" contrast="40000"/>
                    </a14:imgEffect>
                  </a14:imgLayer>
                </a14:imgProps>
              </a:ext>
              <a:ext uri="{28A0092B-C50C-407E-A947-70E740481C1C}">
                <a14:useLocalDpi xmlns:a14="http://schemas.microsoft.com/office/drawing/2010/main" val="0"/>
              </a:ext>
            </a:extLst>
          </a:blip>
          <a:srcRect l="35444" r="32960"/>
          <a:stretch/>
        </p:blipFill>
        <p:spPr bwMode="auto">
          <a:xfrm>
            <a:off x="2736159" y="3284984"/>
            <a:ext cx="1896035" cy="30003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etticoat Parlor Scrapbooking Supplies: Shepherd &amp; Sheep Silhouette,  Christmas / Winter, 33-11561"/>
          <p:cNvPicPr>
            <a:picLocks noChangeAspect="1" noChangeArrowheads="1"/>
          </p:cNvPicPr>
          <p:nvPr/>
        </p:nvPicPr>
        <p:blipFill rotWithShape="1">
          <a:blip r:embed="rId4">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r="45274" b="7517"/>
          <a:stretch/>
        </p:blipFill>
        <p:spPr bwMode="auto">
          <a:xfrm>
            <a:off x="611560" y="3140968"/>
            <a:ext cx="2475636" cy="298005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hutterstock - PuzzlePix"/>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7992" b="50000"/>
          <a:stretch/>
        </p:blipFill>
        <p:spPr bwMode="auto">
          <a:xfrm>
            <a:off x="4283968" y="3039819"/>
            <a:ext cx="1819540" cy="34907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96136" y="2420888"/>
            <a:ext cx="3024336" cy="3970318"/>
          </a:xfrm>
          <a:prstGeom prst="rect">
            <a:avLst/>
          </a:prstGeom>
        </p:spPr>
        <p:txBody>
          <a:bodyPr wrap="square">
            <a:spAutoFit/>
          </a:bodyPr>
          <a:lstStyle/>
          <a:p>
            <a:r>
              <a:rPr lang="en-CA" sz="2800" dirty="0"/>
              <a:t>Shepherd, servant, slave … these are certainly not the most glamourous titles, but all are used to develop a picture of leadership within the church. </a:t>
            </a:r>
          </a:p>
        </p:txBody>
      </p:sp>
    </p:spTree>
    <p:extLst>
      <p:ext uri="{BB962C8B-B14F-4D97-AF65-F5344CB8AC3E}">
        <p14:creationId xmlns:p14="http://schemas.microsoft.com/office/powerpoint/2010/main" val="2950529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algn="ctr"/>
            <a:r>
              <a:rPr lang="en-CA" dirty="0" smtClean="0"/>
              <a:t>The teaching that it </a:t>
            </a:r>
            <a:r>
              <a:rPr lang="en-CA" dirty="0"/>
              <a:t>is our job to do the submitting and it is God’s job to do the lifting </a:t>
            </a:r>
            <a:r>
              <a:rPr lang="en-CA" dirty="0" smtClean="0"/>
              <a:t>up “in </a:t>
            </a:r>
            <a:r>
              <a:rPr lang="en-CA" dirty="0"/>
              <a:t>due time” </a:t>
            </a:r>
            <a:r>
              <a:rPr lang="en-CA" dirty="0" smtClean="0"/>
              <a:t>is highly </a:t>
            </a:r>
            <a:r>
              <a:rPr lang="en-CA" dirty="0"/>
              <a:t>countercultural. </a:t>
            </a:r>
          </a:p>
        </p:txBody>
      </p:sp>
      <p:pic>
        <p:nvPicPr>
          <p:cNvPr id="5122" name="Picture 2" descr="What is “Due Time” in 1 Peter 5:6? | by M.M. O'Keefe | Koinonia | Med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4700" y="3707151"/>
            <a:ext cx="5094600" cy="286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108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a:p>
        </p:txBody>
      </p:sp>
      <p:pic>
        <p:nvPicPr>
          <p:cNvPr id="5" name="Picture 2" descr="Suffering Word Stock Illustration 339239417"/>
          <p:cNvPicPr>
            <a:picLocks noChangeAspect="1" noChangeArrowheads="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b="32648"/>
          <a:stretch/>
        </p:blipFill>
        <p:spPr bwMode="auto">
          <a:xfrm>
            <a:off x="155682" y="1914672"/>
            <a:ext cx="4390259" cy="169658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716016" y="2276872"/>
            <a:ext cx="864096" cy="4464496"/>
          </a:xfrm>
        </p:spPr>
        <p:txBody>
          <a:bodyPr>
            <a:normAutofit/>
          </a:bodyPr>
          <a:lstStyle/>
          <a:p>
            <a:r>
              <a:rPr lang="en-CA" sz="8800" dirty="0" smtClean="0">
                <a:solidFill>
                  <a:srgbClr val="C00000"/>
                </a:solidFill>
              </a:rPr>
              <a:t>&amp;</a:t>
            </a:r>
            <a:endParaRPr lang="en-CA" sz="8800" dirty="0">
              <a:solidFill>
                <a:srgbClr val="C00000"/>
              </a:solidFill>
            </a:endParaRPr>
          </a:p>
        </p:txBody>
      </p:sp>
      <p:sp>
        <p:nvSpPr>
          <p:cNvPr id="4" name="Rectangle 3"/>
          <p:cNvSpPr/>
          <p:nvPr/>
        </p:nvSpPr>
        <p:spPr>
          <a:xfrm>
            <a:off x="467544" y="4549519"/>
            <a:ext cx="8473834" cy="1815882"/>
          </a:xfrm>
          <a:prstGeom prst="rect">
            <a:avLst/>
          </a:prstGeom>
        </p:spPr>
        <p:txBody>
          <a:bodyPr wrap="square">
            <a:spAutoFit/>
          </a:bodyPr>
          <a:lstStyle/>
          <a:p>
            <a:r>
              <a:rPr lang="en-CA" sz="2800" dirty="0"/>
              <a:t>T</a:t>
            </a:r>
            <a:r>
              <a:rPr lang="en-CA" sz="2800" dirty="0" smtClean="0"/>
              <a:t>he </a:t>
            </a:r>
            <a:r>
              <a:rPr lang="en-CA" sz="2800" dirty="0"/>
              <a:t>most difficult aspect of suffering is its seeming power to overwhelm one’s faith with paralyzing fear and </a:t>
            </a:r>
            <a:r>
              <a:rPr lang="en-CA" sz="2800" dirty="0" smtClean="0"/>
              <a:t>pain and it’s ability </a:t>
            </a:r>
            <a:r>
              <a:rPr lang="en-CA" sz="2800" dirty="0"/>
              <a:t>to obliterate one’s faith that God cares, has any power to intervene or that He even exists.</a:t>
            </a:r>
          </a:p>
        </p:txBody>
      </p:sp>
      <p:pic>
        <p:nvPicPr>
          <p:cNvPr id="7" name="aniou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820205" y="1889953"/>
            <a:ext cx="3086511" cy="2392046"/>
          </a:xfrm>
          <a:prstGeom prst="rect">
            <a:avLst/>
          </a:prstGeom>
        </p:spPr>
      </p:pic>
    </p:spTree>
    <p:extLst>
      <p:ext uri="{BB962C8B-B14F-4D97-AF65-F5344CB8AC3E}">
        <p14:creationId xmlns:p14="http://schemas.microsoft.com/office/powerpoint/2010/main" val="95070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
        <p:nvSpPr>
          <p:cNvPr id="3" name="Content Placeholder 2"/>
          <p:cNvSpPr>
            <a:spLocks noGrp="1"/>
          </p:cNvSpPr>
          <p:nvPr>
            <p:ph idx="1"/>
          </p:nvPr>
        </p:nvSpPr>
        <p:spPr>
          <a:xfrm>
            <a:off x="457200" y="2808312"/>
            <a:ext cx="5266928" cy="4797152"/>
          </a:xfrm>
        </p:spPr>
        <p:txBody>
          <a:bodyPr>
            <a:normAutofit/>
          </a:bodyPr>
          <a:lstStyle/>
          <a:p>
            <a:pPr marL="457200" indent="-457200">
              <a:buFont typeface="Arial" panose="020B0604020202020204" pitchFamily="34" charset="0"/>
              <a:buChar char="•"/>
            </a:pPr>
            <a:r>
              <a:rPr lang="en-CA" dirty="0"/>
              <a:t>A knowledge of God’s care </a:t>
            </a:r>
            <a:r>
              <a:rPr lang="en-CA" dirty="0" smtClean="0"/>
              <a:t>ought </a:t>
            </a:r>
            <a:r>
              <a:rPr lang="en-CA" dirty="0"/>
              <a:t>to banish anxiety, because as we humbly submit to God, we know that </a:t>
            </a:r>
            <a:r>
              <a:rPr lang="en-CA" dirty="0">
                <a:solidFill>
                  <a:srgbClr val="C00000"/>
                </a:solidFill>
              </a:rPr>
              <a:t>“He will lift [us] up in due time”</a:t>
            </a:r>
            <a:r>
              <a:rPr lang="en-CA" dirty="0"/>
              <a:t>.</a:t>
            </a:r>
          </a:p>
        </p:txBody>
      </p:sp>
      <p:pic>
        <p:nvPicPr>
          <p:cNvPr id="6" name="aniou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664315" y="2708920"/>
            <a:ext cx="3086511" cy="2392046"/>
          </a:xfrm>
          <a:prstGeom prst="rect">
            <a:avLst/>
          </a:prstGeom>
        </p:spPr>
      </p:pic>
    </p:spTree>
    <p:extLst>
      <p:ext uri="{BB962C8B-B14F-4D97-AF65-F5344CB8AC3E}">
        <p14:creationId xmlns:p14="http://schemas.microsoft.com/office/powerpoint/2010/main" val="275462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3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6"/>
                                        </p:tgtEl>
                                      </p:cBhvr>
                                    </p:cmd>
                                  </p:childTnLst>
                                </p:cTn>
                              </p:par>
                            </p:childTnLst>
                          </p:cTn>
                        </p:par>
                      </p:childTnLst>
                    </p:cTn>
                  </p:par>
                </p:childTnLst>
              </p:cTn>
              <p:nextCondLst>
                <p:cond evt="onClick" delay="0">
                  <p:tgtEl>
                    <p:spTgt spid="6"/>
                  </p:tgtEl>
                </p:cond>
              </p:nextCondLst>
            </p:seq>
            <p:video>
              <p:cMediaNode vol="80000">
                <p:cTn id="16" repeatCount="indefinite" fill="hold" display="0">
                  <p:stCondLst>
                    <p:cond delay="indefinite"/>
                  </p:stCondLst>
                </p:cTn>
                <p:tgtEl>
                  <p:spTgt spid="6"/>
                </p:tgtEl>
              </p:cMediaNode>
            </p:video>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CA"/>
          </a:p>
        </p:txBody>
      </p:sp>
      <p:sp>
        <p:nvSpPr>
          <p:cNvPr id="3" name="Content Placeholder 2"/>
          <p:cNvSpPr>
            <a:spLocks noGrp="1"/>
          </p:cNvSpPr>
          <p:nvPr>
            <p:ph idx="1"/>
          </p:nvPr>
        </p:nvSpPr>
        <p:spPr>
          <a:xfrm>
            <a:off x="323528" y="2204864"/>
            <a:ext cx="8579296" cy="4464496"/>
          </a:xfrm>
        </p:spPr>
        <p:txBody>
          <a:bodyPr>
            <a:normAutofit lnSpcReduction="10000"/>
          </a:bodyPr>
          <a:lstStyle/>
          <a:p>
            <a:pPr marL="457200" indent="-457200">
              <a:buFont typeface="Arial" panose="020B0604020202020204" pitchFamily="34" charset="0"/>
              <a:buChar char="•"/>
            </a:pPr>
            <a:r>
              <a:rPr lang="en-CA" dirty="0" smtClean="0">
                <a:solidFill>
                  <a:srgbClr val="C00000"/>
                </a:solidFill>
              </a:rPr>
              <a:t>“Our </a:t>
            </a:r>
            <a:r>
              <a:rPr lang="en-CA" dirty="0">
                <a:solidFill>
                  <a:srgbClr val="C00000"/>
                </a:solidFill>
              </a:rPr>
              <a:t>enemy the devil prowls around like a roaring lion looking for someone to devour</a:t>
            </a:r>
            <a:r>
              <a:rPr lang="en-CA" dirty="0" smtClean="0">
                <a:solidFill>
                  <a:srgbClr val="C00000"/>
                </a:solidFill>
              </a:rPr>
              <a:t>”. (1 Peter 5:8) </a:t>
            </a:r>
          </a:p>
          <a:p>
            <a:pPr marL="457200" indent="-457200">
              <a:buFont typeface="Arial" panose="020B0604020202020204" pitchFamily="34" charset="0"/>
              <a:buChar char="•"/>
            </a:pPr>
            <a:r>
              <a:rPr lang="en-CA" dirty="0"/>
              <a:t>Satan desires that experiences of suffering amplify our anxiety to a volume that disrupts our faith, knowing that doing so will sever our only true means to overcoming experiences of suffering. </a:t>
            </a:r>
            <a:endParaRPr lang="en-CA" dirty="0" smtClean="0"/>
          </a:p>
          <a:p>
            <a:pPr marL="457200" indent="-457200">
              <a:buFont typeface="Arial" panose="020B0604020202020204" pitchFamily="34" charset="0"/>
              <a:buChar char="•"/>
            </a:pPr>
            <a:r>
              <a:rPr lang="en-CA" dirty="0" smtClean="0"/>
              <a:t>When </a:t>
            </a:r>
            <a:r>
              <a:rPr lang="en-CA" dirty="0"/>
              <a:t>we face suffering, our enemy desires it to result in destructive pain, but as we’ve been learning, God desires to see this very same suffering result in constructive growth, holiness and strength.</a:t>
            </a:r>
          </a:p>
        </p:txBody>
      </p:sp>
      <p:sp>
        <p:nvSpPr>
          <p:cNvPr id="4" name="AutoShape 2" descr="The Holy Name - Apostles Anglican Chur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4" descr="The Holy Name - Apostles Anglican Churc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69855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10000"/>
          </a:bodyPr>
          <a:lstStyle/>
          <a:p>
            <a:r>
              <a:rPr lang="en-CA" dirty="0"/>
              <a:t>When we find ourselves in the grip of anxiety, we ought </a:t>
            </a:r>
            <a:r>
              <a:rPr lang="en-CA" dirty="0" smtClean="0"/>
              <a:t>to:</a:t>
            </a:r>
          </a:p>
          <a:p>
            <a:pPr marL="514350" indent="-514350">
              <a:buFont typeface="+mj-lt"/>
              <a:buAutoNum type="arabicPeriod"/>
            </a:pPr>
            <a:r>
              <a:rPr lang="en-CA" dirty="0" smtClean="0"/>
              <a:t>cast </a:t>
            </a:r>
            <a:r>
              <a:rPr lang="en-CA" dirty="0"/>
              <a:t>all </a:t>
            </a:r>
            <a:r>
              <a:rPr lang="en-CA" dirty="0" smtClean="0"/>
              <a:t>our </a:t>
            </a:r>
            <a:r>
              <a:rPr lang="en-CA" dirty="0"/>
              <a:t>anxiety on </a:t>
            </a:r>
            <a:r>
              <a:rPr lang="en-CA" dirty="0" smtClean="0"/>
              <a:t>God </a:t>
            </a:r>
            <a:r>
              <a:rPr lang="en-CA" dirty="0"/>
              <a:t>because he cares for </a:t>
            </a:r>
            <a:r>
              <a:rPr lang="en-CA" dirty="0" smtClean="0"/>
              <a:t>us</a:t>
            </a:r>
          </a:p>
          <a:p>
            <a:pPr marL="514350" indent="-514350">
              <a:buFont typeface="+mj-lt"/>
              <a:buAutoNum type="arabicPeriod"/>
            </a:pPr>
            <a:r>
              <a:rPr lang="en-CA" dirty="0" smtClean="0"/>
              <a:t>be </a:t>
            </a:r>
            <a:r>
              <a:rPr lang="en-CA" dirty="0"/>
              <a:t>alert </a:t>
            </a:r>
            <a:r>
              <a:rPr lang="en-CA" dirty="0" smtClean="0"/>
              <a:t>for our </a:t>
            </a:r>
            <a:r>
              <a:rPr lang="en-CA" dirty="0"/>
              <a:t>enemy’s </a:t>
            </a:r>
            <a:r>
              <a:rPr lang="en-CA" dirty="0" smtClean="0"/>
              <a:t>tactics</a:t>
            </a:r>
          </a:p>
          <a:p>
            <a:pPr marL="514350" indent="-514350">
              <a:buFont typeface="+mj-lt"/>
              <a:buAutoNum type="arabicPeriod"/>
            </a:pPr>
            <a:r>
              <a:rPr lang="en-CA" dirty="0"/>
              <a:t>r</a:t>
            </a:r>
            <a:r>
              <a:rPr lang="en-CA" dirty="0" smtClean="0"/>
              <a:t>esist him</a:t>
            </a:r>
            <a:r>
              <a:rPr lang="en-CA" dirty="0"/>
              <a:t>, standing firm in the </a:t>
            </a:r>
            <a:r>
              <a:rPr lang="en-CA" dirty="0" smtClean="0"/>
              <a:t>faith</a:t>
            </a:r>
          </a:p>
          <a:p>
            <a:pPr marL="514350" indent="-514350">
              <a:buFont typeface="+mj-lt"/>
              <a:buAutoNum type="arabicPeriod"/>
            </a:pPr>
            <a:r>
              <a:rPr lang="en-CA" dirty="0" smtClean="0"/>
              <a:t>carry </a:t>
            </a:r>
            <a:r>
              <a:rPr lang="en-CA" dirty="0"/>
              <a:t>each other’s burdens, and in this way … fulfill the law of </a:t>
            </a:r>
            <a:r>
              <a:rPr lang="en-CA" dirty="0" smtClean="0"/>
              <a:t>Christ</a:t>
            </a:r>
          </a:p>
          <a:p>
            <a:pPr marL="514350" indent="-514350">
              <a:buFont typeface="+mj-lt"/>
              <a:buAutoNum type="arabicPeriod"/>
            </a:pPr>
            <a:r>
              <a:rPr lang="en-CA" dirty="0" smtClean="0"/>
              <a:t>find </a:t>
            </a:r>
            <a:r>
              <a:rPr lang="en-CA" dirty="0"/>
              <a:t>support from each other in the present, but also hope for the future, knowing that “the God of all grace, who called you to his eternal glory in Christ, after you have suffered a little while, will himself restore you and make you strong, firm and steadfast</a:t>
            </a:r>
            <a:r>
              <a:rPr lang="en-CA" dirty="0" smtClean="0"/>
              <a:t>”</a:t>
            </a:r>
            <a:endParaRPr lang="en-CA" dirty="0"/>
          </a:p>
        </p:txBody>
      </p:sp>
    </p:spTree>
    <p:extLst>
      <p:ext uri="{BB962C8B-B14F-4D97-AF65-F5344CB8AC3E}">
        <p14:creationId xmlns:p14="http://schemas.microsoft.com/office/powerpoint/2010/main" val="999826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lnSpcReduction="10000"/>
          </a:bodyPr>
          <a:lstStyle/>
          <a:p>
            <a:r>
              <a:rPr lang="en-CA" b="1" dirty="0" smtClean="0"/>
              <a:t>A CHALLENGE</a:t>
            </a:r>
          </a:p>
          <a:p>
            <a:pPr marL="457200" indent="-457200">
              <a:buFont typeface="Arial" panose="020B0604020202020204" pitchFamily="34" charset="0"/>
              <a:buChar char="•"/>
            </a:pPr>
            <a:r>
              <a:rPr lang="en-CA" dirty="0" smtClean="0"/>
              <a:t>Let us then embody the humility                                            of Jesus in all that we do.</a:t>
            </a:r>
          </a:p>
          <a:p>
            <a:pPr marL="457200" indent="-457200">
              <a:buFont typeface="Arial" panose="020B0604020202020204" pitchFamily="34" charset="0"/>
              <a:buChar char="•"/>
            </a:pPr>
            <a:r>
              <a:rPr lang="en-CA" dirty="0" smtClean="0"/>
              <a:t>Let us not be too proud to ask for help, from                                 God or from one another. </a:t>
            </a:r>
          </a:p>
          <a:p>
            <a:pPr marL="457200" indent="-457200">
              <a:buFont typeface="Arial" panose="020B0604020202020204" pitchFamily="34" charset="0"/>
              <a:buChar char="•"/>
            </a:pPr>
            <a:r>
              <a:rPr lang="en-CA" dirty="0" smtClean="0"/>
              <a:t>Let us commit to carrying each other’s burdens.</a:t>
            </a:r>
          </a:p>
          <a:p>
            <a:pPr marL="457200" indent="-457200">
              <a:buFont typeface="Arial" panose="020B0604020202020204" pitchFamily="34" charset="0"/>
              <a:buChar char="•"/>
            </a:pPr>
            <a:r>
              <a:rPr lang="en-CA" dirty="0" smtClean="0"/>
              <a:t>Let us frustrate our enemy by refusing to let our pain destroy us, instead, allowing suffering to make us stronger, more firm and more steadfast in our faith.</a:t>
            </a:r>
            <a:endParaRPr lang="en-CA" dirty="0"/>
          </a:p>
        </p:txBody>
      </p:sp>
      <p:pic>
        <p:nvPicPr>
          <p:cNvPr id="8194" name="Picture 2" descr="Challenge | Logopedia | Fandom"/>
          <p:cNvPicPr>
            <a:picLocks noChangeAspect="1" noChangeArrowheads="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4168" y="1554176"/>
            <a:ext cx="3004810" cy="209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34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635896" y="2204864"/>
            <a:ext cx="5400600" cy="4653136"/>
          </a:xfrm>
        </p:spPr>
        <p:txBody>
          <a:bodyPr>
            <a:normAutofit/>
          </a:bodyPr>
          <a:lstStyle/>
          <a:p>
            <a:r>
              <a:rPr lang="en-CA" sz="4000" dirty="0" smtClean="0">
                <a:latin typeface="Armalite Rifle" panose="02000000000000000000" pitchFamily="2" charset="0"/>
              </a:rPr>
              <a:t>A PRAYER</a:t>
            </a:r>
          </a:p>
          <a:p>
            <a:r>
              <a:rPr lang="en-CA" dirty="0" smtClean="0"/>
              <a:t>Help </a:t>
            </a:r>
            <a:r>
              <a:rPr lang="en-CA" dirty="0"/>
              <a:t>us, O God, in our weakness and assist us to humbly help the weak among us. In doing so, might our anxiety be banished by the light of Christ’s love and might we be better equipped to serve, in humility, the world around us. </a:t>
            </a:r>
          </a:p>
        </p:txBody>
      </p:sp>
      <p:pic>
        <p:nvPicPr>
          <p:cNvPr id="4" name="Picture 6" descr="Pray - People Pray Logo Transparent PNG - 1000x1000 - Free Download on  NicePNG"/>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51520" y="2492896"/>
            <a:ext cx="3312368" cy="3663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690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3" name="Content Placeholder 2"/>
          <p:cNvSpPr>
            <a:spLocks noGrp="1"/>
          </p:cNvSpPr>
          <p:nvPr>
            <p:ph idx="1"/>
          </p:nvPr>
        </p:nvSpPr>
        <p:spPr/>
        <p:txBody>
          <a:bodyPr>
            <a:noAutofit/>
          </a:bodyPr>
          <a:lstStyle/>
          <a:p>
            <a:r>
              <a:rPr lang="en-CA" dirty="0" smtClean="0">
                <a:solidFill>
                  <a:srgbClr val="C00000"/>
                </a:solidFill>
              </a:rPr>
              <a:t>“To </a:t>
            </a:r>
            <a:r>
              <a:rPr lang="en-CA" dirty="0">
                <a:solidFill>
                  <a:srgbClr val="C00000"/>
                </a:solidFill>
              </a:rPr>
              <a:t>the elders among you, I appeal as a fellow elder and a witness of Christ’s sufferings who also will share in the glory to be revealed: </a:t>
            </a:r>
            <a:r>
              <a:rPr lang="en-CA" b="1" baseline="30000" dirty="0">
                <a:solidFill>
                  <a:srgbClr val="C00000"/>
                </a:solidFill>
              </a:rPr>
              <a:t> </a:t>
            </a:r>
            <a:r>
              <a:rPr lang="en-CA" dirty="0">
                <a:solidFill>
                  <a:srgbClr val="C00000"/>
                </a:solidFill>
              </a:rPr>
              <a:t>Be shepherds of God’s flock that is under your care, watching over them—not because you must, but because you are willing, as God wants you to be; not pursuing dishonest gain, but eager to serve; not lording it over those entrusted to you, but being examples to the flock. And when the Chief Shepherd appears, you will receive the crown of glory that will never fade away</a:t>
            </a:r>
            <a:r>
              <a:rPr lang="en-CA" dirty="0" smtClean="0">
                <a:solidFill>
                  <a:srgbClr val="C00000"/>
                </a:solidFill>
              </a:rPr>
              <a:t>.”</a:t>
            </a:r>
            <a:r>
              <a:rPr lang="en-CA" b="1" baseline="30000" dirty="0">
                <a:solidFill>
                  <a:srgbClr val="C00000"/>
                </a:solidFill>
              </a:rPr>
              <a:t> </a:t>
            </a:r>
            <a:endParaRPr lang="en-CA" dirty="0">
              <a:solidFill>
                <a:srgbClr val="C00000"/>
              </a:solidFill>
            </a:endParaRPr>
          </a:p>
        </p:txBody>
      </p:sp>
    </p:spTree>
    <p:extLst>
      <p:ext uri="{BB962C8B-B14F-4D97-AF65-F5344CB8AC3E}">
        <p14:creationId xmlns:p14="http://schemas.microsoft.com/office/powerpoint/2010/main" val="3885167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solidFill>
                  <a:srgbClr val="C00000"/>
                </a:solidFill>
              </a:rPr>
              <a:t>“In the same way, you who are younger, submit yourselves to your elders. All of you, clothe yourselves with humility toward one another, because, “God opposes the proud but shows favor to the humble.” Humble yourselves, therefore, under God’s mighty hand, that he may lift you up in due time. Cast all your anxiety on him because he cares for you. Be alert and of sober mind. Your enemy the devil prowls around like a roaring lion looking for someone to devour. </a:t>
            </a:r>
            <a:endParaRPr lang="en-CA" dirty="0">
              <a:solidFill>
                <a:srgbClr val="C00000"/>
              </a:solidFill>
            </a:endParaRPr>
          </a:p>
        </p:txBody>
      </p:sp>
    </p:spTree>
    <p:extLst>
      <p:ext uri="{BB962C8B-B14F-4D97-AF65-F5344CB8AC3E}">
        <p14:creationId xmlns:p14="http://schemas.microsoft.com/office/powerpoint/2010/main" val="3027901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solidFill>
                  <a:srgbClr val="D42041"/>
                </a:solidFill>
              </a:rPr>
              <a:t>“Resist him, standing firm in the faith, because you know that the family of believers throughout the world is undergoing the same kind of sufferings. And the God of all grace, who called you to his eternal glory in Christ, after you have suffered a little while, will himself restore you and make you strong, firm and steadfast. To him be the power for ever and ever. Amen.” </a:t>
            </a:r>
            <a:endParaRPr lang="en-CA" dirty="0">
              <a:solidFill>
                <a:srgbClr val="D42041"/>
              </a:solidFill>
            </a:endParaRPr>
          </a:p>
        </p:txBody>
      </p:sp>
    </p:spTree>
    <p:extLst>
      <p:ext uri="{BB962C8B-B14F-4D97-AF65-F5344CB8AC3E}">
        <p14:creationId xmlns:p14="http://schemas.microsoft.com/office/powerpoint/2010/main" val="2780859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dirty="0" smtClean="0">
                <a:solidFill>
                  <a:srgbClr val="C00000"/>
                </a:solidFill>
              </a:rPr>
              <a:t>“</a:t>
            </a:r>
            <a:r>
              <a:rPr lang="en-CA" dirty="0">
                <a:solidFill>
                  <a:srgbClr val="C00000"/>
                </a:solidFill>
              </a:rPr>
              <a:t>With the help of Silas, whom I regard as a faithful brother, I have written to you briefly, encouraging you and testifying that this is the true grace of God. Stand fast in it.</a:t>
            </a:r>
            <a:r>
              <a:rPr lang="en-CA" b="1" baseline="30000" dirty="0">
                <a:solidFill>
                  <a:srgbClr val="C00000"/>
                </a:solidFill>
              </a:rPr>
              <a:t> </a:t>
            </a:r>
            <a:r>
              <a:rPr lang="en-CA" dirty="0">
                <a:solidFill>
                  <a:srgbClr val="C00000"/>
                </a:solidFill>
              </a:rPr>
              <a:t>She who is in Babylon, chosen together with you, sends you her greetings, and so does my son Mark. Greet one another with a kiss of love. Peace to all of you who are in Christ.”</a:t>
            </a:r>
          </a:p>
          <a:p>
            <a:pPr algn="r"/>
            <a:r>
              <a:rPr lang="en-CA" dirty="0" smtClean="0">
                <a:solidFill>
                  <a:srgbClr val="C00000"/>
                </a:solidFill>
              </a:rPr>
              <a:t>(1 Peter 5:1-14)</a:t>
            </a:r>
            <a:r>
              <a:rPr lang="en-CA" dirty="0" smtClean="0">
                <a:solidFill>
                  <a:srgbClr val="D42041"/>
                </a:solidFill>
              </a:rPr>
              <a:t> </a:t>
            </a:r>
            <a:endParaRPr lang="en-CA" dirty="0">
              <a:solidFill>
                <a:srgbClr val="D42041"/>
              </a:solidFill>
            </a:endParaRPr>
          </a:p>
        </p:txBody>
      </p:sp>
    </p:spTree>
    <p:extLst>
      <p:ext uri="{BB962C8B-B14F-4D97-AF65-F5344CB8AC3E}">
        <p14:creationId xmlns:p14="http://schemas.microsoft.com/office/powerpoint/2010/main" val="2001677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CA"/>
          </a:p>
        </p:txBody>
      </p:sp>
      <p:sp>
        <p:nvSpPr>
          <p:cNvPr id="2" name="Content Placeholder 1"/>
          <p:cNvSpPr>
            <a:spLocks noGrp="1"/>
          </p:cNvSpPr>
          <p:nvPr>
            <p:ph idx="1"/>
          </p:nvPr>
        </p:nvSpPr>
        <p:spPr>
          <a:xfrm>
            <a:off x="457200" y="2204864"/>
            <a:ext cx="4618856" cy="4464496"/>
          </a:xfrm>
        </p:spPr>
        <p:txBody>
          <a:bodyPr/>
          <a:lstStyle/>
          <a:p>
            <a:r>
              <a:rPr lang="en-CA" dirty="0"/>
              <a:t>This “second place” orientation manifests in both our approach to God – that we would mirror Christ’s </a:t>
            </a:r>
            <a:r>
              <a:rPr lang="en-CA" dirty="0">
                <a:solidFill>
                  <a:srgbClr val="C00000"/>
                </a:solidFill>
              </a:rPr>
              <a:t>"Father … not my will, but yours be done" (Luke 22:42) </a:t>
            </a:r>
            <a:r>
              <a:rPr lang="en-CA" dirty="0"/>
              <a:t>attitude – and in our approach to others – that we would </a:t>
            </a:r>
            <a:r>
              <a:rPr lang="en-CA" dirty="0">
                <a:solidFill>
                  <a:srgbClr val="C00000"/>
                </a:solidFill>
              </a:rPr>
              <a:t>“in humility value others above [ourselves]” (Philippians 2:3). </a:t>
            </a:r>
          </a:p>
        </p:txBody>
      </p:sp>
      <p:sp>
        <p:nvSpPr>
          <p:cNvPr id="5" name="AutoShape 2" descr="Grac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4" descr="Grace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6" descr="Grace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8" descr="Grace - Home |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10" descr="Grace - Home | Faceboo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AutoShape 12" descr="Grace - Home | Faceboo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AutoShape 2" descr="SERMON: Bishop Blake Preaches on Pride and Humility – West Angeles Church"/>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AutoShape 4" descr="SERMON: Bishop Blake Preaches on Pride and Humility – West Angeles Church"/>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AutoShape 6" descr="SERMON: Bishop Blake Preaches on Pride and Humility – West Angeles Church"/>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4" name="Picture 10" descr="SERMON: Bishop Blake Preaches on Pride and Humility – West Angeles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996952"/>
            <a:ext cx="3547189" cy="202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999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a:p>
        </p:txBody>
      </p:sp>
      <p:sp>
        <p:nvSpPr>
          <p:cNvPr id="2" name="AutoShape 2" descr="Gut Check: Would You Go Public To Air Your Company's Dirty Laundry? - Vince  Molina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AutoShape 4" descr="Gut Check: Would You Go Public To Air Your Company's Dirty Laundry? - Vince  Molinar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Content Placeholder 4"/>
          <p:cNvSpPr>
            <a:spLocks noGrp="1"/>
          </p:cNvSpPr>
          <p:nvPr>
            <p:ph idx="1"/>
          </p:nvPr>
        </p:nvSpPr>
        <p:spPr/>
        <p:txBody>
          <a:bodyPr/>
          <a:lstStyle/>
          <a:p>
            <a:r>
              <a:rPr lang="en-CA" dirty="0"/>
              <a:t>The teaching </a:t>
            </a:r>
            <a:r>
              <a:rPr lang="en-CA" dirty="0" smtClean="0"/>
              <a:t>of our text </a:t>
            </a:r>
            <a:r>
              <a:rPr lang="en-CA" dirty="0"/>
              <a:t>is that </a:t>
            </a:r>
            <a:r>
              <a:rPr lang="en-CA" dirty="0" smtClean="0"/>
              <a:t>we </a:t>
            </a:r>
            <a:r>
              <a:rPr lang="en-CA" dirty="0"/>
              <a:t>are to submit in humility to those in spiritual leadership of the church.</a:t>
            </a:r>
          </a:p>
        </p:txBody>
      </p:sp>
      <p:pic>
        <p:nvPicPr>
          <p:cNvPr id="7170" name="Picture 2" descr="Inspire People to Follow: Practice Humility | Moral compass, How to  influence people, Leadership sk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717032"/>
            <a:ext cx="547687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933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2050" name="Picture 2" descr="Leadership Characteristics – The Humble Leader - Jeremy Kingsley |  Leadership Expert, Inspirational Speaker and Best-Selling Author"/>
          <p:cNvPicPr>
            <a:picLocks noChangeAspect="1" noChangeArrowheads="1"/>
          </p:cNvPicPr>
          <p:nvPr/>
        </p:nvPicPr>
        <p:blipFill rotWithShape="1">
          <a:blip r:embed="rId2">
            <a:extLst>
              <a:ext uri="{28A0092B-C50C-407E-A947-70E740481C1C}">
                <a14:useLocalDpi xmlns:a14="http://schemas.microsoft.com/office/drawing/2010/main" val="0"/>
              </a:ext>
            </a:extLst>
          </a:blip>
          <a:srcRect t="21574" b="18579"/>
          <a:stretch/>
        </p:blipFill>
        <p:spPr bwMode="auto">
          <a:xfrm>
            <a:off x="462354" y="1988840"/>
            <a:ext cx="8208912" cy="32719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eadership Characteristics – The Humble Leader - Jeremy Kingsley |  Leadership Expert, Inspirational Speaker and Best-Selling Author"/>
          <p:cNvPicPr>
            <a:picLocks noChangeAspect="1" noChangeArrowheads="1"/>
          </p:cNvPicPr>
          <p:nvPr/>
        </p:nvPicPr>
        <p:blipFill rotWithShape="1">
          <a:blip r:embed="rId2">
            <a:extLst>
              <a:ext uri="{28A0092B-C50C-407E-A947-70E740481C1C}">
                <a14:useLocalDpi xmlns:a14="http://schemas.microsoft.com/office/drawing/2010/main" val="0"/>
              </a:ext>
            </a:extLst>
          </a:blip>
          <a:srcRect t="64780" b="18580"/>
          <a:stretch/>
        </p:blipFill>
        <p:spPr bwMode="auto">
          <a:xfrm>
            <a:off x="467544" y="4581129"/>
            <a:ext cx="8208912" cy="22184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eart of a Shepherd Sermon Series — Leander Church of Christ"/>
          <p:cNvPicPr>
            <a:picLocks noChangeAspect="1" noChangeArrowheads="1"/>
          </p:cNvPicPr>
          <p:nvPr/>
        </p:nvPicPr>
        <p:blipFill rotWithShape="1">
          <a:blip r:embed="rId3">
            <a:clrChange>
              <a:clrFrom>
                <a:srgbClr val="161616"/>
              </a:clrFrom>
              <a:clrTo>
                <a:srgbClr val="161616">
                  <a:alpha val="0"/>
                </a:srgbClr>
              </a:clrTo>
            </a:clrChange>
            <a:extLst>
              <a:ext uri="{28A0092B-C50C-407E-A947-70E740481C1C}">
                <a14:useLocalDpi xmlns:a14="http://schemas.microsoft.com/office/drawing/2010/main" val="0"/>
              </a:ext>
            </a:extLst>
          </a:blip>
          <a:srcRect t="55088" b="13939"/>
          <a:stretch/>
        </p:blipFill>
        <p:spPr bwMode="auto">
          <a:xfrm>
            <a:off x="1544632" y="5373217"/>
            <a:ext cx="5558115" cy="12911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eart of a Shepherd Sermon Series — Leander Church of Christ"/>
          <p:cNvPicPr>
            <a:picLocks noChangeAspect="1" noChangeArrowheads="1"/>
          </p:cNvPicPr>
          <p:nvPr/>
        </p:nvPicPr>
        <p:blipFill rotWithShape="1">
          <a:blip r:embed="rId3">
            <a:clrChange>
              <a:clrFrom>
                <a:srgbClr val="2D2D2D"/>
              </a:clrFrom>
              <a:clrTo>
                <a:srgbClr val="2D2D2D">
                  <a:alpha val="0"/>
                </a:srgbClr>
              </a:clrTo>
            </a:clrChange>
            <a:extLst>
              <a:ext uri="{28A0092B-C50C-407E-A947-70E740481C1C}">
                <a14:useLocalDpi xmlns:a14="http://schemas.microsoft.com/office/drawing/2010/main" val="0"/>
              </a:ext>
            </a:extLst>
          </a:blip>
          <a:srcRect t="14376" r="64936" b="14687"/>
          <a:stretch/>
        </p:blipFill>
        <p:spPr bwMode="auto">
          <a:xfrm>
            <a:off x="1553764" y="3717032"/>
            <a:ext cx="1942471" cy="294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103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3872" y="2204864"/>
            <a:ext cx="8596645" cy="446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endParaRPr lang="en-CA"/>
          </a:p>
        </p:txBody>
      </p:sp>
      <p:pic>
        <p:nvPicPr>
          <p:cNvPr id="3074" name="Picture 2" descr="(http://www.billcasselman.com/)"/>
          <p:cNvPicPr>
            <a:picLocks noChangeAspect="1" noChangeArrowheads="1"/>
          </p:cNvPicPr>
          <p:nvPr/>
        </p:nvPicPr>
        <p:blipFill rotWithShape="1">
          <a:blip r:embed="rId2">
            <a:extLst>
              <a:ext uri="{28A0092B-C50C-407E-A947-70E740481C1C}">
                <a14:useLocalDpi xmlns:a14="http://schemas.microsoft.com/office/drawing/2010/main" val="0"/>
              </a:ext>
            </a:extLst>
          </a:blip>
          <a:srcRect r="20499"/>
          <a:stretch/>
        </p:blipFill>
        <p:spPr bwMode="auto">
          <a:xfrm>
            <a:off x="4679123" y="2908131"/>
            <a:ext cx="3709301" cy="332918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23528" y="2204864"/>
            <a:ext cx="4834880" cy="4464496"/>
          </a:xfrm>
          <a:solidFill>
            <a:schemeClr val="bg1"/>
          </a:solidFill>
        </p:spPr>
        <p:txBody>
          <a:bodyPr>
            <a:normAutofit/>
          </a:bodyPr>
          <a:lstStyle/>
          <a:p>
            <a:r>
              <a:rPr lang="en-CA" b="1" dirty="0" smtClean="0"/>
              <a:t>DISHONEST GAIN</a:t>
            </a:r>
          </a:p>
          <a:p>
            <a:r>
              <a:rPr lang="en-CA" dirty="0" smtClean="0"/>
              <a:t>If </a:t>
            </a:r>
            <a:r>
              <a:rPr lang="en-CA" dirty="0"/>
              <a:t>you want glory, notoriety, or to make a name for yourself, please don’t attempt to do this within the church because in the body of Christ, leaders ensure glory is delivered to God alone, that His solely fame is increased and that only His name is made great.  </a:t>
            </a:r>
          </a:p>
          <a:p>
            <a:endParaRPr lang="en-CA" dirty="0"/>
          </a:p>
        </p:txBody>
      </p:sp>
    </p:spTree>
    <p:extLst>
      <p:ext uri="{BB962C8B-B14F-4D97-AF65-F5344CB8AC3E}">
        <p14:creationId xmlns:p14="http://schemas.microsoft.com/office/powerpoint/2010/main" val="2587957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3304</TotalTime>
  <Words>508</Words>
  <Application>Microsoft Office PowerPoint</Application>
  <PresentationFormat>On-screen Show (4:3)</PresentationFormat>
  <Paragraphs>33</Paragraphs>
  <Slides>17</Slides>
  <Notes>1</Notes>
  <HiddenSlides>0</HiddenSlides>
  <MMClips>2</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Scott</cp:lastModifiedBy>
  <cp:revision>72</cp:revision>
  <cp:lastPrinted>2020-11-13T20:31:54Z</cp:lastPrinted>
  <dcterms:created xsi:type="dcterms:W3CDTF">2020-10-07T13:50:19Z</dcterms:created>
  <dcterms:modified xsi:type="dcterms:W3CDTF">2021-01-16T00:17:56Z</dcterms:modified>
</cp:coreProperties>
</file>