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63" r:id="rId2"/>
    <p:sldId id="264" r:id="rId3"/>
    <p:sldId id="265" r:id="rId4"/>
    <p:sldId id="258" r:id="rId5"/>
    <p:sldId id="259" r:id="rId6"/>
    <p:sldId id="260" r:id="rId7"/>
    <p:sldId id="261" r:id="rId8"/>
    <p:sldId id="262" r:id="rId9"/>
    <p:sldId id="266" r:id="rId10"/>
    <p:sldId id="267" r:id="rId11"/>
    <p:sldId id="268" r:id="rId12"/>
    <p:sldId id="269" r:id="rId13"/>
    <p:sldId id="270" r:id="rId14"/>
    <p:sldId id="271" r:id="rId15"/>
    <p:sldId id="272" r:id="rId16"/>
    <p:sldId id="273" r:id="rId17"/>
    <p:sldId id="274" r:id="rId18"/>
    <p:sldId id="275"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4204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70" d="100"/>
          <a:sy n="70" d="100"/>
        </p:scale>
        <p:origin x="-77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9B2862-8DF7-429E-95E8-51C390412537}" type="datetimeFigureOut">
              <a:rPr lang="en-CA" smtClean="0"/>
              <a:t>16/10/2020</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ED4100-35EC-4A91-86D5-8E891AF6727F}" type="slidenum">
              <a:rPr lang="en-CA" smtClean="0"/>
              <a:t>‹#›</a:t>
            </a:fld>
            <a:endParaRPr lang="en-CA"/>
          </a:p>
        </p:txBody>
      </p:sp>
    </p:spTree>
    <p:extLst>
      <p:ext uri="{BB962C8B-B14F-4D97-AF65-F5344CB8AC3E}">
        <p14:creationId xmlns:p14="http://schemas.microsoft.com/office/powerpoint/2010/main" val="3854501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8" descr="https://throughandto.files.wordpress.com/2019/09/living-hope-series-graphic.jpg"/>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l="77901" t="19584" r="14259" b="36410"/>
          <a:stretch/>
        </p:blipFill>
        <p:spPr bwMode="auto">
          <a:xfrm>
            <a:off x="7439253" y="-99392"/>
            <a:ext cx="1741259" cy="20806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https://throughandto.files.wordpress.com/2019/09/living-hope-series-graphic.jpg"/>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t="19584" b="36410"/>
          <a:stretch/>
        </p:blipFill>
        <p:spPr bwMode="auto">
          <a:xfrm>
            <a:off x="1" y="-99392"/>
            <a:ext cx="8521008" cy="20806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https://throughandto.files.wordpress.com/2019/09/living-hope-series-graphic.jpg"/>
          <p:cNvPicPr>
            <a:picLocks noChangeAspect="1" noChangeArrowheads="1"/>
          </p:cNvPicPr>
          <p:nvPr userDrawn="1"/>
        </p:nvPicPr>
        <p:blipFill rotWithShape="1">
          <a:blip r:embed="rId4">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l="50000" t="88025"/>
          <a:stretch/>
        </p:blipFill>
        <p:spPr bwMode="auto">
          <a:xfrm rot="10800000">
            <a:off x="0" y="4176463"/>
            <a:ext cx="9180512" cy="263691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https://throughandto.files.wordpress.com/2019/09/living-hope-series-graphic.jpg"/>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l="90314" t="53045" b="34777"/>
          <a:stretch/>
        </p:blipFill>
        <p:spPr bwMode="auto">
          <a:xfrm>
            <a:off x="8015318" y="1340769"/>
            <a:ext cx="1152128" cy="72008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https://throughandto.files.wordpress.com/2019/09/living-hope-series-graphic.jpg"/>
          <p:cNvPicPr>
            <a:picLocks noChangeAspect="1" noChangeArrowheads="1"/>
          </p:cNvPicPr>
          <p:nvPr userDrawn="1"/>
        </p:nvPicPr>
        <p:blipFill rotWithShape="1">
          <a:blip r:embed="rId4">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l="50000" t="88025"/>
          <a:stretch/>
        </p:blipFill>
        <p:spPr bwMode="auto">
          <a:xfrm>
            <a:off x="0" y="1981283"/>
            <a:ext cx="9180512" cy="223980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9"/>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 y="4221088"/>
            <a:ext cx="9182100" cy="2638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hasCustomPrompt="1"/>
          </p:nvPr>
        </p:nvSpPr>
        <p:spPr>
          <a:xfrm>
            <a:off x="685800" y="2996952"/>
            <a:ext cx="7772400" cy="936104"/>
          </a:xfrm>
          <a:prstGeom prst="rect">
            <a:avLst/>
          </a:prstGeom>
        </p:spPr>
        <p:txBody>
          <a:bodyPr/>
          <a:lstStyle>
            <a:lvl1pPr marL="0" marR="0" indent="0" algn="ctr" defTabSz="914400" rtl="0" eaLnBrk="1" fontAlgn="auto" latinLnBrk="0" hangingPunct="1">
              <a:lnSpc>
                <a:spcPct val="100000"/>
              </a:lnSpc>
              <a:spcBef>
                <a:spcPct val="0"/>
              </a:spcBef>
              <a:spcAft>
                <a:spcPts val="0"/>
              </a:spcAft>
              <a:buClrTx/>
              <a:buSzTx/>
              <a:buFontTx/>
              <a:buNone/>
              <a:tabLst/>
              <a:defRPr>
                <a:solidFill>
                  <a:srgbClr val="000000"/>
                </a:solidFill>
                <a:latin typeface="Armalite Rifle" panose="02000000000000000000" pitchFamily="2" charset="0"/>
              </a:defRPr>
            </a:lvl1pPr>
          </a:lstStyle>
          <a:p>
            <a:r>
              <a:rPr lang="en-CA" dirty="0" smtClean="0"/>
              <a:t>The Book of 1 Peter: </a:t>
            </a:r>
            <a:br>
              <a:rPr lang="en-CA" dirty="0" smtClean="0"/>
            </a:br>
            <a:r>
              <a:rPr lang="en-CA" dirty="0" smtClean="0"/>
              <a:t/>
            </a:r>
            <a:br>
              <a:rPr lang="en-CA" dirty="0" smtClean="0"/>
            </a:br>
            <a:endParaRPr lang="en-CA" dirty="0"/>
          </a:p>
        </p:txBody>
      </p:sp>
      <p:sp>
        <p:nvSpPr>
          <p:cNvPr id="3" name="Subtitle 2"/>
          <p:cNvSpPr>
            <a:spLocks noGrp="1"/>
          </p:cNvSpPr>
          <p:nvPr>
            <p:ph type="subTitle" idx="1" hasCustomPrompt="1"/>
          </p:nvPr>
        </p:nvSpPr>
        <p:spPr>
          <a:xfrm>
            <a:off x="1371600" y="3789040"/>
            <a:ext cx="6400800" cy="1440160"/>
          </a:xfrm>
        </p:spPr>
        <p:txBody>
          <a:bodyPr>
            <a:norm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4000" b="0">
                <a:solidFill>
                  <a:srgbClr val="D42041"/>
                </a:solidFill>
                <a:latin typeface="Armalite Rifle" panose="02000000000000000000"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Our Living Hope In Turbulent Times</a:t>
            </a:r>
            <a:endParaRPr lang="en-CA" dirty="0"/>
          </a:p>
        </p:txBody>
      </p:sp>
    </p:spTree>
    <p:extLst>
      <p:ext uri="{BB962C8B-B14F-4D97-AF65-F5344CB8AC3E}">
        <p14:creationId xmlns:p14="http://schemas.microsoft.com/office/powerpoint/2010/main" val="1759247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D61AA0CA-A264-47EF-8232-92786A739173}" type="datetimeFigureOut">
              <a:rPr lang="en-CA" smtClean="0"/>
              <a:t>16/10/2020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E36DCCA-2D81-4AA0-9B68-47EAE800B50D}" type="slidenum">
              <a:rPr lang="en-CA" smtClean="0"/>
              <a:t>‹#›</a:t>
            </a:fld>
            <a:endParaRPr lang="en-CA"/>
          </a:p>
        </p:txBody>
      </p:sp>
    </p:spTree>
    <p:extLst>
      <p:ext uri="{BB962C8B-B14F-4D97-AF65-F5344CB8AC3E}">
        <p14:creationId xmlns:p14="http://schemas.microsoft.com/office/powerpoint/2010/main" val="2116793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D61AA0CA-A264-47EF-8232-92786A739173}" type="datetimeFigureOut">
              <a:rPr lang="en-CA" smtClean="0"/>
              <a:t>16/10/2020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E36DCCA-2D81-4AA0-9B68-47EAE800B50D}" type="slidenum">
              <a:rPr lang="en-CA" smtClean="0"/>
              <a:t>‹#›</a:t>
            </a:fld>
            <a:endParaRPr lang="en-CA"/>
          </a:p>
        </p:txBody>
      </p:sp>
    </p:spTree>
    <p:extLst>
      <p:ext uri="{BB962C8B-B14F-4D97-AF65-F5344CB8AC3E}">
        <p14:creationId xmlns:p14="http://schemas.microsoft.com/office/powerpoint/2010/main" val="2348061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Content Placeholder 2"/>
          <p:cNvSpPr>
            <a:spLocks noGrp="1"/>
          </p:cNvSpPr>
          <p:nvPr>
            <p:ph idx="1"/>
          </p:nvPr>
        </p:nvSpPr>
        <p:spPr>
          <a:xfrm>
            <a:off x="457200" y="2204864"/>
            <a:ext cx="8229600" cy="44644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p>
            <a:fld id="{D61AA0CA-A264-47EF-8232-92786A739173}" type="datetimeFigureOut">
              <a:rPr lang="en-CA" smtClean="0"/>
              <a:t>16/10/2020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E36DCCA-2D81-4AA0-9B68-47EAE800B50D}" type="slidenum">
              <a:rPr lang="en-CA" smtClean="0"/>
              <a:t>‹#›</a:t>
            </a:fld>
            <a:endParaRPr lang="en-CA"/>
          </a:p>
        </p:txBody>
      </p:sp>
    </p:spTree>
    <p:extLst>
      <p:ext uri="{BB962C8B-B14F-4D97-AF65-F5344CB8AC3E}">
        <p14:creationId xmlns:p14="http://schemas.microsoft.com/office/powerpoint/2010/main" val="1406322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1AA0CA-A264-47EF-8232-92786A739173}" type="datetimeFigureOut">
              <a:rPr lang="en-CA" smtClean="0"/>
              <a:t>16/10/2020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E36DCCA-2D81-4AA0-9B68-47EAE800B50D}" type="slidenum">
              <a:rPr lang="en-CA" smtClean="0"/>
              <a:t>‹#›</a:t>
            </a:fld>
            <a:endParaRPr lang="en-CA"/>
          </a:p>
        </p:txBody>
      </p:sp>
    </p:spTree>
    <p:extLst>
      <p:ext uri="{BB962C8B-B14F-4D97-AF65-F5344CB8AC3E}">
        <p14:creationId xmlns:p14="http://schemas.microsoft.com/office/powerpoint/2010/main" val="834996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D61AA0CA-A264-47EF-8232-92786A739173}" type="datetimeFigureOut">
              <a:rPr lang="en-CA" smtClean="0"/>
              <a:t>16/10/2020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E36DCCA-2D81-4AA0-9B68-47EAE800B50D}" type="slidenum">
              <a:rPr lang="en-CA" smtClean="0"/>
              <a:t>‹#›</a:t>
            </a:fld>
            <a:endParaRPr lang="en-CA"/>
          </a:p>
        </p:txBody>
      </p:sp>
    </p:spTree>
    <p:extLst>
      <p:ext uri="{BB962C8B-B14F-4D97-AF65-F5344CB8AC3E}">
        <p14:creationId xmlns:p14="http://schemas.microsoft.com/office/powerpoint/2010/main" val="3629300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D61AA0CA-A264-47EF-8232-92786A739173}" type="datetimeFigureOut">
              <a:rPr lang="en-CA" smtClean="0"/>
              <a:t>16/10/2020</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CE36DCCA-2D81-4AA0-9B68-47EAE800B50D}" type="slidenum">
              <a:rPr lang="en-CA" smtClean="0"/>
              <a:t>‹#›</a:t>
            </a:fld>
            <a:endParaRPr lang="en-CA"/>
          </a:p>
        </p:txBody>
      </p:sp>
    </p:spTree>
    <p:extLst>
      <p:ext uri="{BB962C8B-B14F-4D97-AF65-F5344CB8AC3E}">
        <p14:creationId xmlns:p14="http://schemas.microsoft.com/office/powerpoint/2010/main" val="3723851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D61AA0CA-A264-47EF-8232-92786A739173}" type="datetimeFigureOut">
              <a:rPr lang="en-CA" smtClean="0"/>
              <a:t>16/10/2020</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E36DCCA-2D81-4AA0-9B68-47EAE800B50D}" type="slidenum">
              <a:rPr lang="en-CA" smtClean="0"/>
              <a:t>‹#›</a:t>
            </a:fld>
            <a:endParaRPr lang="en-CA"/>
          </a:p>
        </p:txBody>
      </p:sp>
    </p:spTree>
    <p:extLst>
      <p:ext uri="{BB962C8B-B14F-4D97-AF65-F5344CB8AC3E}">
        <p14:creationId xmlns:p14="http://schemas.microsoft.com/office/powerpoint/2010/main" val="3334359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1AA0CA-A264-47EF-8232-92786A739173}" type="datetimeFigureOut">
              <a:rPr lang="en-CA" smtClean="0"/>
              <a:t>16/10/2020</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CE36DCCA-2D81-4AA0-9B68-47EAE800B50D}" type="slidenum">
              <a:rPr lang="en-CA" smtClean="0"/>
              <a:t>‹#›</a:t>
            </a:fld>
            <a:endParaRPr lang="en-CA"/>
          </a:p>
        </p:txBody>
      </p:sp>
    </p:spTree>
    <p:extLst>
      <p:ext uri="{BB962C8B-B14F-4D97-AF65-F5344CB8AC3E}">
        <p14:creationId xmlns:p14="http://schemas.microsoft.com/office/powerpoint/2010/main" val="2547265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1AA0CA-A264-47EF-8232-92786A739173}" type="datetimeFigureOut">
              <a:rPr lang="en-CA" smtClean="0"/>
              <a:t>16/10/2020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E36DCCA-2D81-4AA0-9B68-47EAE800B50D}" type="slidenum">
              <a:rPr lang="en-CA" smtClean="0"/>
              <a:t>‹#›</a:t>
            </a:fld>
            <a:endParaRPr lang="en-CA"/>
          </a:p>
        </p:txBody>
      </p:sp>
    </p:spTree>
    <p:extLst>
      <p:ext uri="{BB962C8B-B14F-4D97-AF65-F5344CB8AC3E}">
        <p14:creationId xmlns:p14="http://schemas.microsoft.com/office/powerpoint/2010/main" val="302517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1AA0CA-A264-47EF-8232-92786A739173}" type="datetimeFigureOut">
              <a:rPr lang="en-CA" smtClean="0"/>
              <a:t>16/10/2020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E36DCCA-2D81-4AA0-9B68-47EAE800B50D}" type="slidenum">
              <a:rPr lang="en-CA" smtClean="0"/>
              <a:t>‹#›</a:t>
            </a:fld>
            <a:endParaRPr lang="en-CA"/>
          </a:p>
        </p:txBody>
      </p:sp>
    </p:spTree>
    <p:extLst>
      <p:ext uri="{BB962C8B-B14F-4D97-AF65-F5344CB8AC3E}">
        <p14:creationId xmlns:p14="http://schemas.microsoft.com/office/powerpoint/2010/main" val="2489401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8" descr="https://throughandto.files.wordpress.com/2019/09/living-hope-series-graphic.jpg"/>
          <p:cNvPicPr>
            <a:picLocks noChangeAspect="1" noChangeArrowheads="1"/>
          </p:cNvPicPr>
          <p:nvPr userDrawn="1"/>
        </p:nvPicPr>
        <p:blipFill rotWithShape="1">
          <a:blip r:embed="rId13">
            <a:extLst>
              <a:ext uri="{BEBA8EAE-BF5A-486C-A8C5-ECC9F3942E4B}">
                <a14:imgProps xmlns:a14="http://schemas.microsoft.com/office/drawing/2010/main">
                  <a14:imgLayer r:embed="rId14">
                    <a14:imgEffect>
                      <a14:brightnessContrast bright="40000"/>
                    </a14:imgEffect>
                  </a14:imgLayer>
                </a14:imgProps>
              </a:ext>
              <a:ext uri="{28A0092B-C50C-407E-A947-70E740481C1C}">
                <a14:useLocalDpi xmlns:a14="http://schemas.microsoft.com/office/drawing/2010/main" val="0"/>
              </a:ext>
            </a:extLst>
          </a:blip>
          <a:srcRect l="77901" t="19584" r="14259" b="36410"/>
          <a:stretch/>
        </p:blipFill>
        <p:spPr bwMode="auto">
          <a:xfrm>
            <a:off x="7439253" y="-99392"/>
            <a:ext cx="1741259" cy="20806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https://throughandto.files.wordpress.com/2019/09/living-hope-series-graphic.jpg"/>
          <p:cNvPicPr>
            <a:picLocks noChangeAspect="1" noChangeArrowheads="1"/>
          </p:cNvPicPr>
          <p:nvPr userDrawn="1"/>
        </p:nvPicPr>
        <p:blipFill rotWithShape="1">
          <a:blip r:embed="rId13">
            <a:extLst>
              <a:ext uri="{BEBA8EAE-BF5A-486C-A8C5-ECC9F3942E4B}">
                <a14:imgProps xmlns:a14="http://schemas.microsoft.com/office/drawing/2010/main">
                  <a14:imgLayer r:embed="rId14">
                    <a14:imgEffect>
                      <a14:brightnessContrast bright="40000"/>
                    </a14:imgEffect>
                  </a14:imgLayer>
                </a14:imgProps>
              </a:ext>
              <a:ext uri="{28A0092B-C50C-407E-A947-70E740481C1C}">
                <a14:useLocalDpi xmlns:a14="http://schemas.microsoft.com/office/drawing/2010/main" val="0"/>
              </a:ext>
            </a:extLst>
          </a:blip>
          <a:srcRect t="19584" b="36410"/>
          <a:stretch/>
        </p:blipFill>
        <p:spPr bwMode="auto">
          <a:xfrm>
            <a:off x="1" y="-99392"/>
            <a:ext cx="8521008" cy="20806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s://throughandto.files.wordpress.com/2019/09/living-hope-series-graphic.jpg"/>
          <p:cNvPicPr>
            <a:picLocks noChangeAspect="1" noChangeArrowheads="1"/>
          </p:cNvPicPr>
          <p:nvPr userDrawn="1"/>
        </p:nvPicPr>
        <p:blipFill rotWithShape="1">
          <a:blip r:embed="rId15">
            <a:extLst>
              <a:ext uri="{BEBA8EAE-BF5A-486C-A8C5-ECC9F3942E4B}">
                <a14:imgProps xmlns:a14="http://schemas.microsoft.com/office/drawing/2010/main">
                  <a14:imgLayer r:embed="rId14">
                    <a14:imgEffect>
                      <a14:brightnessContrast bright="40000" contrast="20000"/>
                    </a14:imgEffect>
                  </a14:imgLayer>
                </a14:imgProps>
              </a:ext>
              <a:ext uri="{28A0092B-C50C-407E-A947-70E740481C1C}">
                <a14:useLocalDpi xmlns:a14="http://schemas.microsoft.com/office/drawing/2010/main" val="0"/>
              </a:ext>
            </a:extLst>
          </a:blip>
          <a:srcRect l="50000" t="88025"/>
          <a:stretch/>
        </p:blipFill>
        <p:spPr bwMode="auto">
          <a:xfrm rot="10800000">
            <a:off x="0" y="4176463"/>
            <a:ext cx="9180512" cy="263691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https://throughandto.files.wordpress.com/2019/09/living-hope-series-graphic.jpg"/>
          <p:cNvPicPr>
            <a:picLocks noChangeAspect="1" noChangeArrowheads="1"/>
          </p:cNvPicPr>
          <p:nvPr userDrawn="1"/>
        </p:nvPicPr>
        <p:blipFill rotWithShape="1">
          <a:blip r:embed="rId13">
            <a:extLst>
              <a:ext uri="{BEBA8EAE-BF5A-486C-A8C5-ECC9F3942E4B}">
                <a14:imgProps xmlns:a14="http://schemas.microsoft.com/office/drawing/2010/main">
                  <a14:imgLayer r:embed="rId14">
                    <a14:imgEffect>
                      <a14:brightnessContrast bright="40000"/>
                    </a14:imgEffect>
                  </a14:imgLayer>
                </a14:imgProps>
              </a:ext>
              <a:ext uri="{28A0092B-C50C-407E-A947-70E740481C1C}">
                <a14:useLocalDpi xmlns:a14="http://schemas.microsoft.com/office/drawing/2010/main" val="0"/>
              </a:ext>
            </a:extLst>
          </a:blip>
          <a:srcRect l="90314" t="53045" b="34777"/>
          <a:stretch/>
        </p:blipFill>
        <p:spPr bwMode="auto">
          <a:xfrm>
            <a:off x="8015318" y="1340769"/>
            <a:ext cx="1152128" cy="72008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https://throughandto.files.wordpress.com/2019/09/living-hope-series-graphic.jpg"/>
          <p:cNvPicPr>
            <a:picLocks noChangeAspect="1" noChangeArrowheads="1"/>
          </p:cNvPicPr>
          <p:nvPr userDrawn="1"/>
        </p:nvPicPr>
        <p:blipFill rotWithShape="1">
          <a:blip r:embed="rId15">
            <a:extLst>
              <a:ext uri="{BEBA8EAE-BF5A-486C-A8C5-ECC9F3942E4B}">
                <a14:imgProps xmlns:a14="http://schemas.microsoft.com/office/drawing/2010/main">
                  <a14:imgLayer r:embed="rId14">
                    <a14:imgEffect>
                      <a14:brightnessContrast bright="40000" contrast="20000"/>
                    </a14:imgEffect>
                  </a14:imgLayer>
                </a14:imgProps>
              </a:ext>
              <a:ext uri="{28A0092B-C50C-407E-A947-70E740481C1C}">
                <a14:useLocalDpi xmlns:a14="http://schemas.microsoft.com/office/drawing/2010/main" val="0"/>
              </a:ext>
            </a:extLst>
          </a:blip>
          <a:srcRect l="50000" t="88025"/>
          <a:stretch/>
        </p:blipFill>
        <p:spPr bwMode="auto">
          <a:xfrm>
            <a:off x="0" y="1981283"/>
            <a:ext cx="9180512" cy="223980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9"/>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 y="4221088"/>
            <a:ext cx="9182100" cy="2638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 Placeholder 2"/>
          <p:cNvSpPr>
            <a:spLocks noGrp="1"/>
          </p:cNvSpPr>
          <p:nvPr>
            <p:ph type="body" idx="1"/>
          </p:nvPr>
        </p:nvSpPr>
        <p:spPr>
          <a:xfrm>
            <a:off x="457200" y="2492896"/>
            <a:ext cx="8229600" cy="417646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a:p>
            <a:pPr lvl="0"/>
            <a:endParaRPr lang="en-US"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1AA0CA-A264-47EF-8232-92786A739173}" type="datetimeFigureOut">
              <a:rPr lang="en-CA" smtClean="0"/>
              <a:t>16/10/2020</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DCCA-2D81-4AA0-9B68-47EAE800B50D}" type="slidenum">
              <a:rPr lang="en-CA" smtClean="0"/>
              <a:t>‹#›</a:t>
            </a:fld>
            <a:endParaRPr lang="en-CA"/>
          </a:p>
        </p:txBody>
      </p:sp>
    </p:spTree>
    <p:extLst>
      <p:ext uri="{BB962C8B-B14F-4D97-AF65-F5344CB8AC3E}">
        <p14:creationId xmlns:p14="http://schemas.microsoft.com/office/powerpoint/2010/main" val="15077340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2800" b="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1"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800" b="1"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800" b="1"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800" b="1"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CA"/>
          </a:p>
        </p:txBody>
      </p:sp>
      <p:sp>
        <p:nvSpPr>
          <p:cNvPr id="3" name="Subtitle 2"/>
          <p:cNvSpPr>
            <a:spLocks noGrp="1"/>
          </p:cNvSpPr>
          <p:nvPr>
            <p:ph type="subTitle" idx="1"/>
          </p:nvPr>
        </p:nvSpPr>
        <p:spPr/>
        <p:txBody>
          <a:bodyPr/>
          <a:lstStyle/>
          <a:p>
            <a:endParaRPr lang="en-CA"/>
          </a:p>
        </p:txBody>
      </p:sp>
      <p:sp>
        <p:nvSpPr>
          <p:cNvPr id="4" name="Title 1"/>
          <p:cNvSpPr txBox="1">
            <a:spLocks/>
          </p:cNvSpPr>
          <p:nvPr/>
        </p:nvSpPr>
        <p:spPr>
          <a:xfrm>
            <a:off x="838200" y="3149352"/>
            <a:ext cx="7772400" cy="936104"/>
          </a:xfrm>
          <a:prstGeom prst="rect">
            <a:avLst/>
          </a:prstGeom>
        </p:spPr>
        <p:txBody>
          <a:bodyPr/>
          <a:lstStyle>
            <a:lvl1pPr marL="0" marR="0" indent="0" algn="ctr" defTabSz="914400" rtl="0" eaLnBrk="1" fontAlgn="auto" latinLnBrk="0" hangingPunct="1">
              <a:lnSpc>
                <a:spcPct val="100000"/>
              </a:lnSpc>
              <a:spcBef>
                <a:spcPct val="0"/>
              </a:spcBef>
              <a:spcAft>
                <a:spcPts val="0"/>
              </a:spcAft>
              <a:buClrTx/>
              <a:buSzTx/>
              <a:buFontTx/>
              <a:buNone/>
              <a:tabLst/>
              <a:defRPr sz="4400" kern="1200">
                <a:solidFill>
                  <a:srgbClr val="000000"/>
                </a:solidFill>
                <a:latin typeface="Armalite Rifle" panose="02000000000000000000" pitchFamily="2" charset="0"/>
                <a:ea typeface="+mj-ea"/>
                <a:cs typeface="+mj-cs"/>
              </a:defRPr>
            </a:lvl1pPr>
          </a:lstStyle>
          <a:p>
            <a:r>
              <a:rPr lang="en-CA" smtClean="0"/>
              <a:t>The Book of 1 Peter: </a:t>
            </a:r>
            <a:br>
              <a:rPr lang="en-CA" smtClean="0"/>
            </a:br>
            <a:r>
              <a:rPr lang="en-CA" smtClean="0"/>
              <a:t/>
            </a:r>
            <a:br>
              <a:rPr lang="en-CA" smtClean="0"/>
            </a:br>
            <a:endParaRPr lang="en-CA" dirty="0"/>
          </a:p>
        </p:txBody>
      </p:sp>
      <p:sp>
        <p:nvSpPr>
          <p:cNvPr id="5" name="Subtitle 2"/>
          <p:cNvSpPr txBox="1">
            <a:spLocks/>
          </p:cNvSpPr>
          <p:nvPr/>
        </p:nvSpPr>
        <p:spPr>
          <a:xfrm>
            <a:off x="1524000" y="3941440"/>
            <a:ext cx="6400800" cy="1440160"/>
          </a:xfrm>
          <a:prstGeom prst="rect">
            <a:avLst/>
          </a:prstGeom>
        </p:spPr>
        <p:txBody>
          <a:bodyPr vert="horz" lIns="91440" tIns="45720" rIns="91440" bIns="45720" rtlCol="0">
            <a:norm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4000" b="0" kern="1200">
                <a:solidFill>
                  <a:srgbClr val="D42041"/>
                </a:solidFill>
                <a:latin typeface="Armalite Rifle" panose="02000000000000000000" pitchFamily="2" charset="0"/>
                <a:ea typeface="+mn-ea"/>
                <a:cs typeface="+mn-cs"/>
              </a:defRPr>
            </a:lvl1pPr>
            <a:lvl2pPr marL="457200" indent="0" algn="ctr" defTabSz="914400" rtl="0" eaLnBrk="1" latinLnBrk="0" hangingPunct="1">
              <a:spcBef>
                <a:spcPct val="20000"/>
              </a:spcBef>
              <a:buFont typeface="Arial" panose="020B0604020202020204" pitchFamily="34" charset="0"/>
              <a:buNone/>
              <a:defRPr sz="2800" b="1"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800" b="1"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800" b="1"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800" b="1"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mtClean="0"/>
              <a:t>Our Living Hope In Turbulent Times</a:t>
            </a:r>
            <a:endParaRPr lang="en-CA" dirty="0"/>
          </a:p>
        </p:txBody>
      </p:sp>
    </p:spTree>
    <p:extLst>
      <p:ext uri="{BB962C8B-B14F-4D97-AF65-F5344CB8AC3E}">
        <p14:creationId xmlns:p14="http://schemas.microsoft.com/office/powerpoint/2010/main" val="12874477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normAutofit lnSpcReduction="10000"/>
          </a:bodyPr>
          <a:lstStyle/>
          <a:p>
            <a:pPr marL="457200" indent="-457200">
              <a:buFont typeface="Arial" panose="020B0604020202020204" pitchFamily="34" charset="0"/>
              <a:buChar char="•"/>
            </a:pPr>
            <a:r>
              <a:rPr lang="en-CA" dirty="0" smtClean="0"/>
              <a:t>Our </a:t>
            </a:r>
            <a:r>
              <a:rPr lang="en-CA" dirty="0"/>
              <a:t>hope and inheritance have been given to us in God’s great mercy. </a:t>
            </a:r>
            <a:endParaRPr lang="en-CA" dirty="0" smtClean="0"/>
          </a:p>
          <a:p>
            <a:pPr marL="457200" indent="-457200">
              <a:buFont typeface="Arial" panose="020B0604020202020204" pitchFamily="34" charset="0"/>
              <a:buChar char="•"/>
            </a:pPr>
            <a:r>
              <a:rPr lang="en-CA" dirty="0" smtClean="0">
                <a:solidFill>
                  <a:srgbClr val="D42041"/>
                </a:solidFill>
              </a:rPr>
              <a:t>“</a:t>
            </a:r>
            <a:r>
              <a:rPr lang="en-CA" dirty="0">
                <a:solidFill>
                  <a:srgbClr val="D42041"/>
                </a:solidFill>
              </a:rPr>
              <a:t>Jesus Christ himself and God our Father, who loved us and by his grace gave us eternal encouragement and good hope</a:t>
            </a:r>
            <a:r>
              <a:rPr lang="en-CA" dirty="0" smtClean="0">
                <a:solidFill>
                  <a:srgbClr val="D42041"/>
                </a:solidFill>
              </a:rPr>
              <a:t>”</a:t>
            </a:r>
            <a:r>
              <a:rPr lang="en-CA" dirty="0">
                <a:solidFill>
                  <a:srgbClr val="D42041"/>
                </a:solidFill>
              </a:rPr>
              <a:t> </a:t>
            </a:r>
            <a:r>
              <a:rPr lang="en-CA" dirty="0" smtClean="0">
                <a:solidFill>
                  <a:srgbClr val="D42041"/>
                </a:solidFill>
              </a:rPr>
              <a:t>(2 </a:t>
            </a:r>
            <a:r>
              <a:rPr lang="en-CA" dirty="0">
                <a:solidFill>
                  <a:srgbClr val="D42041"/>
                </a:solidFill>
              </a:rPr>
              <a:t>Thessalonians </a:t>
            </a:r>
            <a:r>
              <a:rPr lang="en-CA" dirty="0" smtClean="0">
                <a:solidFill>
                  <a:srgbClr val="D42041"/>
                </a:solidFill>
              </a:rPr>
              <a:t>2:16). </a:t>
            </a:r>
          </a:p>
          <a:p>
            <a:pPr marL="457200" indent="-457200">
              <a:buFont typeface="Arial" panose="020B0604020202020204" pitchFamily="34" charset="0"/>
              <a:buChar char="•"/>
            </a:pPr>
            <a:r>
              <a:rPr lang="en-CA" dirty="0" smtClean="0"/>
              <a:t>In </a:t>
            </a:r>
            <a:r>
              <a:rPr lang="en-CA" dirty="0"/>
              <a:t>our world there are many purported sources of hope and many potential “inheritances”, however, in reality, the only true hope and only secure inheritance comes as a living hope in a promised inheritance through the grace of Jesus Christ. </a:t>
            </a:r>
            <a:endParaRPr lang="en-CA" dirty="0"/>
          </a:p>
        </p:txBody>
      </p:sp>
    </p:spTree>
    <p:extLst>
      <p:ext uri="{BB962C8B-B14F-4D97-AF65-F5344CB8AC3E}">
        <p14:creationId xmlns:p14="http://schemas.microsoft.com/office/powerpoint/2010/main" val="3509344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3275856" y="2060848"/>
            <a:ext cx="5688632" cy="4797152"/>
          </a:xfrm>
        </p:spPr>
        <p:txBody>
          <a:bodyPr>
            <a:normAutofit fontScale="85000" lnSpcReduction="20000"/>
          </a:bodyPr>
          <a:lstStyle/>
          <a:p>
            <a:pPr marL="457200" indent="-457200">
              <a:buFont typeface="Arial" panose="020B0604020202020204" pitchFamily="34" charset="0"/>
              <a:buChar char="•"/>
            </a:pPr>
            <a:r>
              <a:rPr lang="en-CA" sz="3300" dirty="0" smtClean="0"/>
              <a:t>My hope </a:t>
            </a:r>
            <a:r>
              <a:rPr lang="en-CA" sz="3300" dirty="0"/>
              <a:t>in a Maple Leafs Cup win is little more than wishful thinking because the source of my hope – the often ragtag lineup of the Blue and White – is impermanent, open to wrong influence and insecure; the precise opposite of the hope that Peter declares we have in our inheritance in Christ Jesus. </a:t>
            </a:r>
            <a:endParaRPr lang="en-CA" sz="3300" dirty="0" smtClean="0"/>
          </a:p>
          <a:p>
            <a:pPr marL="457200" indent="-457200">
              <a:buFont typeface="Arial" panose="020B0604020202020204" pitchFamily="34" charset="0"/>
              <a:buChar char="•"/>
            </a:pPr>
            <a:r>
              <a:rPr lang="en-CA" sz="3300" dirty="0" smtClean="0"/>
              <a:t>As </a:t>
            </a:r>
            <a:r>
              <a:rPr lang="en-CA" sz="3300" dirty="0"/>
              <a:t>Peter reveals, the source of our living hope and our inheritance – Jesus Christ - is of an entirely different quality</a:t>
            </a:r>
            <a:r>
              <a:rPr lang="en-CA" sz="3300" dirty="0" smtClean="0"/>
              <a:t>.</a:t>
            </a:r>
            <a:endParaRPr lang="en-CA" sz="3300" dirty="0"/>
          </a:p>
          <a:p>
            <a:endParaRPr lang="en-CA" dirty="0"/>
          </a:p>
        </p:txBody>
      </p:sp>
      <p:pic>
        <p:nvPicPr>
          <p:cNvPr id="4100" name="Picture 4" descr="Toronto Maple Leafs unveil new logo | CBC Sports"/>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1188" y="1916832"/>
            <a:ext cx="8401624" cy="4728149"/>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A Toronto Maple Leafs fan wears a paper bag on his head as he watches...  News Photo - Getty Images"/>
          <p:cNvPicPr>
            <a:picLocks noChangeAspect="1" noChangeArrowheads="1"/>
          </p:cNvPicPr>
          <p:nvPr/>
        </p:nvPicPr>
        <p:blipFill rotWithShape="1">
          <a:blip r:embed="rId3">
            <a:extLst>
              <a:ext uri="{28A0092B-C50C-407E-A947-70E740481C1C}">
                <a14:useLocalDpi xmlns:a14="http://schemas.microsoft.com/office/drawing/2010/main" val="0"/>
              </a:ext>
            </a:extLst>
          </a:blip>
          <a:srcRect l="21433" r="22808"/>
          <a:stretch/>
        </p:blipFill>
        <p:spPr bwMode="auto">
          <a:xfrm>
            <a:off x="2627784" y="2060848"/>
            <a:ext cx="3744416" cy="4741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7068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100"/>
                                        </p:tgtEl>
                                      </p:cBhvr>
                                    </p:animEffect>
                                    <p:set>
                                      <p:cBhvr>
                                        <p:cTn id="7" dur="1" fill="hold">
                                          <p:stCondLst>
                                            <p:cond delay="499"/>
                                          </p:stCondLst>
                                        </p:cTn>
                                        <p:tgtEl>
                                          <p:spTgt spid="4100"/>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fade">
                                      <p:cBhvr>
                                        <p:cTn id="10" dur="500"/>
                                        <p:tgtEl>
                                          <p:spTgt spid="4098"/>
                                        </p:tgtEl>
                                      </p:cBhvr>
                                    </p:animEffect>
                                  </p:childTnLst>
                                </p:cTn>
                              </p:par>
                            </p:childTnLst>
                          </p:cTn>
                        </p:par>
                      </p:childTnLst>
                    </p:cTn>
                  </p:par>
                  <p:par>
                    <p:cTn id="11" fill="hold">
                      <p:stCondLst>
                        <p:cond delay="indefinite"/>
                      </p:stCondLst>
                      <p:childTnLst>
                        <p:par>
                          <p:cTn id="12" fill="hold">
                            <p:stCondLst>
                              <p:cond delay="0"/>
                            </p:stCondLst>
                            <p:childTnLst>
                              <p:par>
                                <p:cTn id="13" presetID="35" presetClass="path" presetSubtype="0" accel="50000" decel="50000" fill="hold" nodeType="clickEffect">
                                  <p:stCondLst>
                                    <p:cond delay="0"/>
                                  </p:stCondLst>
                                  <p:childTnLst>
                                    <p:animMotion origin="layout" path="M -3.88889E-6 2.83996E-6 L -0.32274 0.00092 " pathEditMode="relative" rAng="0" ptsTypes="AA">
                                      <p:cBhvr>
                                        <p:cTn id="14" dur="2000" fill="hold"/>
                                        <p:tgtEl>
                                          <p:spTgt spid="4098"/>
                                        </p:tgtEl>
                                        <p:attrNameLst>
                                          <p:attrName>ppt_x</p:attrName>
                                          <p:attrName>ppt_y</p:attrName>
                                        </p:attrNameLst>
                                      </p:cBhvr>
                                      <p:rCtr x="-16146" y="46"/>
                                    </p:animMotion>
                                  </p:childTnLst>
                                </p:cTn>
                              </p:par>
                              <p:par>
                                <p:cTn id="15" presetID="6" presetClass="emph" presetSubtype="0" fill="hold" nodeType="withEffect">
                                  <p:stCondLst>
                                    <p:cond delay="0"/>
                                  </p:stCondLst>
                                  <p:childTnLst>
                                    <p:animScale>
                                      <p:cBhvr>
                                        <p:cTn id="16" dur="2000" fill="hold"/>
                                        <p:tgtEl>
                                          <p:spTgt spid="4098"/>
                                        </p:tgtEl>
                                      </p:cBhvr>
                                      <p:by x="75000" y="75000"/>
                                    </p:animScale>
                                  </p:childTnLst>
                                </p:cTn>
                              </p:par>
                              <p:par>
                                <p:cTn id="17" presetID="10" presetClass="entr" presetSubtype="0" fill="hold" grpId="0"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500"/>
                                        <p:tgtEl>
                                          <p:spTgt spid="3">
                                            <p:txEl>
                                              <p:pRg st="0" end="0"/>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r>
              <a:rPr lang="en-CA" dirty="0" smtClean="0">
                <a:solidFill>
                  <a:srgbClr val="D42041"/>
                </a:solidFill>
              </a:rPr>
              <a:t>“For God so </a:t>
            </a:r>
            <a:r>
              <a:rPr lang="en-CA" dirty="0">
                <a:solidFill>
                  <a:srgbClr val="D42041"/>
                </a:solidFill>
              </a:rPr>
              <a:t>loved the world that he gave his one and only Son, that whoever believes in him shall not perish but have eternal life”. </a:t>
            </a:r>
            <a:r>
              <a:rPr lang="en-CA" dirty="0" smtClean="0">
                <a:solidFill>
                  <a:srgbClr val="D42041"/>
                </a:solidFill>
              </a:rPr>
              <a:t>(John 3:16)</a:t>
            </a:r>
          </a:p>
          <a:p>
            <a:pPr marL="457200" indent="-457200">
              <a:buFont typeface="Arial" panose="020B0604020202020204" pitchFamily="34" charset="0"/>
              <a:buChar char="•"/>
            </a:pPr>
            <a:r>
              <a:rPr lang="en-CA" dirty="0" smtClean="0"/>
              <a:t>Our </a:t>
            </a:r>
            <a:r>
              <a:rPr lang="en-CA" dirty="0"/>
              <a:t>inheritance – the salvation of our souls and eternal life through Jesus Christ - is imperishable, because Christ Himself was raised imperishable. We, too, through faith in Jesus look forward to a similar inheritance. </a:t>
            </a:r>
            <a:endParaRPr lang="en-CA" dirty="0"/>
          </a:p>
        </p:txBody>
      </p:sp>
    </p:spTree>
    <p:extLst>
      <p:ext uri="{BB962C8B-B14F-4D97-AF65-F5344CB8AC3E}">
        <p14:creationId xmlns:p14="http://schemas.microsoft.com/office/powerpoint/2010/main" val="5857427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r>
              <a:rPr lang="en-CA" dirty="0"/>
              <a:t>Jesus Himself was sacrificed for us as </a:t>
            </a:r>
            <a:r>
              <a:rPr lang="en-CA" dirty="0">
                <a:solidFill>
                  <a:srgbClr val="D42041"/>
                </a:solidFill>
              </a:rPr>
              <a:t>“a lamb without blemish or defect” (1 Peter </a:t>
            </a:r>
            <a:r>
              <a:rPr lang="en-CA" dirty="0" smtClean="0">
                <a:solidFill>
                  <a:srgbClr val="D42041"/>
                </a:solidFill>
              </a:rPr>
              <a:t>1:19) </a:t>
            </a:r>
            <a:r>
              <a:rPr lang="en-CA" dirty="0" smtClean="0"/>
              <a:t>and is </a:t>
            </a:r>
            <a:r>
              <a:rPr lang="en-CA" dirty="0">
                <a:solidFill>
                  <a:srgbClr val="D42041"/>
                </a:solidFill>
              </a:rPr>
              <a:t>“one who is holy, blameless, pure, set apart from sinners, exalted above the heavens” (Hebrews 7:26</a:t>
            </a:r>
            <a:r>
              <a:rPr lang="en-CA" dirty="0"/>
              <a:t>). </a:t>
            </a:r>
            <a:endParaRPr lang="en-CA" dirty="0" smtClean="0"/>
          </a:p>
          <a:p>
            <a:pPr marL="457200" indent="-457200">
              <a:buFont typeface="Arial" panose="020B0604020202020204" pitchFamily="34" charset="0"/>
              <a:buChar char="•"/>
            </a:pPr>
            <a:r>
              <a:rPr lang="en-CA" dirty="0" smtClean="0"/>
              <a:t>Because </a:t>
            </a:r>
            <a:r>
              <a:rPr lang="en-CA" dirty="0"/>
              <a:t>Jesus is free from anything that might defile, our inheritance too is as pure as the driven snow and free from any effect or influence that would cheapen it or cause it to lose its importance or value.</a:t>
            </a:r>
            <a:endParaRPr lang="en-CA" dirty="0"/>
          </a:p>
        </p:txBody>
      </p:sp>
    </p:spTree>
    <p:extLst>
      <p:ext uri="{BB962C8B-B14F-4D97-AF65-F5344CB8AC3E}">
        <p14:creationId xmlns:p14="http://schemas.microsoft.com/office/powerpoint/2010/main" val="3717627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normAutofit/>
          </a:bodyPr>
          <a:lstStyle/>
          <a:p>
            <a:r>
              <a:rPr lang="en-CA" dirty="0"/>
              <a:t>O</a:t>
            </a:r>
            <a:r>
              <a:rPr lang="en-CA" dirty="0" smtClean="0"/>
              <a:t>ur </a:t>
            </a:r>
            <a:r>
              <a:rPr lang="en-CA" dirty="0"/>
              <a:t>inheritance is </a:t>
            </a:r>
            <a:r>
              <a:rPr lang="en-CA" dirty="0" smtClean="0"/>
              <a:t>secure, </a:t>
            </a:r>
            <a:r>
              <a:rPr lang="en-CA" dirty="0" smtClean="0">
                <a:solidFill>
                  <a:srgbClr val="D42041"/>
                </a:solidFill>
              </a:rPr>
              <a:t>“</a:t>
            </a:r>
            <a:r>
              <a:rPr lang="en-CA" dirty="0">
                <a:solidFill>
                  <a:srgbClr val="D42041"/>
                </a:solidFill>
              </a:rPr>
              <a:t>kept in heaven [and] shielded by God’s power</a:t>
            </a:r>
            <a:r>
              <a:rPr lang="en-CA" dirty="0" smtClean="0">
                <a:solidFill>
                  <a:srgbClr val="D42041"/>
                </a:solidFill>
              </a:rPr>
              <a:t>”, </a:t>
            </a:r>
            <a:r>
              <a:rPr lang="en-CA" dirty="0" smtClean="0"/>
              <a:t>and </a:t>
            </a:r>
            <a:r>
              <a:rPr lang="en-CA" dirty="0" smtClean="0">
                <a:solidFill>
                  <a:srgbClr val="D42041"/>
                </a:solidFill>
              </a:rPr>
              <a:t>“no </a:t>
            </a:r>
            <a:r>
              <a:rPr lang="en-CA" dirty="0">
                <a:solidFill>
                  <a:srgbClr val="D42041"/>
                </a:solidFill>
              </a:rPr>
              <a:t>one will snatch [us] out of [Jesus’] hand</a:t>
            </a:r>
            <a:r>
              <a:rPr lang="en-CA" dirty="0" smtClean="0">
                <a:solidFill>
                  <a:srgbClr val="D42041"/>
                </a:solidFill>
              </a:rPr>
              <a:t>”</a:t>
            </a:r>
            <a:r>
              <a:rPr lang="en-CA" dirty="0">
                <a:solidFill>
                  <a:srgbClr val="D42041"/>
                </a:solidFill>
              </a:rPr>
              <a:t> </a:t>
            </a:r>
            <a:r>
              <a:rPr lang="en-CA" dirty="0" smtClean="0">
                <a:solidFill>
                  <a:srgbClr val="D42041"/>
                </a:solidFill>
              </a:rPr>
              <a:t>(John 10:28</a:t>
            </a:r>
            <a:r>
              <a:rPr lang="en-CA" dirty="0" smtClean="0"/>
              <a:t>). We </a:t>
            </a:r>
            <a:r>
              <a:rPr lang="en-CA" dirty="0"/>
              <a:t>will be </a:t>
            </a:r>
            <a:r>
              <a:rPr lang="en-CA" dirty="0">
                <a:solidFill>
                  <a:srgbClr val="D42041"/>
                </a:solidFill>
              </a:rPr>
              <a:t>“sanctified through and through, our whole spirit, soul and body … kept blameless at the coming of our Lord Jesus Christ [because] God is faithful, and he will do it”. </a:t>
            </a:r>
            <a:r>
              <a:rPr lang="en-CA" dirty="0" smtClean="0">
                <a:solidFill>
                  <a:srgbClr val="D42041"/>
                </a:solidFill>
              </a:rPr>
              <a:t>(1 </a:t>
            </a:r>
            <a:r>
              <a:rPr lang="en-CA" dirty="0">
                <a:solidFill>
                  <a:srgbClr val="D42041"/>
                </a:solidFill>
              </a:rPr>
              <a:t>Thessalonians </a:t>
            </a:r>
            <a:r>
              <a:rPr lang="en-CA" dirty="0" smtClean="0">
                <a:solidFill>
                  <a:srgbClr val="D42041"/>
                </a:solidFill>
              </a:rPr>
              <a:t>5:23-24)</a:t>
            </a:r>
          </a:p>
          <a:p>
            <a:pPr marL="457200" indent="-457200">
              <a:buFont typeface="Arial" panose="020B0604020202020204" pitchFamily="34" charset="0"/>
              <a:buChar char="•"/>
            </a:pPr>
            <a:r>
              <a:rPr lang="en-CA" dirty="0"/>
              <a:t>We can count on the security of our inheritance, because Christ promises to securely uphold our qualifications to receive this inheritance. </a:t>
            </a:r>
            <a:endParaRPr lang="en-CA" dirty="0"/>
          </a:p>
        </p:txBody>
      </p:sp>
    </p:spTree>
    <p:extLst>
      <p:ext uri="{BB962C8B-B14F-4D97-AF65-F5344CB8AC3E}">
        <p14:creationId xmlns:p14="http://schemas.microsoft.com/office/powerpoint/2010/main" val="13949901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446085" y="2852936"/>
            <a:ext cx="8229600" cy="4464496"/>
          </a:xfrm>
        </p:spPr>
        <p:txBody>
          <a:bodyPr/>
          <a:lstStyle/>
          <a:p>
            <a:r>
              <a:rPr lang="en-CA" sz="3600" dirty="0" smtClean="0">
                <a:latin typeface="Armalite Rifle" panose="02000000000000000000" pitchFamily="2" charset="0"/>
              </a:rPr>
              <a:t>A LIVING HOPE</a:t>
            </a:r>
          </a:p>
          <a:p>
            <a:pPr marL="457200" indent="-457200">
              <a:buFont typeface="Arial" panose="020B0604020202020204" pitchFamily="34" charset="0"/>
              <a:buChar char="•"/>
            </a:pPr>
            <a:r>
              <a:rPr lang="en-CA" dirty="0" smtClean="0"/>
              <a:t>Living </a:t>
            </a:r>
            <a:r>
              <a:rPr lang="en-CA" dirty="0"/>
              <a:t>hope </a:t>
            </a:r>
            <a:r>
              <a:rPr lang="en-CA" dirty="0" smtClean="0"/>
              <a:t>refers </a:t>
            </a:r>
            <a:r>
              <a:rPr lang="en-CA" dirty="0"/>
              <a:t>to a strong confidence in God which has power to produce changes in how we live; it </a:t>
            </a:r>
            <a:r>
              <a:rPr lang="en-CA" dirty="0" smtClean="0"/>
              <a:t>is hope </a:t>
            </a:r>
            <a:r>
              <a:rPr lang="en-CA" dirty="0"/>
              <a:t>that results in definitive action of some sort. It is not a useless hope</a:t>
            </a:r>
            <a:r>
              <a:rPr lang="en-CA" dirty="0" smtClean="0"/>
              <a:t>.</a:t>
            </a:r>
          </a:p>
          <a:p>
            <a:pPr marL="457200" indent="-457200">
              <a:buFont typeface="Arial" panose="020B0604020202020204" pitchFamily="34" charset="0"/>
              <a:buChar char="•"/>
            </a:pPr>
            <a:r>
              <a:rPr lang="en-CA" dirty="0"/>
              <a:t>Because </a:t>
            </a:r>
            <a:r>
              <a:rPr lang="en-CA" dirty="0" smtClean="0"/>
              <a:t>we know </a:t>
            </a:r>
            <a:r>
              <a:rPr lang="en-CA" dirty="0"/>
              <a:t>of the permanence, purity and security of </a:t>
            </a:r>
            <a:r>
              <a:rPr lang="en-CA" dirty="0" smtClean="0"/>
              <a:t>our </a:t>
            </a:r>
            <a:r>
              <a:rPr lang="en-CA" dirty="0"/>
              <a:t>inheritance in Christ Jesus, </a:t>
            </a:r>
            <a:r>
              <a:rPr lang="en-CA" dirty="0" smtClean="0"/>
              <a:t>we </a:t>
            </a:r>
            <a:r>
              <a:rPr lang="en-CA" dirty="0"/>
              <a:t>live differently. </a:t>
            </a:r>
            <a:endParaRPr lang="en-CA" dirty="0"/>
          </a:p>
        </p:txBody>
      </p:sp>
      <p:sp>
        <p:nvSpPr>
          <p:cNvPr id="4" name="AutoShape 2" descr="Living Hope - Reviews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 name="AutoShape 4" descr="Living Hope - Reviews | Faceboo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AutoShape 6" descr="Living Hope - Reviews | Faceboo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7" name="AutoShape 8" descr="Living Hope - Reviews | Faceboo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8" name="AutoShape 10" descr="Living Hope - Reviews | Facebook"/>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9" name="Picture 8"/>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279802" y="404664"/>
            <a:ext cx="7268862" cy="5444630"/>
          </a:xfrm>
          <a:prstGeom prst="rect">
            <a:avLst/>
          </a:prstGeom>
        </p:spPr>
      </p:pic>
    </p:spTree>
    <p:extLst>
      <p:ext uri="{BB962C8B-B14F-4D97-AF65-F5344CB8AC3E}">
        <p14:creationId xmlns:p14="http://schemas.microsoft.com/office/powerpoint/2010/main" val="35531409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normAutofit lnSpcReduction="10000"/>
          </a:bodyPr>
          <a:lstStyle/>
          <a:p>
            <a:r>
              <a:rPr lang="en-CA" sz="3600" dirty="0" smtClean="0">
                <a:latin typeface="Armalite Rifle" panose="02000000000000000000" pitchFamily="2" charset="0"/>
              </a:rPr>
              <a:t>REFLECTION QUESTIONS</a:t>
            </a:r>
          </a:p>
          <a:p>
            <a:pPr marL="514350" indent="-514350">
              <a:buFont typeface="+mj-lt"/>
              <a:buAutoNum type="arabicPeriod"/>
            </a:pPr>
            <a:r>
              <a:rPr lang="en-CA" dirty="0" smtClean="0"/>
              <a:t>Does </a:t>
            </a:r>
            <a:r>
              <a:rPr lang="en-CA" dirty="0"/>
              <a:t>the reality of a living hope, graciously extended to you through Jesus Christ, permit you to face your world boldly and confidently? </a:t>
            </a:r>
            <a:endParaRPr lang="en-CA" dirty="0"/>
          </a:p>
          <a:p>
            <a:pPr marL="514350" indent="-514350">
              <a:buFont typeface="+mj-lt"/>
              <a:buAutoNum type="arabicPeriod"/>
            </a:pPr>
            <a:r>
              <a:rPr lang="en-CA" dirty="0" smtClean="0"/>
              <a:t>Is </a:t>
            </a:r>
            <a:r>
              <a:rPr lang="en-CA" dirty="0"/>
              <a:t>my life based upon a living hope or upon useless wishful thinking? </a:t>
            </a:r>
            <a:endParaRPr lang="en-CA" dirty="0" smtClean="0"/>
          </a:p>
          <a:p>
            <a:pPr marL="514350" indent="-514350">
              <a:buFont typeface="+mj-lt"/>
              <a:buAutoNum type="arabicPeriod"/>
            </a:pPr>
            <a:r>
              <a:rPr lang="en-CA" dirty="0" smtClean="0"/>
              <a:t>What </a:t>
            </a:r>
            <a:r>
              <a:rPr lang="en-CA" dirty="0"/>
              <a:t>is one change in my living that I could make given the knowledge of the living hope in a permanent, pure, and secure inheritance through faith in Jesus? </a:t>
            </a:r>
            <a:endParaRPr lang="en-CA" dirty="0"/>
          </a:p>
        </p:txBody>
      </p:sp>
    </p:spTree>
    <p:extLst>
      <p:ext uri="{BB962C8B-B14F-4D97-AF65-F5344CB8AC3E}">
        <p14:creationId xmlns:p14="http://schemas.microsoft.com/office/powerpoint/2010/main" val="9905363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3709141" y="2204864"/>
            <a:ext cx="5183339" cy="4464496"/>
          </a:xfrm>
        </p:spPr>
        <p:txBody>
          <a:bodyPr>
            <a:normAutofit lnSpcReduction="10000"/>
          </a:bodyPr>
          <a:lstStyle/>
          <a:p>
            <a:r>
              <a:rPr lang="en-CA" sz="3200" dirty="0" smtClean="0">
                <a:latin typeface="Armalite Rifle" panose="02000000000000000000" pitchFamily="2" charset="0"/>
              </a:rPr>
              <a:t>A PRAYER</a:t>
            </a:r>
          </a:p>
          <a:p>
            <a:r>
              <a:rPr lang="en-CA" dirty="0" smtClean="0"/>
              <a:t>My </a:t>
            </a:r>
            <a:r>
              <a:rPr lang="en-CA" dirty="0"/>
              <a:t>prayer today is that we would be a people who live out these words of Dr. Martin Luther King Jr – might we be a people who accept finite disappointment, but never lose infinite </a:t>
            </a:r>
            <a:r>
              <a:rPr lang="en-CA" dirty="0" smtClean="0"/>
              <a:t>hope – that is, our infinite living hope in Jesus Christ and our promised inheritance through Him. </a:t>
            </a:r>
            <a:endParaRPr lang="en-CA" dirty="0"/>
          </a:p>
        </p:txBody>
      </p:sp>
      <p:pic>
        <p:nvPicPr>
          <p:cNvPr id="5126" name="Picture 6" descr="Pray - People Pray Logo Transparent PNG - 1000x1000 - Free Download on  NicePNG"/>
          <p:cNvPicPr>
            <a:picLocks noChangeAspect="1" noChangeArrowheads="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0" y="2132856"/>
            <a:ext cx="3709141" cy="4102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22032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r>
              <a:rPr lang="en-CA" sz="3200" dirty="0" smtClean="0">
                <a:latin typeface="Armalite Rifle" panose="02000000000000000000" pitchFamily="2" charset="0"/>
              </a:rPr>
              <a:t>Discussion Questions</a:t>
            </a:r>
          </a:p>
          <a:p>
            <a:pPr marL="514350" indent="-514350">
              <a:buFont typeface="+mj-lt"/>
              <a:buAutoNum type="arabicPeriod"/>
            </a:pPr>
            <a:r>
              <a:rPr lang="en-CA" dirty="0" smtClean="0"/>
              <a:t>What is the difference between a true hope and wishful thinking?</a:t>
            </a:r>
          </a:p>
          <a:p>
            <a:pPr marL="514350" indent="-514350">
              <a:buFont typeface="+mj-lt"/>
              <a:buAutoNum type="arabicPeriod"/>
            </a:pPr>
            <a:r>
              <a:rPr lang="en-CA" dirty="0" smtClean="0"/>
              <a:t>Discuss a time when a hope of yours was anything but permanent, pure and secure. How did this experience leave you feeling?</a:t>
            </a:r>
          </a:p>
          <a:p>
            <a:pPr marL="514350" indent="-514350">
              <a:buFont typeface="+mj-lt"/>
              <a:buAutoNum type="arabicPeriod"/>
            </a:pPr>
            <a:r>
              <a:rPr lang="en-CA" dirty="0" smtClean="0"/>
              <a:t>Why is it important to realize that our hope in Jesus is a “living” hope and not a “dead” hope? What difference does this make?</a:t>
            </a:r>
          </a:p>
          <a:p>
            <a:endParaRPr lang="en-CA" dirty="0"/>
          </a:p>
        </p:txBody>
      </p:sp>
    </p:spTree>
    <p:extLst>
      <p:ext uri="{BB962C8B-B14F-4D97-AF65-F5344CB8AC3E}">
        <p14:creationId xmlns:p14="http://schemas.microsoft.com/office/powerpoint/2010/main" val="2258461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457200" y="3056186"/>
            <a:ext cx="8435280" cy="3613174"/>
          </a:xfrm>
        </p:spPr>
        <p:txBody>
          <a:bodyPr>
            <a:normAutofit fontScale="62500" lnSpcReduction="20000"/>
          </a:bodyPr>
          <a:lstStyle/>
          <a:p>
            <a:r>
              <a:rPr lang="en-CA" sz="4000" dirty="0" smtClean="0"/>
              <a:t>Peter:</a:t>
            </a:r>
          </a:p>
          <a:p>
            <a:pPr marL="457200" indent="-457200">
              <a:buFont typeface="Arial" panose="020B0604020202020204" pitchFamily="34" charset="0"/>
              <a:buChar char="•"/>
            </a:pPr>
            <a:r>
              <a:rPr lang="en-CA" sz="4000" dirty="0" smtClean="0"/>
              <a:t>shows </a:t>
            </a:r>
            <a:r>
              <a:rPr lang="en-CA" sz="4000" dirty="0"/>
              <a:t>up </a:t>
            </a:r>
            <a:r>
              <a:rPr lang="en-CA" sz="4000" dirty="0" smtClean="0"/>
              <a:t>as </a:t>
            </a:r>
            <a:r>
              <a:rPr lang="en-CA" sz="4000" dirty="0"/>
              <a:t>a frustrated and floundering </a:t>
            </a:r>
            <a:r>
              <a:rPr lang="en-CA" sz="4000" dirty="0" smtClean="0"/>
              <a:t>                                        fisherman </a:t>
            </a:r>
            <a:r>
              <a:rPr lang="en-CA" sz="4000" dirty="0"/>
              <a:t>on the shores of the Sea </a:t>
            </a:r>
            <a:r>
              <a:rPr lang="en-CA" sz="4000" dirty="0" smtClean="0"/>
              <a:t>                                                          of </a:t>
            </a:r>
            <a:r>
              <a:rPr lang="en-CA" sz="4000" dirty="0"/>
              <a:t>Galilee. </a:t>
            </a:r>
            <a:endParaRPr lang="en-CA" sz="4000" dirty="0" smtClean="0"/>
          </a:p>
          <a:p>
            <a:pPr marL="457200" indent="-457200">
              <a:buFont typeface="Arial" panose="020B0604020202020204" pitchFamily="34" charset="0"/>
              <a:buChar char="•"/>
            </a:pPr>
            <a:r>
              <a:rPr lang="en-CA" sz="4000" dirty="0" smtClean="0"/>
              <a:t>becomes </a:t>
            </a:r>
            <a:r>
              <a:rPr lang="en-CA" sz="4000" dirty="0"/>
              <a:t>perhaps the most prominent </a:t>
            </a:r>
            <a:r>
              <a:rPr lang="en-CA" sz="4000" dirty="0" smtClean="0"/>
              <a:t>                                                        – </a:t>
            </a:r>
            <a:r>
              <a:rPr lang="en-CA" sz="4000" dirty="0"/>
              <a:t>and certainly the most impulsive - of all the disciples. </a:t>
            </a:r>
            <a:endParaRPr lang="en-CA" sz="4000" dirty="0" smtClean="0"/>
          </a:p>
          <a:p>
            <a:pPr marL="457200" indent="-457200">
              <a:buFont typeface="Arial" panose="020B0604020202020204" pitchFamily="34" charset="0"/>
              <a:buChar char="•"/>
            </a:pPr>
            <a:r>
              <a:rPr lang="en-CA" sz="4000" dirty="0" smtClean="0"/>
              <a:t>is a three-time </a:t>
            </a:r>
            <a:r>
              <a:rPr lang="en-CA" sz="4000" dirty="0"/>
              <a:t>denier of Jesus </a:t>
            </a:r>
            <a:r>
              <a:rPr lang="en-CA" sz="4000" dirty="0" smtClean="0"/>
              <a:t>who founded the </a:t>
            </a:r>
            <a:r>
              <a:rPr lang="en-CA" sz="4000" dirty="0"/>
              <a:t>Christian communities in Antioch, Rome and potentially Corinth. </a:t>
            </a:r>
            <a:endParaRPr lang="en-CA" sz="4000" dirty="0" smtClean="0"/>
          </a:p>
          <a:p>
            <a:pPr marL="457200" indent="-457200">
              <a:buFont typeface="Arial" panose="020B0604020202020204" pitchFamily="34" charset="0"/>
              <a:buChar char="•"/>
            </a:pPr>
            <a:r>
              <a:rPr lang="en-CA" sz="4000" dirty="0" smtClean="0"/>
              <a:t>was crucified </a:t>
            </a:r>
            <a:r>
              <a:rPr lang="en-CA" sz="4000" dirty="0"/>
              <a:t>upside </a:t>
            </a:r>
            <a:r>
              <a:rPr lang="en-CA" sz="4000" dirty="0" smtClean="0"/>
              <a:t>down </a:t>
            </a:r>
            <a:r>
              <a:rPr lang="en-CA" sz="4000" dirty="0"/>
              <a:t>during the reign of Roman Emperor Nero, sometime prior to 68 A.D.</a:t>
            </a:r>
          </a:p>
          <a:p>
            <a:endParaRPr lang="en-CA" dirty="0"/>
          </a:p>
        </p:txBody>
      </p:sp>
      <p:pic>
        <p:nvPicPr>
          <p:cNvPr id="1026" name="Picture 2" descr="So Who's Coming Home? Ashley Young? |"/>
          <p:cNvPicPr>
            <a:picLocks noChangeAspect="1" noChangeArrowheads="1"/>
          </p:cNvPicPr>
          <p:nvPr/>
        </p:nvPicPr>
        <p:blipFill>
          <a:blip r:embed="rId2">
            <a:clrChange>
              <a:clrFrom>
                <a:srgbClr val="FBFBFB"/>
              </a:clrFrom>
              <a:clrTo>
                <a:srgbClr val="FBFBFB">
                  <a:alpha val="0"/>
                </a:srgbClr>
              </a:clrTo>
            </a:clrChange>
            <a:extLst>
              <a:ext uri="{BEBA8EAE-BF5A-486C-A8C5-ECC9F3942E4B}">
                <a14:imgProps xmlns:a14="http://schemas.microsoft.com/office/drawing/2010/main">
                  <a14:imgLayer r:embed="rId3">
                    <a14:imgEffect>
                      <a14:backgroundRemoval t="4762" b="99660" l="10000" r="90000">
                        <a14:foregroundMark x1="69600" y1="6803" x2="88400" y2="5102"/>
                        <a14:foregroundMark x1="78400" y1="8844" x2="79600" y2="34694"/>
                        <a14:foregroundMark x1="79600" y1="34694" x2="79600" y2="34694"/>
                        <a14:foregroundMark x1="70700" y1="8163" x2="71000" y2="43197"/>
                        <a14:foregroundMark x1="88200" y1="5102" x2="89000" y2="48980"/>
                        <a14:foregroundMark x1="88800" y1="49320" x2="71500" y2="47959"/>
                        <a14:foregroundMark x1="71200" y1="44218" x2="68200" y2="86054"/>
                        <a14:foregroundMark x1="68400" y1="86395" x2="72500" y2="99660"/>
                        <a14:foregroundMark x1="89000" y1="48299" x2="88200" y2="97279"/>
                        <a14:foregroundMark x1="87800" y1="49320" x2="80600" y2="7823"/>
                        <a14:foregroundMark x1="87000" y1="26190" x2="70700" y2="16327"/>
                        <a14:foregroundMark x1="72200" y1="19048" x2="88800" y2="18027"/>
                      </a14:backgroundRemoval>
                    </a14:imgEffect>
                  </a14:imgLayer>
                </a14:imgProps>
              </a:ext>
              <a:ext uri="{28A0092B-C50C-407E-A947-70E740481C1C}">
                <a14:useLocalDpi xmlns:a14="http://schemas.microsoft.com/office/drawing/2010/main" val="0"/>
              </a:ext>
            </a:extLst>
          </a:blip>
          <a:srcRect/>
          <a:stretch>
            <a:fillRect/>
          </a:stretch>
        </p:blipFill>
        <p:spPr bwMode="auto">
          <a:xfrm>
            <a:off x="396552" y="1892791"/>
            <a:ext cx="9144000" cy="268833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67544" y="2132856"/>
            <a:ext cx="5904656" cy="923330"/>
          </a:xfrm>
          <a:prstGeom prst="rect">
            <a:avLst/>
          </a:prstGeom>
          <a:noFill/>
        </p:spPr>
        <p:txBody>
          <a:bodyPr wrap="square" rtlCol="0">
            <a:spAutoFit/>
          </a:bodyPr>
          <a:lstStyle/>
          <a:p>
            <a:r>
              <a:rPr lang="en-CA" sz="5400" dirty="0" smtClean="0">
                <a:latin typeface="Armalite Rifle" panose="02000000000000000000" pitchFamily="2" charset="0"/>
              </a:rPr>
              <a:t>WHO IS PETER?</a:t>
            </a:r>
            <a:endParaRPr lang="en-CA" sz="5400" dirty="0">
              <a:latin typeface="Armalite Rifle" panose="02000000000000000000" pitchFamily="2" charset="0"/>
            </a:endParaRPr>
          </a:p>
        </p:txBody>
      </p:sp>
    </p:spTree>
    <p:extLst>
      <p:ext uri="{BB962C8B-B14F-4D97-AF65-F5344CB8AC3E}">
        <p14:creationId xmlns:p14="http://schemas.microsoft.com/office/powerpoint/2010/main" val="3690841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normAutofit fontScale="92500" lnSpcReduction="10000"/>
          </a:bodyPr>
          <a:lstStyle/>
          <a:p>
            <a:pPr marL="457200" indent="-457200">
              <a:buFont typeface="Arial" panose="020B0604020202020204" pitchFamily="34" charset="0"/>
              <a:buChar char="•"/>
            </a:pPr>
            <a:r>
              <a:rPr lang="en-CA" dirty="0" smtClean="0"/>
              <a:t>Peter </a:t>
            </a:r>
            <a:r>
              <a:rPr lang="en-CA" dirty="0"/>
              <a:t>likely wrote </a:t>
            </a:r>
            <a:r>
              <a:rPr lang="en-CA" dirty="0" smtClean="0"/>
              <a:t>this letter from </a:t>
            </a:r>
            <a:r>
              <a:rPr lang="en-CA" dirty="0"/>
              <a:t>Rome, sometime around AD 64, just </a:t>
            </a:r>
            <a:r>
              <a:rPr lang="en-CA" dirty="0" smtClean="0"/>
              <a:t>as </a:t>
            </a:r>
            <a:r>
              <a:rPr lang="en-CA" dirty="0"/>
              <a:t>persecution of Christians </a:t>
            </a:r>
            <a:r>
              <a:rPr lang="en-CA" dirty="0" smtClean="0"/>
              <a:t>was </a:t>
            </a:r>
            <a:r>
              <a:rPr lang="en-CA" dirty="0"/>
              <a:t>ramping up. </a:t>
            </a:r>
            <a:endParaRPr lang="en-CA" dirty="0" smtClean="0"/>
          </a:p>
          <a:p>
            <a:pPr marL="457200" indent="-457200">
              <a:buFont typeface="Arial" panose="020B0604020202020204" pitchFamily="34" charset="0"/>
              <a:buChar char="•"/>
            </a:pPr>
            <a:r>
              <a:rPr lang="en-CA" dirty="0" smtClean="0"/>
              <a:t>Peter wrote to </a:t>
            </a:r>
            <a:r>
              <a:rPr lang="en-CA" dirty="0"/>
              <a:t>“scattered exiles” or “dispersed </a:t>
            </a:r>
            <a:r>
              <a:rPr lang="en-CA" dirty="0" smtClean="0"/>
              <a:t>strangers” in </a:t>
            </a:r>
            <a:r>
              <a:rPr lang="en-CA" dirty="0"/>
              <a:t>Pontus, Galatia, Cappadocia, Asia and Bithynia – modern day northern </a:t>
            </a:r>
            <a:r>
              <a:rPr lang="en-CA" dirty="0" smtClean="0"/>
              <a:t>Turkey.</a:t>
            </a:r>
          </a:p>
          <a:p>
            <a:pPr marL="457200" indent="-457200">
              <a:buFont typeface="Arial" panose="020B0604020202020204" pitchFamily="34" charset="0"/>
              <a:buChar char="•"/>
            </a:pPr>
            <a:r>
              <a:rPr lang="en-CA" dirty="0" smtClean="0"/>
              <a:t>For </a:t>
            </a:r>
            <a:r>
              <a:rPr lang="en-CA" dirty="0"/>
              <a:t>the Christians of Peter’s day, the world would have seemed to be falling apart at its </a:t>
            </a:r>
            <a:r>
              <a:rPr lang="en-CA" dirty="0" smtClean="0"/>
              <a:t>seams.</a:t>
            </a:r>
          </a:p>
          <a:p>
            <a:pPr marL="457200" indent="-457200">
              <a:buFont typeface="Arial" panose="020B0604020202020204" pitchFamily="34" charset="0"/>
              <a:buChar char="•"/>
            </a:pPr>
            <a:r>
              <a:rPr lang="en-CA" dirty="0" smtClean="0"/>
              <a:t>Peter wrote </a:t>
            </a:r>
            <a:r>
              <a:rPr lang="en-CA" dirty="0"/>
              <a:t>this pastoral letter to </a:t>
            </a:r>
            <a:r>
              <a:rPr lang="en-CA" dirty="0" smtClean="0"/>
              <a:t>the </a:t>
            </a:r>
            <a:r>
              <a:rPr lang="en-CA" dirty="0"/>
              <a:t>scattered followers of Jesus, offering encouragement and hope in the centre of trying times. </a:t>
            </a:r>
            <a:endParaRPr lang="en-CA" dirty="0"/>
          </a:p>
        </p:txBody>
      </p:sp>
    </p:spTree>
    <p:extLst>
      <p:ext uri="{BB962C8B-B14F-4D97-AF65-F5344CB8AC3E}">
        <p14:creationId xmlns:p14="http://schemas.microsoft.com/office/powerpoint/2010/main" val="977026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251520" y="1988840"/>
            <a:ext cx="8712968" cy="4320480"/>
          </a:xfrm>
        </p:spPr>
        <p:txBody>
          <a:bodyPr>
            <a:noAutofit/>
          </a:bodyPr>
          <a:lstStyle/>
          <a:p>
            <a:pPr marL="0" indent="0">
              <a:buNone/>
            </a:pPr>
            <a:r>
              <a:rPr lang="en-CA" b="0" dirty="0" smtClean="0">
                <a:solidFill>
                  <a:srgbClr val="D42041"/>
                </a:solidFill>
              </a:rPr>
              <a:t>“Peter</a:t>
            </a:r>
            <a:r>
              <a:rPr lang="en-CA" b="0" dirty="0">
                <a:solidFill>
                  <a:srgbClr val="D42041"/>
                </a:solidFill>
              </a:rPr>
              <a:t>, an apostle of Jesus Christ, To God’s </a:t>
            </a:r>
            <a:r>
              <a:rPr lang="en-CA" b="0" dirty="0" smtClean="0">
                <a:solidFill>
                  <a:srgbClr val="D42041"/>
                </a:solidFill>
              </a:rPr>
              <a:t>elect, exiles scattered</a:t>
            </a:r>
            <a:r>
              <a:rPr lang="en-CA" b="0" dirty="0">
                <a:solidFill>
                  <a:srgbClr val="D42041"/>
                </a:solidFill>
              </a:rPr>
              <a:t> throughout the provinces </a:t>
            </a:r>
            <a:r>
              <a:rPr lang="en-CA" b="0" dirty="0" smtClean="0">
                <a:solidFill>
                  <a:srgbClr val="D42041"/>
                </a:solidFill>
              </a:rPr>
              <a:t>of Pontus, Galatia,  Cappadocia</a:t>
            </a:r>
            <a:r>
              <a:rPr lang="en-CA" b="0" dirty="0">
                <a:solidFill>
                  <a:srgbClr val="D42041"/>
                </a:solidFill>
              </a:rPr>
              <a:t>, Asia and Bithynia, who have been chosen according to the foreknowledge of God the Father, through the sanctifying work of the Spirit, to be obedient to Jesus Christ and sprinkled with his blood: Grace and peace be yours in abundance. Praise be to the God and Father of our Lord Jesus Christ! In his great mercy he has given us new birth into a </a:t>
            </a:r>
            <a:r>
              <a:rPr lang="en-CA" b="0" dirty="0" smtClean="0">
                <a:solidFill>
                  <a:srgbClr val="D42041"/>
                </a:solidFill>
              </a:rPr>
              <a:t>living hope through </a:t>
            </a:r>
            <a:r>
              <a:rPr lang="en-CA" b="0" dirty="0">
                <a:solidFill>
                  <a:srgbClr val="D42041"/>
                </a:solidFill>
              </a:rPr>
              <a:t>the resurrection of Jesus Christ from </a:t>
            </a:r>
            <a:r>
              <a:rPr lang="en-CA" b="0" dirty="0" smtClean="0">
                <a:solidFill>
                  <a:srgbClr val="D42041"/>
                </a:solidFill>
              </a:rPr>
              <a:t>the dead, and </a:t>
            </a:r>
            <a:r>
              <a:rPr lang="en-CA" b="0" dirty="0">
                <a:solidFill>
                  <a:srgbClr val="D42041"/>
                </a:solidFill>
              </a:rPr>
              <a:t>into an inheritance that can never perish, spoil or fade</a:t>
            </a:r>
            <a:r>
              <a:rPr lang="en-CA" b="0" dirty="0" smtClean="0">
                <a:solidFill>
                  <a:srgbClr val="D42041"/>
                </a:solidFill>
              </a:rPr>
              <a:t>.”</a:t>
            </a:r>
            <a:r>
              <a:rPr lang="en-CA" b="0" dirty="0">
                <a:solidFill>
                  <a:srgbClr val="D42041"/>
                </a:solidFill>
              </a:rPr>
              <a:t> </a:t>
            </a:r>
          </a:p>
        </p:txBody>
      </p:sp>
    </p:spTree>
    <p:extLst>
      <p:ext uri="{BB962C8B-B14F-4D97-AF65-F5344CB8AC3E}">
        <p14:creationId xmlns:p14="http://schemas.microsoft.com/office/powerpoint/2010/main" val="38851672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CA"/>
          </a:p>
        </p:txBody>
      </p:sp>
      <p:sp>
        <p:nvSpPr>
          <p:cNvPr id="3" name="Content Placeholder 2"/>
          <p:cNvSpPr>
            <a:spLocks noGrp="1"/>
          </p:cNvSpPr>
          <p:nvPr>
            <p:ph idx="1"/>
          </p:nvPr>
        </p:nvSpPr>
        <p:spPr>
          <a:xfrm>
            <a:off x="457200" y="2204864"/>
            <a:ext cx="8229600" cy="4608512"/>
          </a:xfrm>
        </p:spPr>
        <p:txBody>
          <a:bodyPr>
            <a:normAutofit/>
          </a:bodyPr>
          <a:lstStyle/>
          <a:p>
            <a:pPr marL="0" indent="0">
              <a:buNone/>
            </a:pPr>
            <a:r>
              <a:rPr lang="en-CA" b="0" dirty="0" smtClean="0">
                <a:solidFill>
                  <a:srgbClr val="D42041"/>
                </a:solidFill>
              </a:rPr>
              <a:t>“This inheritance is kept in heaven for you, who through faith are shielded by God’s power until the coming of the salvation that is ready to be revealed in the last time. In all this you greatly rejoice, though now for a little while you may have had to suffer grief in all kinds of trials. These have come so that the proven genuineness of your faith—of greater worth than gold, which perishes even though refined by fire—may result in praise, glory and honor when Jesus Christ is revealed.”</a:t>
            </a:r>
            <a:endParaRPr lang="en-CA" b="0" dirty="0">
              <a:solidFill>
                <a:srgbClr val="D42041"/>
              </a:solidFill>
            </a:endParaRPr>
          </a:p>
        </p:txBody>
      </p:sp>
    </p:spTree>
    <p:extLst>
      <p:ext uri="{BB962C8B-B14F-4D97-AF65-F5344CB8AC3E}">
        <p14:creationId xmlns:p14="http://schemas.microsoft.com/office/powerpoint/2010/main" val="30279016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CA"/>
          </a:p>
        </p:txBody>
      </p:sp>
      <p:sp>
        <p:nvSpPr>
          <p:cNvPr id="3" name="Content Placeholder 2"/>
          <p:cNvSpPr>
            <a:spLocks noGrp="1"/>
          </p:cNvSpPr>
          <p:nvPr>
            <p:ph idx="1"/>
          </p:nvPr>
        </p:nvSpPr>
        <p:spPr>
          <a:xfrm>
            <a:off x="395536" y="2132856"/>
            <a:ext cx="8435280" cy="4680520"/>
          </a:xfrm>
        </p:spPr>
        <p:txBody>
          <a:bodyPr>
            <a:normAutofit/>
          </a:bodyPr>
          <a:lstStyle/>
          <a:p>
            <a:pPr marL="0" indent="0">
              <a:buNone/>
            </a:pPr>
            <a:r>
              <a:rPr lang="en-CA" b="0" dirty="0" smtClean="0">
                <a:solidFill>
                  <a:srgbClr val="D42041"/>
                </a:solidFill>
              </a:rPr>
              <a:t>“Though you have not seen him, you love him; and even though you do not see him now, you believe in him and are filled with an inexpressible and glorious joy, for you are receiving the end result of your faith, the salvation of your souls. Concerning this salvation, the prophets, who spoke of the grace that was to come to you,  searched intently and with the greatest care, trying to find out the time and circumstances to which the Spirit of Christ in them was pointing when he predicted the sufferings of the Messiah and the glories that would follow.” </a:t>
            </a:r>
            <a:endParaRPr lang="en-CA" b="0" dirty="0">
              <a:solidFill>
                <a:srgbClr val="D42041"/>
              </a:solidFill>
            </a:endParaRPr>
          </a:p>
        </p:txBody>
      </p:sp>
    </p:spTree>
    <p:extLst>
      <p:ext uri="{BB962C8B-B14F-4D97-AF65-F5344CB8AC3E}">
        <p14:creationId xmlns:p14="http://schemas.microsoft.com/office/powerpoint/2010/main" val="12839998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CA"/>
          </a:p>
        </p:txBody>
      </p:sp>
      <p:sp>
        <p:nvSpPr>
          <p:cNvPr id="3" name="Content Placeholder 2"/>
          <p:cNvSpPr>
            <a:spLocks noGrp="1"/>
          </p:cNvSpPr>
          <p:nvPr>
            <p:ph idx="1"/>
          </p:nvPr>
        </p:nvSpPr>
        <p:spPr>
          <a:xfrm>
            <a:off x="457200" y="2348880"/>
            <a:ext cx="8229600" cy="4608512"/>
          </a:xfrm>
        </p:spPr>
        <p:txBody>
          <a:bodyPr>
            <a:normAutofit/>
          </a:bodyPr>
          <a:lstStyle/>
          <a:p>
            <a:r>
              <a:rPr lang="en-CA" b="0" dirty="0" smtClean="0">
                <a:solidFill>
                  <a:srgbClr val="D42041"/>
                </a:solidFill>
              </a:rPr>
              <a:t>“It was revealed to them that they were not serving themselves but you, when they spoke of the things that have now been told you by those who have preached the gospel to you by the Holy Spirit sent from heaven. Even angels long to look into these things</a:t>
            </a:r>
            <a:r>
              <a:rPr lang="en-CA" b="0" dirty="0" smtClean="0">
                <a:solidFill>
                  <a:srgbClr val="D42041"/>
                </a:solidFill>
              </a:rPr>
              <a:t>. </a:t>
            </a:r>
            <a:r>
              <a:rPr lang="en-CA" dirty="0">
                <a:solidFill>
                  <a:srgbClr val="D42041"/>
                </a:solidFill>
              </a:rPr>
              <a:t>Therefore, with minds that are alert and fully sober, set your hope on the grace to be brought to you when Jesus Christ is revealed at his </a:t>
            </a:r>
            <a:r>
              <a:rPr lang="en-CA" dirty="0" smtClean="0">
                <a:solidFill>
                  <a:srgbClr val="D42041"/>
                </a:solidFill>
              </a:rPr>
              <a:t>coming.</a:t>
            </a:r>
            <a:r>
              <a:rPr lang="en-CA" b="0" dirty="0" smtClean="0">
                <a:solidFill>
                  <a:srgbClr val="D42041"/>
                </a:solidFill>
              </a:rPr>
              <a:t>”</a:t>
            </a:r>
            <a:endParaRPr lang="en-CA" b="0" dirty="0" smtClean="0">
              <a:solidFill>
                <a:srgbClr val="D42041"/>
              </a:solidFill>
            </a:endParaRPr>
          </a:p>
          <a:p>
            <a:pPr marL="0" indent="0" algn="r">
              <a:buNone/>
            </a:pPr>
            <a:r>
              <a:rPr lang="en-CA" b="0" dirty="0" smtClean="0">
                <a:solidFill>
                  <a:srgbClr val="D42041"/>
                </a:solidFill>
              </a:rPr>
              <a:t>(1 Peter </a:t>
            </a:r>
            <a:r>
              <a:rPr lang="en-CA" b="0" dirty="0" smtClean="0">
                <a:solidFill>
                  <a:srgbClr val="D42041"/>
                </a:solidFill>
              </a:rPr>
              <a:t>1:1-13)</a:t>
            </a:r>
            <a:endParaRPr lang="en-CA" b="0" dirty="0">
              <a:solidFill>
                <a:srgbClr val="D42041"/>
              </a:solidFill>
            </a:endParaRPr>
          </a:p>
        </p:txBody>
      </p:sp>
    </p:spTree>
    <p:extLst>
      <p:ext uri="{BB962C8B-B14F-4D97-AF65-F5344CB8AC3E}">
        <p14:creationId xmlns:p14="http://schemas.microsoft.com/office/powerpoint/2010/main" val="24109337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5436096" y="2060848"/>
            <a:ext cx="3528392" cy="4464496"/>
          </a:xfrm>
        </p:spPr>
        <p:txBody>
          <a:bodyPr>
            <a:normAutofit/>
          </a:bodyPr>
          <a:lstStyle/>
          <a:p>
            <a:pPr algn="ctr"/>
            <a:r>
              <a:rPr lang="en-CA" sz="3200" dirty="0" smtClean="0">
                <a:latin typeface="Armalite Rifle" panose="02000000000000000000" pitchFamily="2" charset="0"/>
              </a:rPr>
              <a:t>Peter’s “Thanksgiving” item</a:t>
            </a:r>
          </a:p>
          <a:p>
            <a:r>
              <a:rPr lang="en-CA" dirty="0" smtClean="0"/>
              <a:t>Peter is thankful </a:t>
            </a:r>
            <a:r>
              <a:rPr lang="en-CA" dirty="0"/>
              <a:t>for receiving a living hope through Jesus Christ in the form of a coming inheritance</a:t>
            </a:r>
            <a:r>
              <a:rPr lang="en-CA" dirty="0" smtClean="0"/>
              <a:t>.</a:t>
            </a:r>
            <a:endParaRPr lang="en-CA" dirty="0"/>
          </a:p>
        </p:txBody>
      </p:sp>
      <p:pic>
        <p:nvPicPr>
          <p:cNvPr id="2050" name="Picture 2" descr="It's Almost Thanksgiving! Kids News Artic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2780928"/>
            <a:ext cx="4994880" cy="2440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41031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4499992" y="2204864"/>
            <a:ext cx="4464496" cy="4464496"/>
          </a:xfrm>
        </p:spPr>
        <p:txBody>
          <a:bodyPr>
            <a:normAutofit fontScale="92500"/>
          </a:bodyPr>
          <a:lstStyle/>
          <a:p>
            <a:pPr algn="ctr"/>
            <a:r>
              <a:rPr lang="en-CA" sz="3500" dirty="0" smtClean="0">
                <a:latin typeface="Armalite Rifle" panose="02000000000000000000" pitchFamily="2" charset="0"/>
              </a:rPr>
              <a:t>WHAT IS HOPE?</a:t>
            </a:r>
          </a:p>
          <a:p>
            <a:r>
              <a:rPr lang="en-CA" dirty="0" smtClean="0"/>
              <a:t>From </a:t>
            </a:r>
            <a:r>
              <a:rPr lang="en-CA" dirty="0"/>
              <a:t>a biblical position, hope is not a </a:t>
            </a:r>
            <a:r>
              <a:rPr lang="en-CA" dirty="0" smtClean="0"/>
              <a:t>“fingers crossed” </a:t>
            </a:r>
            <a:r>
              <a:rPr lang="en-CA" dirty="0"/>
              <a:t>sort of thing, but refers to a confidence that God will deliver on His promises. Scriptural hope then is a strong confidence – complete assurance - that God is going to do good to us in the </a:t>
            </a:r>
            <a:r>
              <a:rPr lang="en-CA" dirty="0" smtClean="0"/>
              <a:t>future.</a:t>
            </a:r>
            <a:endParaRPr lang="en-CA" dirty="0"/>
          </a:p>
        </p:txBody>
      </p:sp>
      <p:pic>
        <p:nvPicPr>
          <p:cNvPr id="3074" name="Picture 2" descr="The Most Powerful Word in the English Language: Hope | Maria's Farm Country  Kitch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996952"/>
            <a:ext cx="3917234"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07078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603</TotalTime>
  <Words>738</Words>
  <Application>Microsoft Office PowerPoint</Application>
  <PresentationFormat>On-screen Show (4:3)</PresentationFormat>
  <Paragraphs>45</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dc:creator>
  <cp:lastModifiedBy>Scott</cp:lastModifiedBy>
  <cp:revision>14</cp:revision>
  <dcterms:created xsi:type="dcterms:W3CDTF">2020-10-07T13:50:19Z</dcterms:created>
  <dcterms:modified xsi:type="dcterms:W3CDTF">2020-10-16T17:55:22Z</dcterms:modified>
</cp:coreProperties>
</file>