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5" r:id="rId3"/>
    <p:sldId id="257" r:id="rId4"/>
    <p:sldId id="258" r:id="rId5"/>
    <p:sldId id="266" r:id="rId6"/>
    <p:sldId id="267" r:id="rId7"/>
    <p:sldId id="271" r:id="rId8"/>
    <p:sldId id="272" r:id="rId9"/>
    <p:sldId id="273" r:id="rId10"/>
    <p:sldId id="274" r:id="rId11"/>
    <p:sldId id="275"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85" autoAdjust="0"/>
    <p:restoredTop sz="94660"/>
  </p:normalViewPr>
  <p:slideViewPr>
    <p:cSldViewPr showGuides="1">
      <p:cViewPr varScale="1">
        <p:scale>
          <a:sx n="26" d="100"/>
          <a:sy n="26" d="100"/>
        </p:scale>
        <p:origin x="-8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F89B81-0E53-4519-A19B-EB1F38E2C6A7}" type="datetimeFigureOut">
              <a:rPr lang="en-CA" smtClean="0"/>
              <a:t>24/09/2020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EA135B-1C71-401E-AB1B-4D89266D3903}" type="slidenum">
              <a:rPr lang="en-CA" smtClean="0"/>
              <a:t>‹#›</a:t>
            </a:fld>
            <a:endParaRPr lang="en-CA"/>
          </a:p>
        </p:txBody>
      </p:sp>
    </p:spTree>
    <p:extLst>
      <p:ext uri="{BB962C8B-B14F-4D97-AF65-F5344CB8AC3E}">
        <p14:creationId xmlns:p14="http://schemas.microsoft.com/office/powerpoint/2010/main" val="187226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smtClean="0"/>
              <a:t>Mark 4:35-41:</a:t>
            </a:r>
          </a:p>
          <a:p>
            <a:endParaRPr lang="en-CA" dirty="0"/>
          </a:p>
        </p:txBody>
      </p:sp>
      <p:sp>
        <p:nvSpPr>
          <p:cNvPr id="4" name="Slide Number Placeholder 3"/>
          <p:cNvSpPr>
            <a:spLocks noGrp="1"/>
          </p:cNvSpPr>
          <p:nvPr>
            <p:ph type="sldNum" sz="quarter" idx="10"/>
          </p:nvPr>
        </p:nvSpPr>
        <p:spPr/>
        <p:txBody>
          <a:bodyPr/>
          <a:lstStyle/>
          <a:p>
            <a:fld id="{58EA135B-1C71-401E-AB1B-4D89266D3903}" type="slidenum">
              <a:rPr lang="en-CA" smtClean="0"/>
              <a:t>7</a:t>
            </a:fld>
            <a:endParaRPr lang="en-CA"/>
          </a:p>
        </p:txBody>
      </p:sp>
    </p:spTree>
    <p:extLst>
      <p:ext uri="{BB962C8B-B14F-4D97-AF65-F5344CB8AC3E}">
        <p14:creationId xmlns:p14="http://schemas.microsoft.com/office/powerpoint/2010/main" val="981018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p:txBody>
          <a:bodyPr/>
          <a:lstStyle/>
          <a:p>
            <a:fld id="{3A1BCF8F-E2E5-4B62-A313-90F02953CB14}" type="datetimeFigureOut">
              <a:rPr lang="en-CA" smtClean="0"/>
              <a:t>24/09/2020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40485"/>
          <a:stretch/>
        </p:blipFill>
        <p:spPr>
          <a:xfrm>
            <a:off x="0" y="-103031"/>
            <a:ext cx="9132407" cy="6961031"/>
          </a:xfrm>
          <a:prstGeom prst="rect">
            <a:avLst/>
          </a:prstGeom>
        </p:spPr>
      </p:pic>
    </p:spTree>
    <p:extLst>
      <p:ext uri="{BB962C8B-B14F-4D97-AF65-F5344CB8AC3E}">
        <p14:creationId xmlns:p14="http://schemas.microsoft.com/office/powerpoint/2010/main" val="429001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1BCF8F-E2E5-4B62-A313-90F02953CB14}" type="datetimeFigureOut">
              <a:rPr lang="en-CA" smtClean="0"/>
              <a:t>24/09/2020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28110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A1BCF8F-E2E5-4B62-A313-90F02953CB14}" type="datetimeFigureOut">
              <a:rPr lang="en-CA" smtClean="0"/>
              <a:t>24/09/2020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613382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a:xfrm>
            <a:off x="457200" y="2204864"/>
            <a:ext cx="8229600" cy="4536504"/>
          </a:xfrm>
          <a:solidFill>
            <a:srgbClr val="FFFFFF">
              <a:alpha val="40000"/>
            </a:srgbClr>
          </a:solidFill>
        </p:spPr>
        <p:txBody>
          <a:bodyPr>
            <a:normAutofit/>
          </a:bodyPr>
          <a:lstStyle>
            <a:lvl1pPr>
              <a:defRPr sz="2800">
                <a:solidFill>
                  <a:schemeClr val="tx1"/>
                </a:solidFill>
                <a:effectLst/>
              </a:defRPr>
            </a:lvl1pPr>
            <a:lvl2pPr>
              <a:defRPr sz="2800">
                <a:solidFill>
                  <a:schemeClr val="tx1"/>
                </a:solidFill>
                <a:effectLst/>
              </a:defRPr>
            </a:lvl2pPr>
            <a:lvl3pPr>
              <a:defRPr sz="2800">
                <a:solidFill>
                  <a:schemeClr val="tx1"/>
                </a:solidFill>
                <a:effectLst/>
              </a:defRPr>
            </a:lvl3pPr>
            <a:lvl4pPr>
              <a:defRPr sz="2800">
                <a:solidFill>
                  <a:schemeClr val="tx1"/>
                </a:solidFill>
                <a:effectLst/>
              </a:defRPr>
            </a:lvl4pPr>
            <a:lvl5pPr>
              <a:defRPr sz="2800">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3A1BCF8F-E2E5-4B62-A313-90F02953CB14}" type="datetimeFigureOut">
              <a:rPr lang="en-CA" smtClean="0"/>
              <a:t>24/09/2020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529499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1BCF8F-E2E5-4B62-A313-90F02953CB14}" type="datetimeFigureOut">
              <a:rPr lang="en-CA" smtClean="0"/>
              <a:t>24/09/2020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1004424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A1BCF8F-E2E5-4B62-A313-90F02953CB14}" type="datetimeFigureOut">
              <a:rPr lang="en-CA" smtClean="0"/>
              <a:t>24/09/2020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17032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A1BCF8F-E2E5-4B62-A313-90F02953CB14}" type="datetimeFigureOut">
              <a:rPr lang="en-CA" smtClean="0"/>
              <a:t>24/09/2020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405090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A1BCF8F-E2E5-4B62-A313-90F02953CB14}" type="datetimeFigureOut">
              <a:rPr lang="en-CA" smtClean="0"/>
              <a:t>24/09/2020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298761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BCF8F-E2E5-4B62-A313-90F02953CB14}" type="datetimeFigureOut">
              <a:rPr lang="en-CA" smtClean="0"/>
              <a:t>24/09/2020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904678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CF8F-E2E5-4B62-A313-90F02953CB14}" type="datetimeFigureOut">
              <a:rPr lang="en-CA" smtClean="0"/>
              <a:t>24/09/2020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19766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BCF8F-E2E5-4B62-A313-90F02953CB14}" type="datetimeFigureOut">
              <a:rPr lang="en-CA" smtClean="0"/>
              <a:t>24/09/2020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5CB3160-CE1D-4AF6-8098-58D5330C2BDE}" type="slidenum">
              <a:rPr lang="en-CA" smtClean="0"/>
              <a:t>‹#›</a:t>
            </a:fld>
            <a:endParaRPr lang="en-CA"/>
          </a:p>
        </p:txBody>
      </p:sp>
    </p:spTree>
    <p:extLst>
      <p:ext uri="{BB962C8B-B14F-4D97-AF65-F5344CB8AC3E}">
        <p14:creationId xmlns:p14="http://schemas.microsoft.com/office/powerpoint/2010/main" val="266363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F8F-E2E5-4B62-A313-90F02953CB14}" type="datetimeFigureOut">
              <a:rPr lang="en-CA" smtClean="0"/>
              <a:t>24/09/2020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B3160-CE1D-4AF6-8098-58D5330C2BDE}" type="slidenum">
              <a:rPr lang="en-CA" smtClean="0"/>
              <a:t>‹#›</a:t>
            </a:fld>
            <a:endParaRPr lang="en-CA"/>
          </a:p>
        </p:txBody>
      </p:sp>
      <p:pic>
        <p:nvPicPr>
          <p:cNvPr id="1026" name="Picture 2" descr="5x7FT Street German Traffic Signs Lights Wall Pavement Sidewalk Road Custom  Photo Studio Backdrop Background Vinyl 220cm x 150cm|background  vinyl|studio backdropphoto studio backdrop - AliExpress"/>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002263" y="106187875"/>
            <a:ext cx="5953125"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3"/>
          <p:cNvSpPr txBox="1">
            <a:spLocks noChangeArrowheads="1"/>
          </p:cNvSpPr>
          <p:nvPr userDrawn="1"/>
        </p:nvSpPr>
        <p:spPr bwMode="auto">
          <a:xfrm>
            <a:off x="107284838" y="112455325"/>
            <a:ext cx="5402262" cy="10302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altLang="en-US" sz="7200" b="0" i="0" u="none" strike="noStrike" cap="none" normalizeH="0" baseline="0" smtClean="0">
                <a:ln>
                  <a:noFill/>
                </a:ln>
                <a:solidFill>
                  <a:srgbClr val="FFFFFF"/>
                </a:solidFill>
                <a:effectLst/>
                <a:latin typeface="BadaBoom BB" pitchFamily="34" charset="0"/>
                <a:cs typeface="Arial" pitchFamily="34" charset="0"/>
              </a:rPr>
              <a:t>Spiritual Signs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t="52554"/>
          <a:stretch/>
        </p:blipFill>
        <p:spPr>
          <a:xfrm>
            <a:off x="0" y="1"/>
            <a:ext cx="9177013" cy="3837903"/>
          </a:xfrm>
          <a:prstGeom prst="rect">
            <a:avLst/>
          </a:prstGeom>
        </p:spPr>
      </p:pic>
      <p:pic>
        <p:nvPicPr>
          <p:cNvPr id="13" name="Picture 12"/>
          <p:cNvPicPr>
            <a:picLocks noChangeAspect="1"/>
          </p:cNvPicPr>
          <p:nvPr userDrawn="1"/>
        </p:nvPicPr>
        <p:blipFill rotWithShape="1">
          <a:blip r:embed="rId14">
            <a:extLst>
              <a:ext uri="{28A0092B-C50C-407E-A947-70E740481C1C}">
                <a14:useLocalDpi xmlns:a14="http://schemas.microsoft.com/office/drawing/2010/main" val="0"/>
              </a:ext>
            </a:extLst>
          </a:blip>
          <a:srcRect t="79434"/>
          <a:stretch/>
        </p:blipFill>
        <p:spPr>
          <a:xfrm>
            <a:off x="-32234" y="2060848"/>
            <a:ext cx="9177013" cy="4823935"/>
          </a:xfrm>
          <a:prstGeom prst="rect">
            <a:avLst/>
          </a:prstGeom>
        </p:spPr>
      </p:pic>
    </p:spTree>
    <p:extLst>
      <p:ext uri="{BB962C8B-B14F-4D97-AF65-F5344CB8AC3E}">
        <p14:creationId xmlns:p14="http://schemas.microsoft.com/office/powerpoint/2010/main" val="2836079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301982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460375" y="4365104"/>
            <a:ext cx="8504113" cy="2246769"/>
          </a:xfrm>
          <a:prstGeom prst="rect">
            <a:avLst/>
          </a:prstGeom>
          <a:solidFill>
            <a:srgbClr val="FFFFFF">
              <a:alpha val="40000"/>
            </a:srgbClr>
          </a:solidFill>
        </p:spPr>
        <p:txBody>
          <a:bodyPr wrap="square">
            <a:spAutoFit/>
          </a:bodyPr>
          <a:lstStyle/>
          <a:p>
            <a:pPr algn="ctr"/>
            <a:r>
              <a:rPr lang="en-CA" sz="2800" dirty="0" smtClean="0"/>
              <a:t>Each </a:t>
            </a:r>
            <a:r>
              <a:rPr lang="en-CA" sz="2800" dirty="0"/>
              <a:t>time you roll up on a stop sign this week, I’d like you to speak a little prayer out </a:t>
            </a:r>
            <a:r>
              <a:rPr lang="en-CA" sz="2800" dirty="0" smtClean="0"/>
              <a:t>loud: </a:t>
            </a:r>
          </a:p>
          <a:p>
            <a:pPr algn="ctr"/>
            <a:r>
              <a:rPr lang="en-CA" sz="2800" dirty="0" smtClean="0"/>
              <a:t>As </a:t>
            </a:r>
            <a:r>
              <a:rPr lang="en-CA" sz="2800" dirty="0"/>
              <a:t>I stop physically and spiritually at this stop sign Jesus, what do I need to learn about you or myself in this moment?</a:t>
            </a:r>
            <a:endParaRPr lang="en-CA" sz="2800" dirty="0"/>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15616" y="2060848"/>
            <a:ext cx="2016224" cy="201420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Challenge Logo | Logos Rat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76" name="Picture 4" descr="Challenge Logo | Logos Ra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628800"/>
            <a:ext cx="4157788" cy="251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04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323528" y="2204864"/>
            <a:ext cx="6563072" cy="4464496"/>
          </a:xfrm>
        </p:spPr>
        <p:txBody>
          <a:bodyPr>
            <a:normAutofit/>
          </a:bodyPr>
          <a:lstStyle/>
          <a:p>
            <a:pPr marL="0" indent="0">
              <a:buNone/>
            </a:pPr>
            <a:r>
              <a:rPr lang="en-CA" b="1" dirty="0" smtClean="0"/>
              <a:t>A PRAYER</a:t>
            </a:r>
          </a:p>
          <a:p>
            <a:pPr marL="0" indent="0">
              <a:buNone/>
            </a:pPr>
            <a:r>
              <a:rPr lang="en-CA" dirty="0" smtClean="0"/>
              <a:t>Might </a:t>
            </a:r>
            <a:r>
              <a:rPr lang="en-CA" dirty="0"/>
              <a:t>we become a people adept at recognizing God’s spiritual stop signs in our life and might we become increasingly more obedient to them. Might our awareness and obedience then result in spiritual maturity both individually and corporately so that we can reach out in the power and love of Jesus to the world around us, seeing others drawn into His loving arms. </a:t>
            </a:r>
            <a:endParaRPr lang="en-CA" dirty="0"/>
          </a:p>
        </p:txBody>
      </p:sp>
      <p:pic>
        <p:nvPicPr>
          <p:cNvPr id="11266" name="Picture 2" descr="Blank Funny Road Sign 1 Transparent Png - Yellow Road Sign Png - Free  Transparent PNG Download - PNGkey"/>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4542935" y="1367343"/>
            <a:ext cx="7029001" cy="58289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80312" y="2708920"/>
            <a:ext cx="136815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smtClean="0">
                <a:solidFill>
                  <a:schemeClr val="tx1"/>
                </a:solidFill>
                <a:latin typeface="Arial Black" panose="020B0A04020102020204" pitchFamily="34" charset="0"/>
              </a:rPr>
              <a:t>PRAYER</a:t>
            </a:r>
          </a:p>
          <a:p>
            <a:pPr algn="ctr"/>
            <a:r>
              <a:rPr lang="en-CA" sz="2000" dirty="0" smtClean="0">
                <a:solidFill>
                  <a:schemeClr val="tx1"/>
                </a:solidFill>
                <a:latin typeface="Arial Black" panose="020B0A04020102020204" pitchFamily="34" charset="0"/>
              </a:rPr>
              <a:t>AHEAD</a:t>
            </a:r>
            <a:endParaRPr lang="en-CA" sz="2000" dirty="0">
              <a:solidFill>
                <a:schemeClr val="tx1"/>
              </a:solidFill>
              <a:latin typeface="Arial Black" panose="020B0A04020102020204" pitchFamily="34" charset="0"/>
            </a:endParaRPr>
          </a:p>
        </p:txBody>
      </p:sp>
      <p:sp>
        <p:nvSpPr>
          <p:cNvPr id="5" name="Up Arrow 4"/>
          <p:cNvSpPr/>
          <p:nvPr/>
        </p:nvSpPr>
        <p:spPr>
          <a:xfrm>
            <a:off x="8172400" y="4077072"/>
            <a:ext cx="324036" cy="43204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268" name="Picture 4" descr="Praying Hands Prayer Symbol Sign Clip Art - Traffic - Free Clipart  Transparent PNG"/>
          <p:cNvPicPr>
            <a:picLocks noChangeAspect="1" noChangeArrowheads="1"/>
          </p:cNvPicPr>
          <p:nvPr/>
        </p:nvPicPr>
        <p:blipFill rotWithShape="1">
          <a:blip r:embed="rId3" cstate="print">
            <a:clrChange>
              <a:clrFrom>
                <a:srgbClr val="FFEC01"/>
              </a:clrFrom>
              <a:clrTo>
                <a:srgbClr val="FFEC01">
                  <a:alpha val="0"/>
                </a:srgbClr>
              </a:clrTo>
            </a:clrChange>
            <a:extLst>
              <a:ext uri="{28A0092B-C50C-407E-A947-70E740481C1C}">
                <a14:useLocalDpi xmlns:a14="http://schemas.microsoft.com/office/drawing/2010/main" val="0"/>
              </a:ext>
            </a:extLst>
          </a:blip>
          <a:srcRect l="40573" t="42839" r="38252" b="32754"/>
          <a:stretch/>
        </p:blipFill>
        <p:spPr bwMode="auto">
          <a:xfrm>
            <a:off x="7668344" y="3967959"/>
            <a:ext cx="490619" cy="613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702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251520" y="2204864"/>
            <a:ext cx="6120680" cy="4320480"/>
          </a:xfrm>
        </p:spPr>
        <p:txBody>
          <a:bodyPr>
            <a:normAutofit lnSpcReduction="10000"/>
          </a:bodyPr>
          <a:lstStyle/>
          <a:p>
            <a:pPr marL="0" indent="0">
              <a:buNone/>
            </a:pPr>
            <a:r>
              <a:rPr lang="en-CA" b="1" dirty="0" smtClean="0"/>
              <a:t>DISCUSSION QUESTIONS</a:t>
            </a:r>
          </a:p>
          <a:p>
            <a:pPr marL="514350" indent="-514350">
              <a:lnSpc>
                <a:spcPct val="90000"/>
              </a:lnSpc>
              <a:buFont typeface="+mj-lt"/>
              <a:buAutoNum type="arabicPeriod"/>
            </a:pPr>
            <a:r>
              <a:rPr lang="en-CA" dirty="0" smtClean="0"/>
              <a:t>Can you think of a time when you encountered a spiritual stop sign in your life?</a:t>
            </a:r>
          </a:p>
          <a:p>
            <a:pPr marL="514350" indent="-514350">
              <a:lnSpc>
                <a:spcPct val="90000"/>
              </a:lnSpc>
              <a:buFont typeface="+mj-lt"/>
              <a:buAutoNum type="arabicPeriod"/>
            </a:pPr>
            <a:r>
              <a:rPr lang="en-CA" dirty="0" smtClean="0"/>
              <a:t>Why do you think we have such a difficult time obeying spiritual stop signs?</a:t>
            </a:r>
            <a:endParaRPr lang="en-CA" dirty="0" smtClean="0"/>
          </a:p>
          <a:p>
            <a:pPr marL="514350" indent="-514350">
              <a:lnSpc>
                <a:spcPct val="90000"/>
              </a:lnSpc>
              <a:buFont typeface="+mj-lt"/>
              <a:buAutoNum type="arabicPeriod"/>
            </a:pPr>
            <a:r>
              <a:rPr lang="en-CA" dirty="0"/>
              <a:t>What </a:t>
            </a:r>
            <a:r>
              <a:rPr lang="en-CA" dirty="0" smtClean="0"/>
              <a:t>have you learned if your </a:t>
            </a:r>
            <a:r>
              <a:rPr lang="en-CA" dirty="0"/>
              <a:t>experience of the past six months is nothing more than a huge, global spiritual stop sign of sorts? </a:t>
            </a:r>
            <a:endParaRPr lang="en-CA" dirty="0"/>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660232" y="2996952"/>
            <a:ext cx="2232248" cy="2230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574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lineLabels Clip Art - Stop Sign With Transparent Background"/>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36395" y="2430647"/>
            <a:ext cx="4235605" cy="42313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oad signs in Canada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2418892"/>
            <a:ext cx="4106448" cy="4106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59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Content Placeholder 3"/>
          <p:cNvSpPr>
            <a:spLocks noGrp="1"/>
          </p:cNvSpPr>
          <p:nvPr>
            <p:ph idx="1"/>
          </p:nvPr>
        </p:nvSpPr>
        <p:spPr>
          <a:xfrm>
            <a:off x="395536" y="2204864"/>
            <a:ext cx="3456384" cy="4536504"/>
          </a:xfrm>
          <a:solidFill>
            <a:srgbClr val="FFFFFF">
              <a:alpha val="40000"/>
            </a:srgbClr>
          </a:solidFill>
        </p:spPr>
        <p:txBody>
          <a:bodyPr>
            <a:normAutofit fontScale="85000" lnSpcReduction="20000"/>
          </a:bodyPr>
          <a:lstStyle/>
          <a:p>
            <a:pPr marL="0" indent="0">
              <a:buNone/>
            </a:pPr>
            <a:r>
              <a:rPr lang="en-CA" sz="3300" dirty="0"/>
              <a:t>From a spiritual perspective, the failure to acknowledge one of God’s divinely placed stop signs can have equally problematic </a:t>
            </a:r>
            <a:r>
              <a:rPr lang="en-CA" sz="3300" dirty="0" smtClean="0"/>
              <a:t>outcomes; rolling </a:t>
            </a:r>
            <a:r>
              <a:rPr lang="en-CA" sz="3300" dirty="0"/>
              <a:t>through spiritual stop signs always leads to eventual spiritual ruin and ultimately, spiritual death.</a:t>
            </a:r>
          </a:p>
          <a:p>
            <a:pPr marL="0" indent="0">
              <a:buNone/>
            </a:pPr>
            <a:endParaRPr lang="en-CA" dirty="0"/>
          </a:p>
        </p:txBody>
      </p:sp>
      <p:pic>
        <p:nvPicPr>
          <p:cNvPr id="2050" name="Picture 2" descr="Even fender benders can be complicated: Experts advise on reporting  accidents - NOOGAto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564904"/>
            <a:ext cx="4808061" cy="3202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103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555776" y="2200444"/>
            <a:ext cx="6444208" cy="4468916"/>
          </a:xfrm>
          <a:prstGeom prst="rect">
            <a:avLst/>
          </a:prstGeom>
          <a:solidFill>
            <a:srgbClr val="FFFFFF">
              <a:alpha val="40000"/>
            </a:srgbClr>
          </a:solidFill>
        </p:spPr>
        <p:txBody>
          <a:bodyPr wrap="square">
            <a:spAutoFit/>
          </a:bodyPr>
          <a:lstStyle/>
          <a:p>
            <a:pPr algn="ctr">
              <a:lnSpc>
                <a:spcPct val="90000"/>
              </a:lnSpc>
            </a:pPr>
            <a:r>
              <a:rPr lang="en-CA" sz="2800" dirty="0" smtClean="0">
                <a:solidFill>
                  <a:srgbClr val="C00000"/>
                </a:solidFill>
              </a:rPr>
              <a:t>“For </a:t>
            </a:r>
            <a:r>
              <a:rPr lang="en-CA" sz="2800" dirty="0">
                <a:solidFill>
                  <a:srgbClr val="C00000"/>
                </a:solidFill>
              </a:rPr>
              <a:t>the grace of God has appeared that offers salvation to all people. </a:t>
            </a:r>
            <a:r>
              <a:rPr lang="en-CA" sz="2800" b="1" baseline="30000" dirty="0">
                <a:solidFill>
                  <a:srgbClr val="C00000"/>
                </a:solidFill>
              </a:rPr>
              <a:t> </a:t>
            </a:r>
            <a:r>
              <a:rPr lang="en-CA" sz="2800" dirty="0">
                <a:solidFill>
                  <a:srgbClr val="C00000"/>
                </a:solidFill>
              </a:rPr>
              <a:t>It teaches us to say “No” to ungodliness and worldly passions, and to live self-controlled, upright and godly lives in this present </a:t>
            </a:r>
            <a:r>
              <a:rPr lang="en-CA" sz="2800" dirty="0" smtClean="0">
                <a:solidFill>
                  <a:srgbClr val="C00000"/>
                </a:solidFill>
              </a:rPr>
              <a:t>age.” (Titus 2:11-12) </a:t>
            </a:r>
          </a:p>
          <a:p>
            <a:pPr>
              <a:lnSpc>
                <a:spcPct val="90000"/>
              </a:lnSpc>
            </a:pPr>
            <a:endParaRPr lang="en-CA" sz="400" dirty="0">
              <a:solidFill>
                <a:srgbClr val="C00000"/>
              </a:solidFill>
            </a:endParaRPr>
          </a:p>
          <a:p>
            <a:pPr>
              <a:lnSpc>
                <a:spcPct val="90000"/>
              </a:lnSpc>
            </a:pPr>
            <a:endParaRPr lang="en-CA" sz="400" dirty="0" smtClean="0">
              <a:solidFill>
                <a:srgbClr val="C00000"/>
              </a:solidFill>
            </a:endParaRPr>
          </a:p>
          <a:p>
            <a:pPr marL="457200" indent="-457200">
              <a:lnSpc>
                <a:spcPct val="90000"/>
              </a:lnSpc>
              <a:buFont typeface="Arial" panose="020B0604020202020204" pitchFamily="34" charset="0"/>
              <a:buChar char="•"/>
            </a:pPr>
            <a:r>
              <a:rPr lang="en-CA" sz="2800" dirty="0" smtClean="0"/>
              <a:t>God </a:t>
            </a:r>
            <a:r>
              <a:rPr lang="en-CA" sz="2800" dirty="0"/>
              <a:t>has put up a spiritual stop sign – oftentimes, repeated stop signs </a:t>
            </a:r>
            <a:r>
              <a:rPr lang="en-CA" sz="2800" dirty="0" smtClean="0"/>
              <a:t>– in our </a:t>
            </a:r>
            <a:r>
              <a:rPr lang="en-CA" sz="2800" dirty="0"/>
              <a:t>lives to alert us to the foolishness of our ways and to force us to stop and take in the grace He has extended to us. </a:t>
            </a:r>
            <a:endParaRPr lang="en-CA" sz="2800" b="1" dirty="0">
              <a:solidFill>
                <a:schemeClr val="bg1"/>
              </a:solidFill>
              <a:effectLst>
                <a:outerShdw blurRad="38100" dist="38100" dir="2700000" algn="tl">
                  <a:srgbClr val="000000">
                    <a:alpha val="43137"/>
                  </a:srgbClr>
                </a:outerShdw>
              </a:effectLst>
            </a:endParaRPr>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7975" y="2420888"/>
            <a:ext cx="1999932" cy="19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734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699792" y="2411010"/>
            <a:ext cx="6264696" cy="3970318"/>
          </a:xfrm>
          <a:prstGeom prst="rect">
            <a:avLst/>
          </a:prstGeom>
          <a:solidFill>
            <a:srgbClr val="FFFFFF">
              <a:alpha val="40000"/>
            </a:srgbClr>
          </a:solidFill>
        </p:spPr>
        <p:txBody>
          <a:bodyPr wrap="square">
            <a:spAutoFit/>
          </a:bodyPr>
          <a:lstStyle/>
          <a:p>
            <a:pPr marL="457200" indent="-457200">
              <a:lnSpc>
                <a:spcPct val="90000"/>
              </a:lnSpc>
              <a:buFont typeface="Arial" panose="020B0604020202020204" pitchFamily="34" charset="0"/>
              <a:buChar char="•"/>
            </a:pPr>
            <a:r>
              <a:rPr lang="en-CA" sz="2800" dirty="0" smtClean="0"/>
              <a:t>Sometimes, God will put up a spiritual stop sign to prevent us from heading </a:t>
            </a:r>
            <a:r>
              <a:rPr lang="en-CA" sz="2800" dirty="0"/>
              <a:t>down a path of ministry or interaction that we believe God will </a:t>
            </a:r>
            <a:r>
              <a:rPr lang="en-CA" sz="2800" dirty="0" smtClean="0"/>
              <a:t>bless, so that He can actually do something far more important in and through us.</a:t>
            </a:r>
          </a:p>
          <a:p>
            <a:pPr marL="457200" indent="-457200">
              <a:lnSpc>
                <a:spcPct val="90000"/>
              </a:lnSpc>
              <a:buFont typeface="Arial" panose="020B0604020202020204" pitchFamily="34" charset="0"/>
              <a:buChar char="•"/>
            </a:pPr>
            <a:endParaRPr lang="en-CA" sz="2800" dirty="0" smtClean="0"/>
          </a:p>
          <a:p>
            <a:pPr marL="457200" indent="-457200">
              <a:lnSpc>
                <a:spcPct val="90000"/>
              </a:lnSpc>
              <a:buFont typeface="Arial" panose="020B0604020202020204" pitchFamily="34" charset="0"/>
              <a:buChar char="•"/>
            </a:pPr>
            <a:r>
              <a:rPr lang="en-CA" sz="2800" dirty="0" smtClean="0"/>
              <a:t>Rolling </a:t>
            </a:r>
            <a:r>
              <a:rPr lang="en-CA" sz="2800" dirty="0"/>
              <a:t>through God’s stop signs is never beneficial to our ministry, the church or to our individual </a:t>
            </a:r>
            <a:r>
              <a:rPr lang="en-CA" sz="2800" dirty="0" smtClean="0"/>
              <a:t>spirituality.  </a:t>
            </a:r>
            <a:endParaRPr lang="en-CA" sz="2800" b="1" dirty="0">
              <a:solidFill>
                <a:schemeClr val="bg1"/>
              </a:solidFill>
              <a:effectLst>
                <a:outerShdw blurRad="38100" dist="38100" dir="2700000" algn="tl">
                  <a:srgbClr val="000000">
                    <a:alpha val="43137"/>
                  </a:srgbClr>
                </a:outerShdw>
              </a:effectLst>
            </a:endParaRPr>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7975" y="2420888"/>
            <a:ext cx="1999932" cy="19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548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699792" y="2200444"/>
            <a:ext cx="6264696" cy="3970318"/>
          </a:xfrm>
          <a:prstGeom prst="rect">
            <a:avLst/>
          </a:prstGeom>
          <a:solidFill>
            <a:srgbClr val="FFFFFF">
              <a:alpha val="40000"/>
            </a:srgbClr>
          </a:solidFill>
        </p:spPr>
        <p:txBody>
          <a:bodyPr wrap="square">
            <a:spAutoFit/>
          </a:bodyPr>
          <a:lstStyle/>
          <a:p>
            <a:pPr algn="ctr">
              <a:lnSpc>
                <a:spcPct val="90000"/>
              </a:lnSpc>
            </a:pPr>
            <a:r>
              <a:rPr lang="en-CA" sz="2800" dirty="0" smtClean="0">
                <a:solidFill>
                  <a:srgbClr val="C00000"/>
                </a:solidFill>
              </a:rPr>
              <a:t>“Be still</a:t>
            </a:r>
            <a:r>
              <a:rPr lang="en-CA" sz="2800" dirty="0">
                <a:solidFill>
                  <a:srgbClr val="C00000"/>
                </a:solidFill>
              </a:rPr>
              <a:t>, and know that I am God</a:t>
            </a:r>
            <a:r>
              <a:rPr lang="en-CA" sz="2800" dirty="0" smtClean="0">
                <a:solidFill>
                  <a:srgbClr val="C00000"/>
                </a:solidFill>
              </a:rPr>
              <a:t>”.</a:t>
            </a:r>
            <a:r>
              <a:rPr lang="en-CA" sz="2800" dirty="0">
                <a:solidFill>
                  <a:srgbClr val="C00000"/>
                </a:solidFill>
              </a:rPr>
              <a:t> </a:t>
            </a:r>
            <a:r>
              <a:rPr lang="en-CA" sz="2800" dirty="0" smtClean="0">
                <a:solidFill>
                  <a:srgbClr val="C00000"/>
                </a:solidFill>
              </a:rPr>
              <a:t>          (Psalm 46:10) </a:t>
            </a:r>
          </a:p>
          <a:p>
            <a:pPr>
              <a:lnSpc>
                <a:spcPct val="90000"/>
              </a:lnSpc>
            </a:pPr>
            <a:r>
              <a:rPr lang="en-CA" sz="2800" dirty="0" smtClean="0">
                <a:solidFill>
                  <a:srgbClr val="C00000"/>
                </a:solidFill>
              </a:rPr>
              <a:t> </a:t>
            </a:r>
          </a:p>
          <a:p>
            <a:pPr marL="457200" indent="-457200">
              <a:lnSpc>
                <a:spcPct val="90000"/>
              </a:lnSpc>
              <a:buFont typeface="Arial" panose="020B0604020202020204" pitchFamily="34" charset="0"/>
              <a:buChar char="•"/>
            </a:pPr>
            <a:r>
              <a:rPr lang="en-CA" sz="2800" dirty="0" smtClean="0"/>
              <a:t>“Be </a:t>
            </a:r>
            <a:r>
              <a:rPr lang="en-CA" sz="2800" dirty="0"/>
              <a:t>still” </a:t>
            </a:r>
            <a:r>
              <a:rPr lang="en-CA" sz="2800" dirty="0" smtClean="0"/>
              <a:t>= cease </a:t>
            </a:r>
            <a:r>
              <a:rPr lang="en-CA" sz="2800" dirty="0"/>
              <a:t>striving, stop contending, let go or, colloquially, relax</a:t>
            </a:r>
            <a:endParaRPr lang="en-CA" sz="2800" dirty="0" smtClean="0">
              <a:solidFill>
                <a:srgbClr val="C00000"/>
              </a:solidFill>
            </a:endParaRPr>
          </a:p>
          <a:p>
            <a:pPr marL="457200" indent="-457200">
              <a:lnSpc>
                <a:spcPct val="90000"/>
              </a:lnSpc>
              <a:buFont typeface="Arial" panose="020B0604020202020204" pitchFamily="34" charset="0"/>
              <a:buChar char="•"/>
            </a:pPr>
            <a:r>
              <a:rPr lang="en-CA" sz="2800" dirty="0"/>
              <a:t>We cannot will ourselves to be “better Christians”; </a:t>
            </a:r>
            <a:r>
              <a:rPr lang="en-CA" sz="2800" dirty="0" smtClean="0"/>
              <a:t>instead, </a:t>
            </a:r>
            <a:r>
              <a:rPr lang="en-CA" sz="2800" dirty="0"/>
              <a:t>there is a yielding to Jesus and a partnering with His Holy Spirit that is required if we are to follow Him effectively. </a:t>
            </a:r>
            <a:endParaRPr lang="en-CA" sz="2800" b="1" dirty="0">
              <a:solidFill>
                <a:schemeClr val="bg1"/>
              </a:solidFill>
              <a:effectLst>
                <a:outerShdw blurRad="38100" dist="38100" dir="2700000" algn="tl">
                  <a:srgbClr val="000000">
                    <a:alpha val="43137"/>
                  </a:srgbClr>
                </a:outerShdw>
              </a:effectLst>
            </a:endParaRPr>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7975" y="2420888"/>
            <a:ext cx="1999932" cy="19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20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27583" y="2200444"/>
            <a:ext cx="8808913" cy="4413516"/>
          </a:xfrm>
          <a:prstGeom prst="rect">
            <a:avLst/>
          </a:prstGeom>
          <a:solidFill>
            <a:srgbClr val="FFFFFF">
              <a:alpha val="40000"/>
            </a:srgbClr>
          </a:solidFill>
        </p:spPr>
        <p:txBody>
          <a:bodyPr wrap="square">
            <a:spAutoFit/>
          </a:bodyPr>
          <a:lstStyle/>
          <a:p>
            <a:pPr>
              <a:lnSpc>
                <a:spcPct val="90000"/>
              </a:lnSpc>
            </a:pPr>
            <a:r>
              <a:rPr lang="en-CA" sz="2600" dirty="0" smtClean="0">
                <a:solidFill>
                  <a:srgbClr val="C00000"/>
                </a:solidFill>
              </a:rPr>
              <a:t>“That </a:t>
            </a:r>
            <a:r>
              <a:rPr lang="en-CA" sz="2600" dirty="0">
                <a:solidFill>
                  <a:srgbClr val="C00000"/>
                </a:solidFill>
              </a:rPr>
              <a:t>day when evening came, he said to his disciples, “Let us go over to the other side.” Leaving the crowd behind, they took him along, just as he was, in the boat. There were also other boats with him. A furious squall came up, and the waves broke over the boat, so that it was nearly swamped. Jesus was in the stern, sleeping on a cushion. The disciples woke him and said to him, “Teacher, don’t you care if we drown?” He got up, rebuked the wind and said to the waves, “Quiet! Be still!” Then the wind died down and it was completely calm. He said to his disciples, “Why are you so afraid? Do you still have no faith?” They were terrified and asked each other, “Who is this? Even the wind and the waves obey him</a:t>
            </a:r>
            <a:r>
              <a:rPr lang="en-CA" sz="2600" dirty="0" smtClean="0">
                <a:solidFill>
                  <a:srgbClr val="C00000"/>
                </a:solidFill>
              </a:rPr>
              <a:t>!” (Mark 4:35-41)</a:t>
            </a:r>
            <a:endParaRPr lang="en-CA"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9426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699792" y="2553866"/>
            <a:ext cx="6264696" cy="3539430"/>
          </a:xfrm>
          <a:prstGeom prst="rect">
            <a:avLst/>
          </a:prstGeom>
          <a:solidFill>
            <a:srgbClr val="FFFFFF">
              <a:alpha val="40000"/>
            </a:srgbClr>
          </a:solidFill>
        </p:spPr>
        <p:txBody>
          <a:bodyPr wrap="square">
            <a:spAutoFit/>
          </a:bodyPr>
          <a:lstStyle/>
          <a:p>
            <a:r>
              <a:rPr lang="en-CA" sz="2800" b="1" dirty="0" smtClean="0"/>
              <a:t>KEY QUESTIONS</a:t>
            </a:r>
          </a:p>
          <a:p>
            <a:pPr marL="457200" indent="-457200">
              <a:buFont typeface="Arial" panose="020B0604020202020204" pitchFamily="34" charset="0"/>
              <a:buChar char="•"/>
            </a:pPr>
            <a:r>
              <a:rPr lang="en-CA" sz="2800" dirty="0" smtClean="0"/>
              <a:t>The </a:t>
            </a:r>
            <a:r>
              <a:rPr lang="en-CA" sz="2800" dirty="0"/>
              <a:t>wind and waves obeyed Jesus’ stop sign, do you? </a:t>
            </a:r>
          </a:p>
          <a:p>
            <a:pPr marL="457200" indent="-457200">
              <a:buFont typeface="Arial" panose="020B0604020202020204" pitchFamily="34" charset="0"/>
              <a:buChar char="•"/>
            </a:pPr>
            <a:r>
              <a:rPr lang="en-CA" sz="2800" dirty="0" smtClean="0"/>
              <a:t>On </a:t>
            </a:r>
            <a:r>
              <a:rPr lang="en-CA" sz="2800" dirty="0"/>
              <a:t>the other hand, we might ask ourselves what are we saying about who we believe to be in authority over our </a:t>
            </a:r>
            <a:r>
              <a:rPr lang="en-CA" sz="2800" dirty="0" smtClean="0"/>
              <a:t>lives </a:t>
            </a:r>
            <a:r>
              <a:rPr lang="en-CA" sz="2800" dirty="0"/>
              <a:t>when we choose to roll on through a spiritual stop sign?</a:t>
            </a:r>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7975" y="2276872"/>
            <a:ext cx="1999932" cy="19979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Key Idea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l="31368" t="17950" r="30005" b="25611"/>
          <a:stretch/>
        </p:blipFill>
        <p:spPr bwMode="auto">
          <a:xfrm>
            <a:off x="403750" y="4446313"/>
            <a:ext cx="1750242" cy="2203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1341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4" name="AutoShape 2" descr="bumpy road sign - Clip 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bumpy road sign - Clip Art Librar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2520280" y="2200444"/>
            <a:ext cx="6444208" cy="4401205"/>
          </a:xfrm>
          <a:prstGeom prst="rect">
            <a:avLst/>
          </a:prstGeom>
          <a:solidFill>
            <a:srgbClr val="FFFFFF">
              <a:alpha val="40000"/>
            </a:srgbClr>
          </a:solidFill>
        </p:spPr>
        <p:txBody>
          <a:bodyPr wrap="square">
            <a:spAutoFit/>
          </a:bodyPr>
          <a:lstStyle/>
          <a:p>
            <a:r>
              <a:rPr lang="en-CA" sz="2800" b="1" dirty="0" smtClean="0"/>
              <a:t>How </a:t>
            </a:r>
            <a:r>
              <a:rPr lang="en-CA" sz="2800" b="1" dirty="0"/>
              <a:t>ought we </a:t>
            </a:r>
            <a:r>
              <a:rPr lang="en-CA" sz="2800" b="1" dirty="0" smtClean="0"/>
              <a:t>respond to a spiritual stop sign?</a:t>
            </a:r>
          </a:p>
          <a:p>
            <a:r>
              <a:rPr lang="en-CA" sz="2800" dirty="0" smtClean="0"/>
              <a:t>We </a:t>
            </a:r>
            <a:r>
              <a:rPr lang="en-CA" sz="2800" dirty="0"/>
              <a:t>ought to stop, take stock of our spiritual and cultural surroundings and then prepare to proceed safely with a clear view of the conditions around us. As we idle at the stop sign, we might need to address areas of sin in our lives, disordered ministry plans or false understandings of who is truly sovereign over our lives. </a:t>
            </a:r>
          </a:p>
        </p:txBody>
      </p:sp>
      <p:pic>
        <p:nvPicPr>
          <p:cNvPr id="8" name="Picture 2" descr="OnlineLabels Clip Art - Stop Sign With Transparent Background"/>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7975" y="2420888"/>
            <a:ext cx="1999932" cy="1997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884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498</Words>
  <Application>Microsoft Office PowerPoint</Application>
  <PresentationFormat>On-screen Show (4:3)</PresentationFormat>
  <Paragraphs>30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Scott</cp:lastModifiedBy>
  <cp:revision>11</cp:revision>
  <dcterms:created xsi:type="dcterms:W3CDTF">2020-09-18T15:51:49Z</dcterms:created>
  <dcterms:modified xsi:type="dcterms:W3CDTF">2020-09-25T14:18:29Z</dcterms:modified>
</cp:coreProperties>
</file>