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8" d="100"/>
          <a:sy n="68" d="100"/>
        </p:scale>
        <p:origin x="-13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p:txBody>
          <a:bodyPr/>
          <a:lstStyle/>
          <a:p>
            <a:fld id="{3A1BCF8F-E2E5-4B62-A313-90F02953CB14}" type="datetimeFigureOut">
              <a:rPr lang="en-CA" smtClean="0"/>
              <a:t>18/09/2020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CB3160-CE1D-4AF6-8098-58D5330C2BDE}" type="slidenum">
              <a:rPr lang="en-CA" smtClean="0"/>
              <a:t>‹#›</a:t>
            </a:fld>
            <a:endParaRPr lang="en-CA"/>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40485"/>
          <a:stretch/>
        </p:blipFill>
        <p:spPr>
          <a:xfrm>
            <a:off x="0" y="-103031"/>
            <a:ext cx="9132407" cy="6961031"/>
          </a:xfrm>
          <a:prstGeom prst="rect">
            <a:avLst/>
          </a:prstGeom>
        </p:spPr>
      </p:pic>
    </p:spTree>
    <p:extLst>
      <p:ext uri="{BB962C8B-B14F-4D97-AF65-F5344CB8AC3E}">
        <p14:creationId xmlns:p14="http://schemas.microsoft.com/office/powerpoint/2010/main" val="429001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A1BCF8F-E2E5-4B62-A313-90F02953CB14}" type="datetimeFigureOut">
              <a:rPr lang="en-CA" smtClean="0"/>
              <a:t>18/09/2020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CB3160-CE1D-4AF6-8098-58D5330C2BDE}" type="slidenum">
              <a:rPr lang="en-CA" smtClean="0"/>
              <a:t>‹#›</a:t>
            </a:fld>
            <a:endParaRPr lang="en-CA"/>
          </a:p>
        </p:txBody>
      </p:sp>
    </p:spTree>
    <p:extLst>
      <p:ext uri="{BB962C8B-B14F-4D97-AF65-F5344CB8AC3E}">
        <p14:creationId xmlns:p14="http://schemas.microsoft.com/office/powerpoint/2010/main" val="228110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A1BCF8F-E2E5-4B62-A313-90F02953CB14}" type="datetimeFigureOut">
              <a:rPr lang="en-CA" smtClean="0"/>
              <a:t>18/09/2020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CB3160-CE1D-4AF6-8098-58D5330C2BDE}" type="slidenum">
              <a:rPr lang="en-CA" smtClean="0"/>
              <a:t>‹#›</a:t>
            </a:fld>
            <a:endParaRPr lang="en-CA"/>
          </a:p>
        </p:txBody>
      </p:sp>
    </p:spTree>
    <p:extLst>
      <p:ext uri="{BB962C8B-B14F-4D97-AF65-F5344CB8AC3E}">
        <p14:creationId xmlns:p14="http://schemas.microsoft.com/office/powerpoint/2010/main" val="61338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457200" y="2204864"/>
            <a:ext cx="8229600" cy="4536504"/>
          </a:xfrm>
        </p:spPr>
        <p:txBody>
          <a:bodyPr>
            <a:normAutofit/>
          </a:bodyPr>
          <a:lstStyle>
            <a:lvl1pPr>
              <a:defRPr sz="2800">
                <a:solidFill>
                  <a:schemeClr val="tx1"/>
                </a:solidFill>
                <a:effectLst/>
              </a:defRPr>
            </a:lvl1pPr>
            <a:lvl2pPr>
              <a:defRPr sz="2800">
                <a:solidFill>
                  <a:schemeClr val="tx1"/>
                </a:solidFill>
                <a:effectLst/>
              </a:defRPr>
            </a:lvl2pPr>
            <a:lvl3pPr>
              <a:defRPr sz="2800">
                <a:solidFill>
                  <a:schemeClr val="tx1"/>
                </a:solidFill>
                <a:effectLst/>
              </a:defRPr>
            </a:lvl3pPr>
            <a:lvl4pPr>
              <a:defRPr sz="2800">
                <a:solidFill>
                  <a:schemeClr val="tx1"/>
                </a:solidFill>
                <a:effectLst/>
              </a:defRPr>
            </a:lvl4pPr>
            <a:lvl5pPr>
              <a:defRPr sz="2800">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3A1BCF8F-E2E5-4B62-A313-90F02953CB14}" type="datetimeFigureOut">
              <a:rPr lang="en-CA" smtClean="0"/>
              <a:t>18/09/2020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CB3160-CE1D-4AF6-8098-58D5330C2BDE}" type="slidenum">
              <a:rPr lang="en-CA" smtClean="0"/>
              <a:t>‹#›</a:t>
            </a:fld>
            <a:endParaRPr lang="en-CA"/>
          </a:p>
        </p:txBody>
      </p:sp>
    </p:spTree>
    <p:extLst>
      <p:ext uri="{BB962C8B-B14F-4D97-AF65-F5344CB8AC3E}">
        <p14:creationId xmlns:p14="http://schemas.microsoft.com/office/powerpoint/2010/main" val="52949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1BCF8F-E2E5-4B62-A313-90F02953CB14}" type="datetimeFigureOut">
              <a:rPr lang="en-CA" smtClean="0"/>
              <a:t>18/09/2020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CB3160-CE1D-4AF6-8098-58D5330C2BDE}" type="slidenum">
              <a:rPr lang="en-CA" smtClean="0"/>
              <a:t>‹#›</a:t>
            </a:fld>
            <a:endParaRPr lang="en-CA"/>
          </a:p>
        </p:txBody>
      </p:sp>
    </p:spTree>
    <p:extLst>
      <p:ext uri="{BB962C8B-B14F-4D97-AF65-F5344CB8AC3E}">
        <p14:creationId xmlns:p14="http://schemas.microsoft.com/office/powerpoint/2010/main" val="1004424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A1BCF8F-E2E5-4B62-A313-90F02953CB14}" type="datetimeFigureOut">
              <a:rPr lang="en-CA" smtClean="0"/>
              <a:t>18/09/2020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CB3160-CE1D-4AF6-8098-58D5330C2BDE}" type="slidenum">
              <a:rPr lang="en-CA" smtClean="0"/>
              <a:t>‹#›</a:t>
            </a:fld>
            <a:endParaRPr lang="en-CA"/>
          </a:p>
        </p:txBody>
      </p:sp>
    </p:spTree>
    <p:extLst>
      <p:ext uri="{BB962C8B-B14F-4D97-AF65-F5344CB8AC3E}">
        <p14:creationId xmlns:p14="http://schemas.microsoft.com/office/powerpoint/2010/main" val="2170329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A1BCF8F-E2E5-4B62-A313-90F02953CB14}" type="datetimeFigureOut">
              <a:rPr lang="en-CA" smtClean="0"/>
              <a:t>18/09/2020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5CB3160-CE1D-4AF6-8098-58D5330C2BDE}" type="slidenum">
              <a:rPr lang="en-CA" smtClean="0"/>
              <a:t>‹#›</a:t>
            </a:fld>
            <a:endParaRPr lang="en-CA"/>
          </a:p>
        </p:txBody>
      </p:sp>
    </p:spTree>
    <p:extLst>
      <p:ext uri="{BB962C8B-B14F-4D97-AF65-F5344CB8AC3E}">
        <p14:creationId xmlns:p14="http://schemas.microsoft.com/office/powerpoint/2010/main" val="405090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A1BCF8F-E2E5-4B62-A313-90F02953CB14}" type="datetimeFigureOut">
              <a:rPr lang="en-CA" smtClean="0"/>
              <a:t>18/09/2020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5CB3160-CE1D-4AF6-8098-58D5330C2BDE}" type="slidenum">
              <a:rPr lang="en-CA" smtClean="0"/>
              <a:t>‹#›</a:t>
            </a:fld>
            <a:endParaRPr lang="en-CA"/>
          </a:p>
        </p:txBody>
      </p:sp>
    </p:spTree>
    <p:extLst>
      <p:ext uri="{BB962C8B-B14F-4D97-AF65-F5344CB8AC3E}">
        <p14:creationId xmlns:p14="http://schemas.microsoft.com/office/powerpoint/2010/main" val="2298761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BCF8F-E2E5-4B62-A313-90F02953CB14}" type="datetimeFigureOut">
              <a:rPr lang="en-CA" smtClean="0"/>
              <a:t>18/09/2020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5CB3160-CE1D-4AF6-8098-58D5330C2BDE}" type="slidenum">
              <a:rPr lang="en-CA" smtClean="0"/>
              <a:t>‹#›</a:t>
            </a:fld>
            <a:endParaRPr lang="en-CA"/>
          </a:p>
        </p:txBody>
      </p:sp>
    </p:spTree>
    <p:extLst>
      <p:ext uri="{BB962C8B-B14F-4D97-AF65-F5344CB8AC3E}">
        <p14:creationId xmlns:p14="http://schemas.microsoft.com/office/powerpoint/2010/main" val="2904678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BCF8F-E2E5-4B62-A313-90F02953CB14}" type="datetimeFigureOut">
              <a:rPr lang="en-CA" smtClean="0"/>
              <a:t>18/09/2020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CB3160-CE1D-4AF6-8098-58D5330C2BDE}" type="slidenum">
              <a:rPr lang="en-CA" smtClean="0"/>
              <a:t>‹#›</a:t>
            </a:fld>
            <a:endParaRPr lang="en-CA"/>
          </a:p>
        </p:txBody>
      </p:sp>
    </p:spTree>
    <p:extLst>
      <p:ext uri="{BB962C8B-B14F-4D97-AF65-F5344CB8AC3E}">
        <p14:creationId xmlns:p14="http://schemas.microsoft.com/office/powerpoint/2010/main" val="197664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BCF8F-E2E5-4B62-A313-90F02953CB14}" type="datetimeFigureOut">
              <a:rPr lang="en-CA" smtClean="0"/>
              <a:t>18/09/2020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CB3160-CE1D-4AF6-8098-58D5330C2BDE}" type="slidenum">
              <a:rPr lang="en-CA" smtClean="0"/>
              <a:t>‹#›</a:t>
            </a:fld>
            <a:endParaRPr lang="en-CA"/>
          </a:p>
        </p:txBody>
      </p:sp>
    </p:spTree>
    <p:extLst>
      <p:ext uri="{BB962C8B-B14F-4D97-AF65-F5344CB8AC3E}">
        <p14:creationId xmlns:p14="http://schemas.microsoft.com/office/powerpoint/2010/main" val="2663638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F8F-E2E5-4B62-A313-90F02953CB14}" type="datetimeFigureOut">
              <a:rPr lang="en-CA" smtClean="0"/>
              <a:t>18/09/2020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B3160-CE1D-4AF6-8098-58D5330C2BDE}" type="slidenum">
              <a:rPr lang="en-CA" smtClean="0"/>
              <a:t>‹#›</a:t>
            </a:fld>
            <a:endParaRPr lang="en-CA"/>
          </a:p>
        </p:txBody>
      </p:sp>
      <p:pic>
        <p:nvPicPr>
          <p:cNvPr id="1026" name="Picture 2" descr="5x7FT Street German Traffic Signs Lights Wall Pavement Sidewalk Road Custom  Photo Studio Backdrop Background Vinyl 220cm x 150cm|background  vinyl|studio backdropphoto studio backdrop - AliExpress"/>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002263" y="106187875"/>
            <a:ext cx="5953125"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Text Box 3"/>
          <p:cNvSpPr txBox="1">
            <a:spLocks noChangeArrowheads="1"/>
          </p:cNvSpPr>
          <p:nvPr userDrawn="1"/>
        </p:nvSpPr>
        <p:spPr bwMode="auto">
          <a:xfrm>
            <a:off x="107284838" y="112455325"/>
            <a:ext cx="5402262" cy="1030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7200" b="0" i="0" u="none" strike="noStrike" cap="none" normalizeH="0" baseline="0" smtClean="0">
                <a:ln>
                  <a:noFill/>
                </a:ln>
                <a:solidFill>
                  <a:srgbClr val="FFFFFF"/>
                </a:solidFill>
                <a:effectLst/>
                <a:latin typeface="BadaBoom BB" pitchFamily="34" charset="0"/>
                <a:cs typeface="Arial" pitchFamily="34" charset="0"/>
              </a:rPr>
              <a:t>Spiritual Signs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a:picLocks noChangeAspect="1"/>
          </p:cNvPicPr>
          <p:nvPr userDrawn="1"/>
        </p:nvPicPr>
        <p:blipFill rotWithShape="1">
          <a:blip r:embed="rId14">
            <a:extLst>
              <a:ext uri="{28A0092B-C50C-407E-A947-70E740481C1C}">
                <a14:useLocalDpi xmlns:a14="http://schemas.microsoft.com/office/drawing/2010/main" val="0"/>
              </a:ext>
            </a:extLst>
          </a:blip>
          <a:srcRect t="52554"/>
          <a:stretch/>
        </p:blipFill>
        <p:spPr>
          <a:xfrm>
            <a:off x="0" y="1"/>
            <a:ext cx="9177013" cy="3837903"/>
          </a:xfrm>
          <a:prstGeom prst="rect">
            <a:avLst/>
          </a:prstGeom>
        </p:spPr>
      </p:pic>
      <p:pic>
        <p:nvPicPr>
          <p:cNvPr id="13" name="Picture 12"/>
          <p:cNvPicPr>
            <a:picLocks noChangeAspect="1"/>
          </p:cNvPicPr>
          <p:nvPr userDrawn="1"/>
        </p:nvPicPr>
        <p:blipFill rotWithShape="1">
          <a:blip r:embed="rId14">
            <a:extLst>
              <a:ext uri="{28A0092B-C50C-407E-A947-70E740481C1C}">
                <a14:useLocalDpi xmlns:a14="http://schemas.microsoft.com/office/drawing/2010/main" val="0"/>
              </a:ext>
            </a:extLst>
          </a:blip>
          <a:srcRect t="79434"/>
          <a:stretch/>
        </p:blipFill>
        <p:spPr>
          <a:xfrm>
            <a:off x="-32234" y="2060848"/>
            <a:ext cx="9177013" cy="4823935"/>
          </a:xfrm>
          <a:prstGeom prst="rect">
            <a:avLst/>
          </a:prstGeom>
        </p:spPr>
      </p:pic>
    </p:spTree>
    <p:extLst>
      <p:ext uri="{BB962C8B-B14F-4D97-AF65-F5344CB8AC3E}">
        <p14:creationId xmlns:p14="http://schemas.microsoft.com/office/powerpoint/2010/main" val="2836079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301982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2204864"/>
            <a:ext cx="8229600" cy="4464496"/>
          </a:xfrm>
        </p:spPr>
        <p:txBody>
          <a:bodyPr>
            <a:normAutofit fontScale="85000" lnSpcReduction="20000"/>
          </a:bodyPr>
          <a:lstStyle/>
          <a:p>
            <a:pPr marL="0" indent="0">
              <a:buNone/>
            </a:pPr>
            <a:r>
              <a:rPr lang="en-CA" sz="3300" b="1" dirty="0" smtClean="0">
                <a:solidFill>
                  <a:schemeClr val="bg1"/>
                </a:solidFill>
              </a:rPr>
              <a:t>Has the </a:t>
            </a:r>
            <a:r>
              <a:rPr lang="en-CA" sz="3300" b="1" dirty="0">
                <a:solidFill>
                  <a:schemeClr val="bg1"/>
                </a:solidFill>
              </a:rPr>
              <a:t>past six </a:t>
            </a:r>
            <a:r>
              <a:rPr lang="en-CA" sz="3300" b="1" dirty="0" smtClean="0">
                <a:solidFill>
                  <a:schemeClr val="bg1"/>
                </a:solidFill>
              </a:rPr>
              <a:t>months served </a:t>
            </a:r>
            <a:r>
              <a:rPr lang="en-CA" sz="3300" b="1" dirty="0">
                <a:solidFill>
                  <a:schemeClr val="bg1"/>
                </a:solidFill>
              </a:rPr>
              <a:t>to dull your recall of </a:t>
            </a:r>
            <a:r>
              <a:rPr lang="en-CA" sz="3300" b="1" dirty="0" smtClean="0">
                <a:solidFill>
                  <a:schemeClr val="bg1"/>
                </a:solidFill>
              </a:rPr>
              <a:t>various </a:t>
            </a:r>
            <a:r>
              <a:rPr lang="en-CA" sz="3300" b="1" dirty="0">
                <a:solidFill>
                  <a:schemeClr val="bg1"/>
                </a:solidFill>
              </a:rPr>
              <a:t>spiritual road </a:t>
            </a:r>
            <a:r>
              <a:rPr lang="en-CA" sz="3300" b="1" dirty="0" smtClean="0">
                <a:solidFill>
                  <a:schemeClr val="bg1"/>
                </a:solidFill>
              </a:rPr>
              <a:t>signs, </a:t>
            </a:r>
            <a:r>
              <a:rPr lang="en-CA" sz="3300" b="1" dirty="0">
                <a:solidFill>
                  <a:schemeClr val="bg1"/>
                </a:solidFill>
              </a:rPr>
              <a:t>as we have been forced to change how we do just about everything, even in terms of our regular rhythms in following of </a:t>
            </a:r>
            <a:r>
              <a:rPr lang="en-CA" sz="3300" b="1" dirty="0" smtClean="0">
                <a:solidFill>
                  <a:schemeClr val="bg1"/>
                </a:solidFill>
              </a:rPr>
              <a:t>Jesus? </a:t>
            </a:r>
          </a:p>
          <a:p>
            <a:pPr marL="0" indent="0">
              <a:buNone/>
            </a:pPr>
            <a:endParaRPr lang="en-CA" sz="3300" b="1" dirty="0" smtClean="0">
              <a:solidFill>
                <a:schemeClr val="bg1"/>
              </a:solidFill>
            </a:endParaRPr>
          </a:p>
          <a:p>
            <a:pPr marL="1519238" indent="0">
              <a:buNone/>
            </a:pPr>
            <a:r>
              <a:rPr lang="en-CA" sz="3300" b="1" dirty="0" smtClean="0">
                <a:solidFill>
                  <a:schemeClr val="bg1"/>
                </a:solidFill>
              </a:rPr>
              <a:t>KEY IDEA: </a:t>
            </a:r>
            <a:r>
              <a:rPr lang="en-CA" sz="3300" b="1" dirty="0">
                <a:solidFill>
                  <a:schemeClr val="bg1"/>
                </a:solidFill>
              </a:rPr>
              <a:t>God has put spiritual “traffic signs” along our way as we strive to follow Jesus both individually and corporately. These spiritual “traffic signs</a:t>
            </a:r>
            <a:r>
              <a:rPr lang="en-CA" sz="3300" b="1">
                <a:solidFill>
                  <a:schemeClr val="bg1"/>
                </a:solidFill>
              </a:rPr>
              <a:t>” </a:t>
            </a:r>
            <a:r>
              <a:rPr lang="en-CA" sz="3300" b="1" smtClean="0">
                <a:solidFill>
                  <a:schemeClr val="bg1"/>
                </a:solidFill>
              </a:rPr>
              <a:t>alert </a:t>
            </a:r>
            <a:r>
              <a:rPr lang="en-CA" sz="3300" b="1" dirty="0">
                <a:solidFill>
                  <a:schemeClr val="bg1"/>
                </a:solidFill>
              </a:rPr>
              <a:t>us to changing spiritual conditions as we walk the path blazed by “the pioneer and </a:t>
            </a:r>
            <a:r>
              <a:rPr lang="en-CA" sz="3300" b="1" dirty="0" err="1">
                <a:solidFill>
                  <a:schemeClr val="bg1"/>
                </a:solidFill>
              </a:rPr>
              <a:t>perfecter</a:t>
            </a:r>
            <a:r>
              <a:rPr lang="en-CA" sz="3300" b="1" dirty="0">
                <a:solidFill>
                  <a:schemeClr val="bg1"/>
                </a:solidFill>
              </a:rPr>
              <a:t> of faith”, Jesus Christ. </a:t>
            </a:r>
          </a:p>
          <a:p>
            <a:endParaRPr lang="en-CA" dirty="0"/>
          </a:p>
        </p:txBody>
      </p:sp>
      <p:pic>
        <p:nvPicPr>
          <p:cNvPr id="7170" name="Picture 2" descr="Key Idea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31368" t="17950" r="30005" b="25611"/>
          <a:stretch/>
        </p:blipFill>
        <p:spPr bwMode="auto">
          <a:xfrm>
            <a:off x="539552" y="4156005"/>
            <a:ext cx="1195753" cy="150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103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sp>
        <p:nvSpPr>
          <p:cNvPr id="4" name="AutoShape 2" descr="bumpy road sign - Clip 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bumpy road sign - Clip Art Libr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80" name="Picture 8" descr="Bumpy road sign Royalty Free Vector Image - VectorStock"/>
          <p:cNvPicPr>
            <a:picLocks noChangeAspect="1" noChangeArrowheads="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b="10844"/>
          <a:stretch/>
        </p:blipFill>
        <p:spPr bwMode="auto">
          <a:xfrm>
            <a:off x="-28734" y="1988840"/>
            <a:ext cx="2656518" cy="25579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627784" y="2000222"/>
            <a:ext cx="6408712" cy="4832092"/>
          </a:xfrm>
          <a:prstGeom prst="rect">
            <a:avLst/>
          </a:prstGeom>
        </p:spPr>
        <p:txBody>
          <a:bodyPr wrap="square">
            <a:spAutoFit/>
          </a:bodyPr>
          <a:lstStyle/>
          <a:p>
            <a:r>
              <a:rPr lang="en-CA" sz="2800" b="1" dirty="0" smtClean="0">
                <a:solidFill>
                  <a:schemeClr val="bg1"/>
                </a:solidFill>
                <a:effectLst>
                  <a:outerShdw blurRad="38100" dist="38100" dir="2700000" algn="tl">
                    <a:srgbClr val="000000">
                      <a:alpha val="43137"/>
                    </a:srgbClr>
                  </a:outerShdw>
                </a:effectLst>
              </a:rPr>
              <a:t>“There </a:t>
            </a:r>
            <a:r>
              <a:rPr lang="en-CA" sz="2800" b="1" dirty="0">
                <a:solidFill>
                  <a:schemeClr val="bg1"/>
                </a:solidFill>
                <a:effectLst>
                  <a:outerShdw blurRad="38100" dist="38100" dir="2700000" algn="tl">
                    <a:srgbClr val="000000">
                      <a:alpha val="43137"/>
                    </a:srgbClr>
                  </a:outerShdw>
                </a:effectLst>
              </a:rPr>
              <a:t>will be terrible times in the last days. </a:t>
            </a:r>
            <a:r>
              <a:rPr lang="en-CA" sz="2800" b="1" baseline="30000" dirty="0">
                <a:solidFill>
                  <a:schemeClr val="bg1"/>
                </a:solidFill>
                <a:effectLst>
                  <a:outerShdw blurRad="38100" dist="38100" dir="2700000" algn="tl">
                    <a:srgbClr val="000000">
                      <a:alpha val="43137"/>
                    </a:srgbClr>
                  </a:outerShdw>
                </a:effectLst>
              </a:rPr>
              <a:t> </a:t>
            </a:r>
            <a:r>
              <a:rPr lang="en-CA" sz="2800" b="1" dirty="0">
                <a:solidFill>
                  <a:schemeClr val="bg1"/>
                </a:solidFill>
                <a:effectLst>
                  <a:outerShdw blurRad="38100" dist="38100" dir="2700000" algn="tl">
                    <a:srgbClr val="000000">
                      <a:alpha val="43137"/>
                    </a:srgbClr>
                  </a:outerShdw>
                </a:effectLst>
              </a:rPr>
              <a:t>People will be lovers of themselves, lovers of money, boastful</a:t>
            </a:r>
            <a:r>
              <a:rPr lang="en-CA" sz="2800" b="1" dirty="0" smtClean="0">
                <a:solidFill>
                  <a:schemeClr val="bg1"/>
                </a:solidFill>
                <a:effectLst>
                  <a:outerShdw blurRad="38100" dist="38100" dir="2700000" algn="tl">
                    <a:srgbClr val="000000">
                      <a:alpha val="43137"/>
                    </a:srgbClr>
                  </a:outerShdw>
                </a:effectLst>
              </a:rPr>
              <a:t>, proud, abusive, disobedient </a:t>
            </a:r>
            <a:r>
              <a:rPr lang="en-CA" sz="2800" b="1" dirty="0">
                <a:solidFill>
                  <a:schemeClr val="bg1"/>
                </a:solidFill>
                <a:effectLst>
                  <a:outerShdw blurRad="38100" dist="38100" dir="2700000" algn="tl">
                    <a:srgbClr val="000000">
                      <a:alpha val="43137"/>
                    </a:srgbClr>
                  </a:outerShdw>
                </a:effectLst>
              </a:rPr>
              <a:t>to their parents, ungrateful, unholy, without love, unforgiving, slanderous, without self-control, brutal, not lovers of </a:t>
            </a:r>
            <a:r>
              <a:rPr lang="en-CA" sz="2800" b="1" dirty="0" smtClean="0">
                <a:solidFill>
                  <a:schemeClr val="bg1"/>
                </a:solidFill>
                <a:effectLst>
                  <a:outerShdw blurRad="38100" dist="38100" dir="2700000" algn="tl">
                    <a:srgbClr val="000000">
                      <a:alpha val="43137"/>
                    </a:srgbClr>
                  </a:outerShdw>
                </a:effectLst>
              </a:rPr>
              <a:t>the good, treacherous, rash, conceited</a:t>
            </a:r>
            <a:r>
              <a:rPr lang="en-CA" sz="2800" b="1" dirty="0">
                <a:solidFill>
                  <a:schemeClr val="bg1"/>
                </a:solidFill>
                <a:effectLst>
                  <a:outerShdw blurRad="38100" dist="38100" dir="2700000" algn="tl">
                    <a:srgbClr val="000000">
                      <a:alpha val="43137"/>
                    </a:srgbClr>
                  </a:outerShdw>
                </a:effectLst>
              </a:rPr>
              <a:t>, lovers of pleasure rather than lovers of God— having a form of godliness but denying its power</a:t>
            </a:r>
            <a:r>
              <a:rPr lang="en-CA" sz="2800" b="1" dirty="0" smtClean="0">
                <a:solidFill>
                  <a:schemeClr val="bg1"/>
                </a:solidFill>
                <a:effectLst>
                  <a:outerShdw blurRad="38100" dist="38100" dir="2700000" algn="tl">
                    <a:srgbClr val="000000">
                      <a:alpha val="43137"/>
                    </a:srgbClr>
                  </a:outerShdw>
                </a:effectLst>
              </a:rPr>
              <a:t>.” (</a:t>
            </a:r>
            <a:r>
              <a:rPr lang="en-CA" sz="2800" b="1" dirty="0" smtClean="0">
                <a:solidFill>
                  <a:schemeClr val="bg1"/>
                </a:solidFill>
                <a:effectLst>
                  <a:outerShdw blurRad="38100" dist="38100" dir="2700000" algn="tl">
                    <a:srgbClr val="000000">
                      <a:alpha val="43137"/>
                    </a:srgbClr>
                  </a:outerShdw>
                </a:effectLst>
              </a:rPr>
              <a:t>2 Timothy 3:1-5)</a:t>
            </a:r>
            <a:endParaRPr lang="en-CA"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673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52144" y="2140335"/>
            <a:ext cx="4340336" cy="4536504"/>
          </a:xfrm>
        </p:spPr>
        <p:txBody>
          <a:bodyPr>
            <a:normAutofit/>
          </a:bodyPr>
          <a:lstStyle/>
          <a:p>
            <a:pPr marL="0" indent="0">
              <a:buNone/>
            </a:pPr>
            <a:r>
              <a:rPr lang="en-CA" sz="3200" b="1" dirty="0" smtClean="0">
                <a:solidFill>
                  <a:schemeClr val="bg1"/>
                </a:solidFill>
                <a:effectLst>
                  <a:outerShdw blurRad="38100" dist="38100" dir="2700000" algn="tl">
                    <a:srgbClr val="000000">
                      <a:alpha val="43137"/>
                    </a:srgbClr>
                  </a:outerShdw>
                </a:effectLst>
              </a:rPr>
              <a:t>“Wide </a:t>
            </a:r>
            <a:r>
              <a:rPr lang="en-CA" sz="3200" b="1" dirty="0">
                <a:solidFill>
                  <a:schemeClr val="bg1"/>
                </a:solidFill>
                <a:effectLst>
                  <a:outerShdw blurRad="38100" dist="38100" dir="2700000" algn="tl">
                    <a:srgbClr val="000000">
                      <a:alpha val="43137"/>
                    </a:srgbClr>
                  </a:outerShdw>
                </a:effectLst>
              </a:rPr>
              <a:t>is the gate and broad is the road that leads to destruction, and many enter through it. But small is the gate and narrow the road that leads to life, and only a few find it</a:t>
            </a:r>
            <a:r>
              <a:rPr lang="en-CA" sz="3200" b="1" dirty="0" smtClean="0">
                <a:solidFill>
                  <a:schemeClr val="bg1"/>
                </a:solidFill>
                <a:effectLst>
                  <a:outerShdw blurRad="38100" dist="38100" dir="2700000" algn="tl">
                    <a:srgbClr val="000000">
                      <a:alpha val="43137"/>
                    </a:srgbClr>
                  </a:outerShdw>
                </a:effectLst>
              </a:rPr>
              <a:t>”.</a:t>
            </a:r>
            <a:r>
              <a:rPr lang="en-CA" sz="3200" b="1" dirty="0" smtClean="0">
                <a:solidFill>
                  <a:schemeClr val="bg1"/>
                </a:solidFill>
                <a:effectLst>
                  <a:outerShdw blurRad="38100" dist="38100" dir="2700000" algn="tl">
                    <a:srgbClr val="000000">
                      <a:alpha val="43137"/>
                    </a:srgbClr>
                  </a:outerShdw>
                </a:effectLst>
              </a:rPr>
              <a:t> (Matthew 7:13-14) </a:t>
            </a:r>
            <a:endParaRPr lang="en-CA" sz="3200" b="1" dirty="0">
              <a:solidFill>
                <a:schemeClr val="bg1"/>
              </a:solidFill>
              <a:effectLst>
                <a:outerShdw blurRad="38100" dist="38100" dir="2700000" algn="tl">
                  <a:srgbClr val="000000">
                    <a:alpha val="43137"/>
                  </a:srgbClr>
                </a:outerShdw>
              </a:effectLst>
            </a:endParaRPr>
          </a:p>
        </p:txBody>
      </p:sp>
      <p:pic>
        <p:nvPicPr>
          <p:cNvPr id="4098" name="Picture 2" descr="Yellow Diamond Caution Narrow Bridge Ahead Notice Road Sign Commercial  Plastic Square Sign - Single Sign, 12x12: Amazon.ca: Office Product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512" y="2348880"/>
            <a:ext cx="4119414" cy="4119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184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5209728" y="2204864"/>
            <a:ext cx="3610744" cy="4536504"/>
          </a:xfrm>
        </p:spPr>
        <p:txBody>
          <a:bodyPr>
            <a:normAutofit lnSpcReduction="10000"/>
          </a:bodyPr>
          <a:lstStyle/>
          <a:p>
            <a:pPr marL="0" indent="0">
              <a:buNone/>
            </a:pPr>
            <a:r>
              <a:rPr lang="en-CA" b="1" dirty="0" smtClean="0">
                <a:solidFill>
                  <a:schemeClr val="bg1"/>
                </a:solidFill>
                <a:effectLst>
                  <a:outerShdw blurRad="38100" dist="38100" dir="2700000" algn="tl">
                    <a:srgbClr val="000000">
                      <a:alpha val="43137"/>
                    </a:srgbClr>
                  </a:outerShdw>
                </a:effectLst>
              </a:rPr>
              <a:t>‘Thomas</a:t>
            </a:r>
            <a:r>
              <a:rPr lang="en-CA" b="1" dirty="0">
                <a:solidFill>
                  <a:schemeClr val="bg1"/>
                </a:solidFill>
                <a:effectLst>
                  <a:outerShdw blurRad="38100" dist="38100" dir="2700000" algn="tl">
                    <a:srgbClr val="000000">
                      <a:alpha val="43137"/>
                    </a:srgbClr>
                  </a:outerShdw>
                </a:effectLst>
              </a:rPr>
              <a:t> said to him, “Lord, we don’t know where you are going, so how can we know the way?” </a:t>
            </a:r>
            <a:endParaRPr lang="en-CA" b="1" dirty="0" smtClean="0">
              <a:solidFill>
                <a:schemeClr val="bg1"/>
              </a:solidFill>
              <a:effectLst>
                <a:outerShdw blurRad="38100" dist="38100" dir="2700000" algn="tl">
                  <a:srgbClr val="000000">
                    <a:alpha val="43137"/>
                  </a:srgbClr>
                </a:outerShdw>
              </a:effectLst>
            </a:endParaRPr>
          </a:p>
          <a:p>
            <a:pPr marL="0" indent="0">
              <a:buNone/>
            </a:pPr>
            <a:r>
              <a:rPr lang="en-CA" b="1" dirty="0" smtClean="0">
                <a:solidFill>
                  <a:schemeClr val="bg1"/>
                </a:solidFill>
                <a:effectLst>
                  <a:outerShdw blurRad="38100" dist="38100" dir="2700000" algn="tl">
                    <a:srgbClr val="000000">
                      <a:alpha val="43137"/>
                    </a:srgbClr>
                  </a:outerShdw>
                </a:effectLst>
              </a:rPr>
              <a:t>Jesus </a:t>
            </a:r>
            <a:r>
              <a:rPr lang="en-CA" b="1" dirty="0">
                <a:solidFill>
                  <a:schemeClr val="bg1"/>
                </a:solidFill>
                <a:effectLst>
                  <a:outerShdw blurRad="38100" dist="38100" dir="2700000" algn="tl">
                    <a:srgbClr val="000000">
                      <a:alpha val="43137"/>
                    </a:srgbClr>
                  </a:outerShdw>
                </a:effectLst>
              </a:rPr>
              <a:t>answered, “I am the way and the truth and the life. No one comes to the Father except through me</a:t>
            </a:r>
            <a:r>
              <a:rPr lang="en-CA" b="1" dirty="0" smtClean="0">
                <a:solidFill>
                  <a:schemeClr val="bg1"/>
                </a:solidFill>
                <a:effectLst>
                  <a:outerShdw blurRad="38100" dist="38100" dir="2700000" algn="tl">
                    <a:srgbClr val="000000">
                      <a:alpha val="43137"/>
                    </a:srgbClr>
                  </a:outerShdw>
                </a:effectLst>
              </a:rPr>
              <a:t>”.</a:t>
            </a:r>
            <a:r>
              <a:rPr lang="en-CA" b="1" dirty="0" smtClean="0">
                <a:solidFill>
                  <a:schemeClr val="bg1"/>
                </a:solidFill>
                <a:effectLst>
                  <a:outerShdw blurRad="38100" dist="38100" dir="2700000" algn="tl">
                    <a:srgbClr val="000000">
                      <a:alpha val="43137"/>
                    </a:srgbClr>
                  </a:outerShdw>
                </a:effectLst>
              </a:rPr>
              <a:t> (John 14:5-6) </a:t>
            </a:r>
            <a:endParaRPr lang="en-CA" b="1" dirty="0">
              <a:solidFill>
                <a:schemeClr val="bg1"/>
              </a:solidFill>
              <a:effectLst>
                <a:outerShdw blurRad="38100" dist="38100" dir="2700000" algn="tl">
                  <a:srgbClr val="000000">
                    <a:alpha val="43137"/>
                  </a:srgbClr>
                </a:outerShdw>
              </a:effectLst>
            </a:endParaRPr>
          </a:p>
        </p:txBody>
      </p:sp>
      <p:pic>
        <p:nvPicPr>
          <p:cNvPr id="5122" name="Picture 2" descr="One-Way Sign :: Do Not Enter Sign | Pass a Road Test Smart | Road Signs |  Pass Driver's Test | Vide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18" y="2852936"/>
            <a:ext cx="4752527"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211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419872" y="2636912"/>
            <a:ext cx="5266928" cy="4104456"/>
          </a:xfrm>
        </p:spPr>
        <p:txBody>
          <a:bodyPr/>
          <a:lstStyle/>
          <a:p>
            <a:pPr marL="0" indent="0">
              <a:buNone/>
            </a:pPr>
            <a:r>
              <a:rPr lang="en-CA" b="1" dirty="0" smtClean="0">
                <a:solidFill>
                  <a:schemeClr val="bg1"/>
                </a:solidFill>
                <a:effectLst>
                  <a:outerShdw blurRad="38100" dist="38100" dir="2700000" algn="tl">
                    <a:srgbClr val="000000">
                      <a:alpha val="43137"/>
                    </a:srgbClr>
                  </a:outerShdw>
                </a:effectLst>
              </a:rPr>
              <a:t>“</a:t>
            </a:r>
            <a:r>
              <a:rPr lang="en-CA" b="1" dirty="0">
                <a:solidFill>
                  <a:schemeClr val="bg1"/>
                </a:solidFill>
                <a:effectLst>
                  <a:outerShdw blurRad="38100" dist="38100" dir="2700000" algn="tl">
                    <a:srgbClr val="000000">
                      <a:alpha val="43137"/>
                    </a:srgbClr>
                  </a:outerShdw>
                </a:effectLst>
              </a:rPr>
              <a:t>I have been crucified with Christ and I no longer live, but Christ lives in me. The life I now live in the body, I live by faith in the Son of God, who loved me and gave himself for me</a:t>
            </a:r>
            <a:r>
              <a:rPr lang="en-CA" b="1" dirty="0" smtClean="0">
                <a:solidFill>
                  <a:schemeClr val="bg1"/>
                </a:solidFill>
                <a:effectLst>
                  <a:outerShdw blurRad="38100" dist="38100" dir="2700000" algn="tl">
                    <a:srgbClr val="000000">
                      <a:alpha val="43137"/>
                    </a:srgbClr>
                  </a:outerShdw>
                </a:effectLst>
              </a:rPr>
              <a:t>”.</a:t>
            </a:r>
            <a:r>
              <a:rPr lang="en-CA" b="1" dirty="0" smtClean="0">
                <a:solidFill>
                  <a:schemeClr val="bg1"/>
                </a:solidFill>
                <a:effectLst>
                  <a:outerShdw blurRad="38100" dist="38100" dir="2700000" algn="tl">
                    <a:srgbClr val="000000">
                      <a:alpha val="43137"/>
                    </a:srgbClr>
                  </a:outerShdw>
                </a:effectLst>
              </a:rPr>
              <a:t> (Galatians 2:19-20)</a:t>
            </a:r>
            <a:endParaRPr lang="en-CA" b="1" dirty="0">
              <a:solidFill>
                <a:schemeClr val="bg1"/>
              </a:solidFill>
              <a:effectLst>
                <a:outerShdw blurRad="38100" dist="38100" dir="2700000" algn="tl">
                  <a:srgbClr val="000000">
                    <a:alpha val="43137"/>
                  </a:srgbClr>
                </a:outerShdw>
              </a:effectLst>
            </a:endParaRPr>
          </a:p>
        </p:txBody>
      </p:sp>
      <p:pic>
        <p:nvPicPr>
          <p:cNvPr id="6146" name="Picture 2" descr="Merging Traffic | Warning Road Sign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4" y="2492896"/>
            <a:ext cx="3264298" cy="3264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186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419872" y="2636912"/>
            <a:ext cx="5266928" cy="4104456"/>
          </a:xfrm>
        </p:spPr>
        <p:txBody>
          <a:bodyPr/>
          <a:lstStyle/>
          <a:p>
            <a:pPr marL="0" indent="0">
              <a:buNone/>
            </a:pPr>
            <a:r>
              <a:rPr lang="en-CA" b="1" dirty="0" smtClean="0">
                <a:solidFill>
                  <a:schemeClr val="bg1"/>
                </a:solidFill>
                <a:effectLst>
                  <a:outerShdw blurRad="38100" dist="38100" dir="2700000" algn="tl">
                    <a:srgbClr val="000000">
                      <a:alpha val="43137"/>
                    </a:srgbClr>
                  </a:outerShdw>
                </a:effectLst>
              </a:rPr>
              <a:t>“Do </a:t>
            </a:r>
            <a:r>
              <a:rPr lang="en-CA" b="1" dirty="0">
                <a:solidFill>
                  <a:schemeClr val="bg1"/>
                </a:solidFill>
                <a:effectLst>
                  <a:outerShdw blurRad="38100" dist="38100" dir="2700000" algn="tl">
                    <a:srgbClr val="000000">
                      <a:alpha val="43137"/>
                    </a:srgbClr>
                  </a:outerShdw>
                </a:effectLst>
              </a:rPr>
              <a:t>nothing out of selfish ambition or vain conceit. Rather, in humility value others above yourselves, not looking to your own interests but each of you to the interests of the others</a:t>
            </a:r>
            <a:r>
              <a:rPr lang="en-CA" b="1" dirty="0" smtClean="0">
                <a:solidFill>
                  <a:schemeClr val="bg1"/>
                </a:solidFill>
                <a:effectLst>
                  <a:outerShdw blurRad="38100" dist="38100" dir="2700000" algn="tl">
                    <a:srgbClr val="000000">
                      <a:alpha val="43137"/>
                    </a:srgbClr>
                  </a:outerShdw>
                </a:effectLst>
              </a:rPr>
              <a:t>.” (</a:t>
            </a:r>
            <a:r>
              <a:rPr lang="en-CA" b="1" dirty="0">
                <a:solidFill>
                  <a:schemeClr val="bg1"/>
                </a:solidFill>
                <a:effectLst>
                  <a:outerShdw blurRad="38100" dist="38100" dir="2700000" algn="tl">
                    <a:srgbClr val="000000">
                      <a:alpha val="43137"/>
                    </a:srgbClr>
                  </a:outerShdw>
                </a:effectLst>
              </a:rPr>
              <a:t>Philippians 2:3-4)</a:t>
            </a:r>
            <a:br>
              <a:rPr lang="en-CA" b="1" dirty="0">
                <a:solidFill>
                  <a:schemeClr val="bg1"/>
                </a:solidFill>
                <a:effectLst>
                  <a:outerShdw blurRad="38100" dist="38100" dir="2700000" algn="tl">
                    <a:srgbClr val="000000">
                      <a:alpha val="43137"/>
                    </a:srgbClr>
                  </a:outerShdw>
                </a:effectLst>
              </a:rPr>
            </a:br>
            <a:endParaRPr lang="en-CA" b="1" dirty="0">
              <a:solidFill>
                <a:schemeClr val="bg1"/>
              </a:solidFill>
              <a:effectLst>
                <a:outerShdw blurRad="38100" dist="38100" dir="2700000" algn="tl">
                  <a:srgbClr val="000000">
                    <a:alpha val="43137"/>
                  </a:srgbClr>
                </a:outerShdw>
              </a:effectLst>
            </a:endParaRPr>
          </a:p>
        </p:txBody>
      </p:sp>
      <p:pic>
        <p:nvPicPr>
          <p:cNvPr id="6146" name="Picture 2" descr="Merging Traffic | Warning Road Sign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574" y="2492896"/>
            <a:ext cx="3264298" cy="3264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75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2780928"/>
            <a:ext cx="8229600" cy="4536504"/>
          </a:xfrm>
        </p:spPr>
        <p:txBody>
          <a:bodyPr>
            <a:normAutofit/>
          </a:bodyPr>
          <a:lstStyle/>
          <a:p>
            <a:pPr marL="0" indent="0">
              <a:buNone/>
            </a:pPr>
            <a:r>
              <a:rPr lang="en-CA" sz="3200" b="1" dirty="0" smtClean="0">
                <a:solidFill>
                  <a:schemeClr val="bg1"/>
                </a:solidFill>
                <a:effectLst>
                  <a:outerShdw blurRad="38100" dist="38100" dir="2700000" algn="tl">
                    <a:srgbClr val="000000">
                      <a:alpha val="43137"/>
                    </a:srgbClr>
                  </a:outerShdw>
                </a:effectLst>
              </a:rPr>
              <a:t>A PRAYER</a:t>
            </a:r>
          </a:p>
          <a:p>
            <a:pPr marL="0" indent="0">
              <a:buNone/>
            </a:pPr>
            <a:r>
              <a:rPr lang="en-CA" sz="3200" b="1" dirty="0" smtClean="0">
                <a:solidFill>
                  <a:schemeClr val="bg1"/>
                </a:solidFill>
                <a:effectLst>
                  <a:outerShdw blurRad="38100" dist="38100" dir="2700000" algn="tl">
                    <a:srgbClr val="000000">
                      <a:alpha val="43137"/>
                    </a:srgbClr>
                  </a:outerShdw>
                </a:effectLst>
              </a:rPr>
              <a:t>Might </a:t>
            </a:r>
            <a:r>
              <a:rPr lang="en-CA" sz="3200" b="1" dirty="0">
                <a:solidFill>
                  <a:schemeClr val="bg1"/>
                </a:solidFill>
                <a:effectLst>
                  <a:outerShdw blurRad="38100" dist="38100" dir="2700000" algn="tl">
                    <a:srgbClr val="000000">
                      <a:alpha val="43137"/>
                    </a:srgbClr>
                  </a:outerShdw>
                </a:effectLst>
              </a:rPr>
              <a:t>our lives ever be living testimonies to the person of Jesus Christ and might we remain adept at noting the </a:t>
            </a:r>
            <a:r>
              <a:rPr lang="en-CA" sz="3200" b="1" dirty="0" smtClean="0">
                <a:solidFill>
                  <a:schemeClr val="bg1"/>
                </a:solidFill>
                <a:effectLst>
                  <a:outerShdw blurRad="38100" dist="38100" dir="2700000" algn="tl">
                    <a:srgbClr val="000000">
                      <a:alpha val="43137"/>
                    </a:srgbClr>
                  </a:outerShdw>
                </a:effectLst>
              </a:rPr>
              <a:t>spiritual road signs </a:t>
            </a:r>
            <a:r>
              <a:rPr lang="en-CA" sz="3200" b="1" dirty="0">
                <a:solidFill>
                  <a:schemeClr val="bg1"/>
                </a:solidFill>
                <a:effectLst>
                  <a:outerShdw blurRad="38100" dist="38100" dir="2700000" algn="tl">
                    <a:srgbClr val="000000">
                      <a:alpha val="43137"/>
                    </a:srgbClr>
                  </a:outerShdw>
                </a:effectLst>
              </a:rPr>
              <a:t>that line our way. </a:t>
            </a:r>
          </a:p>
        </p:txBody>
      </p:sp>
    </p:spTree>
    <p:extLst>
      <p:ext uri="{BB962C8B-B14F-4D97-AF65-F5344CB8AC3E}">
        <p14:creationId xmlns:p14="http://schemas.microsoft.com/office/powerpoint/2010/main" val="46658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57200" y="2204864"/>
            <a:ext cx="6413346" cy="4536504"/>
          </a:xfrm>
        </p:spPr>
        <p:txBody>
          <a:bodyPr/>
          <a:lstStyle/>
          <a:p>
            <a:pPr marL="0" indent="0">
              <a:buNone/>
            </a:pPr>
            <a:r>
              <a:rPr lang="en-CA" b="1" dirty="0" smtClean="0">
                <a:solidFill>
                  <a:schemeClr val="bg1"/>
                </a:solidFill>
                <a:effectLst>
                  <a:outerShdw blurRad="38100" dist="38100" dir="2700000" algn="tl">
                    <a:srgbClr val="000000">
                      <a:alpha val="43137"/>
                    </a:srgbClr>
                  </a:outerShdw>
                </a:effectLst>
              </a:rPr>
              <a:t>DISCUSSION QUESTIONS</a:t>
            </a:r>
          </a:p>
          <a:p>
            <a:pPr marL="514350" indent="-514350">
              <a:buFont typeface="+mj-lt"/>
              <a:buAutoNum type="arabicPeriod"/>
            </a:pPr>
            <a:r>
              <a:rPr lang="en-CA" b="1" dirty="0" smtClean="0">
                <a:solidFill>
                  <a:schemeClr val="bg1"/>
                </a:solidFill>
                <a:effectLst>
                  <a:outerShdw blurRad="38100" dist="38100" dir="2700000" algn="tl">
                    <a:srgbClr val="000000">
                      <a:alpha val="43137"/>
                    </a:srgbClr>
                  </a:outerShdw>
                </a:effectLst>
              </a:rPr>
              <a:t>Which of the four discussed signs are you most aware of in your following of Jesus?</a:t>
            </a:r>
          </a:p>
          <a:p>
            <a:pPr marL="514350" indent="-514350">
              <a:buFont typeface="+mj-lt"/>
              <a:buAutoNum type="arabicPeriod"/>
            </a:pPr>
            <a:r>
              <a:rPr lang="en-CA" b="1" dirty="0" smtClean="0">
                <a:solidFill>
                  <a:schemeClr val="bg1"/>
                </a:solidFill>
                <a:effectLst>
                  <a:outerShdw blurRad="38100" dist="38100" dir="2700000" algn="tl">
                    <a:srgbClr val="000000">
                      <a:alpha val="43137"/>
                    </a:srgbClr>
                  </a:outerShdw>
                </a:effectLst>
              </a:rPr>
              <a:t>Which of the four discussed signs are you most likely to miss?</a:t>
            </a:r>
            <a:endParaRPr lang="en-CA" b="1" dirty="0">
              <a:solidFill>
                <a:schemeClr val="bg1"/>
              </a:solidFill>
              <a:effectLst>
                <a:outerShdw blurRad="38100" dist="38100" dir="2700000" algn="tl">
                  <a:srgbClr val="000000">
                    <a:alpha val="43137"/>
                  </a:srgbClr>
                </a:outerShdw>
              </a:effectLst>
            </a:endParaRPr>
          </a:p>
        </p:txBody>
      </p:sp>
      <p:pic>
        <p:nvPicPr>
          <p:cNvPr id="4" name="Picture 2" descr="Yellow Diamond Caution Narrow Bridge Ahead Notice Road Sign Commercial  Plastic Square Sign - Single Sign, 12x12: Amazon.ca: Office Product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92425" y="2399146"/>
            <a:ext cx="2059707" cy="20597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erging Traffic | Warning Road Sign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8346" y="4729731"/>
            <a:ext cx="2155653" cy="21556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ne-Way Sign :: Do Not Enter Sign | Pass a Road Test Smart | Road Signs |  Pass Driver's Test | Vide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5065735"/>
            <a:ext cx="2967285" cy="14836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Bumpy road sign Royalty Free Vector Image - VectorStock"/>
          <p:cNvPicPr>
            <a:picLocks noChangeAspect="1" noChangeArrowheads="1"/>
          </p:cNvPicPr>
          <p:nvPr/>
        </p:nvPicPr>
        <p:blipFill rotWithShape="1">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b="10844"/>
          <a:stretch/>
        </p:blipFill>
        <p:spPr bwMode="auto">
          <a:xfrm>
            <a:off x="4722053" y="4725144"/>
            <a:ext cx="2148493" cy="206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574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212</Words>
  <Application>Microsoft Office PowerPoint</Application>
  <PresentationFormat>On-screen Show (4:3)</PresentationFormat>
  <Paragraphs>14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dc:creator>
  <cp:lastModifiedBy>Scott</cp:lastModifiedBy>
  <cp:revision>5</cp:revision>
  <dcterms:created xsi:type="dcterms:W3CDTF">2020-09-18T15:51:49Z</dcterms:created>
  <dcterms:modified xsi:type="dcterms:W3CDTF">2020-09-18T19:50:15Z</dcterms:modified>
</cp:coreProperties>
</file>