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68" r:id="rId4"/>
    <p:sldId id="258" r:id="rId5"/>
    <p:sldId id="259" r:id="rId6"/>
    <p:sldId id="271" r:id="rId7"/>
    <p:sldId id="269" r:id="rId8"/>
    <p:sldId id="260" r:id="rId9"/>
    <p:sldId id="272" r:id="rId10"/>
    <p:sldId id="273" r:id="rId11"/>
    <p:sldId id="274" r:id="rId12"/>
    <p:sldId id="261"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8" autoAdjust="0"/>
    <p:restoredTop sz="94660"/>
  </p:normalViewPr>
  <p:slideViewPr>
    <p:cSldViewPr showGuides="1">
      <p:cViewPr varScale="1">
        <p:scale>
          <a:sx n="65" d="100"/>
          <a:sy n="65" d="100"/>
        </p:scale>
        <p:origin x="-942" y="-66"/>
      </p:cViewPr>
      <p:guideLst>
        <p:guide orient="horz" pos="2160"/>
        <p:guide pos="2880"/>
      </p:guideLst>
    </p:cSldViewPr>
  </p:slideViewPr>
  <p:notesTextViewPr>
    <p:cViewPr>
      <p:scale>
        <a:sx n="1" d="1"/>
        <a:sy n="1" d="1"/>
      </p:scale>
      <p:origin x="0" y="0"/>
    </p:cViewPr>
  </p:notesTextViewPr>
  <p:notesViewPr>
    <p:cSldViewPr showGuides="1">
      <p:cViewPr varScale="1">
        <p:scale>
          <a:sx n="53" d="100"/>
          <a:sy n="53" d="100"/>
        </p:scale>
        <p:origin x="-2868" y="-90"/>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AA6AEBCC-2731-447D-BAFF-63F7E9E2F2ED}" type="datetimeFigureOut">
              <a:rPr lang="en-CA" smtClean="0"/>
              <a:t>20/11/2019</a:t>
            </a:fld>
            <a:endParaRPr lang="en-CA"/>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68351F1-D3B1-4C2F-81FC-298BF2CDF927}" type="slidenum">
              <a:rPr lang="en-CA" smtClean="0"/>
              <a:t>‹#›</a:t>
            </a:fld>
            <a:endParaRPr lang="en-CA"/>
          </a:p>
        </p:txBody>
      </p:sp>
    </p:spTree>
    <p:extLst>
      <p:ext uri="{BB962C8B-B14F-4D97-AF65-F5344CB8AC3E}">
        <p14:creationId xmlns:p14="http://schemas.microsoft.com/office/powerpoint/2010/main" val="402649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90AE4632-EDBF-4D0B-92B6-9F6A78F48BF3}" type="datetimeFigureOut">
              <a:rPr lang="en-CA" smtClean="0"/>
              <a:t>20/11/2019</a:t>
            </a:fld>
            <a:endParaRPr lang="en-CA"/>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C27BE562-C2A4-4DF6-B662-025D2D9C0164}" type="slidenum">
              <a:rPr lang="en-CA" smtClean="0"/>
              <a:t>‹#›</a:t>
            </a:fld>
            <a:endParaRPr lang="en-CA"/>
          </a:p>
        </p:txBody>
      </p:sp>
    </p:spTree>
    <p:extLst>
      <p:ext uri="{BB962C8B-B14F-4D97-AF65-F5344CB8AC3E}">
        <p14:creationId xmlns:p14="http://schemas.microsoft.com/office/powerpoint/2010/main" val="295581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1088"/>
            <a:ext cx="7772400" cy="1470025"/>
          </a:xfrm>
        </p:spPr>
        <p:txBody>
          <a:bodyPr/>
          <a:lstStyle>
            <a:lvl1pPr>
              <a:defRPr/>
            </a:lvl1pPr>
          </a:lstStyle>
          <a:p>
            <a:endParaRPr lang="en-CA" dirty="0"/>
          </a:p>
        </p:txBody>
      </p:sp>
      <p:sp>
        <p:nvSpPr>
          <p:cNvPr id="4" name="Date Placeholder 3"/>
          <p:cNvSpPr>
            <a:spLocks noGrp="1"/>
          </p:cNvSpPr>
          <p:nvPr>
            <p:ph type="dt" sz="half" idx="10"/>
          </p:nvPr>
        </p:nvSpPr>
        <p:spPr/>
        <p:txBody>
          <a:bodyPr/>
          <a:lstStyle/>
          <a:p>
            <a:fld id="{13A305F6-E7BB-4A41-82CF-EF5DFE33BBC0}" type="datetimeFigureOut">
              <a:rPr lang="en-CA" smtClean="0"/>
              <a:t>20/11/2019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C2B27D-7501-4406-8612-5698CB842CF0}" type="slidenum">
              <a:rPr lang="en-CA" smtClean="0"/>
              <a:t>‹#›</a:t>
            </a:fld>
            <a:endParaRPr lang="en-CA"/>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677" r="4220"/>
          <a:stretch/>
        </p:blipFill>
        <p:spPr>
          <a:xfrm>
            <a:off x="467544" y="569886"/>
            <a:ext cx="8185355" cy="3651202"/>
          </a:xfrm>
          <a:prstGeom prst="rect">
            <a:avLst/>
          </a:prstGeom>
        </p:spPr>
      </p:pic>
    </p:spTree>
    <p:extLst>
      <p:ext uri="{BB962C8B-B14F-4D97-AF65-F5344CB8AC3E}">
        <p14:creationId xmlns:p14="http://schemas.microsoft.com/office/powerpoint/2010/main" val="176946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3A305F6-E7BB-4A41-82CF-EF5DFE33BBC0}" type="datetimeFigureOut">
              <a:rPr lang="en-CA" smtClean="0"/>
              <a:t>20/11/2019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C2B27D-7501-4406-8612-5698CB842CF0}" type="slidenum">
              <a:rPr lang="en-CA" smtClean="0"/>
              <a:t>‹#›</a:t>
            </a:fld>
            <a:endParaRPr lang="en-CA"/>
          </a:p>
        </p:txBody>
      </p:sp>
    </p:spTree>
    <p:extLst>
      <p:ext uri="{BB962C8B-B14F-4D97-AF65-F5344CB8AC3E}">
        <p14:creationId xmlns:p14="http://schemas.microsoft.com/office/powerpoint/2010/main" val="273078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3A305F6-E7BB-4A41-82CF-EF5DFE33BBC0}" type="datetimeFigureOut">
              <a:rPr lang="en-CA" smtClean="0"/>
              <a:t>20/11/2019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C2B27D-7501-4406-8612-5698CB842CF0}" type="slidenum">
              <a:rPr lang="en-CA" smtClean="0"/>
              <a:t>‹#›</a:t>
            </a:fld>
            <a:endParaRPr lang="en-CA"/>
          </a:p>
        </p:txBody>
      </p:sp>
    </p:spTree>
    <p:extLst>
      <p:ext uri="{BB962C8B-B14F-4D97-AF65-F5344CB8AC3E}">
        <p14:creationId xmlns:p14="http://schemas.microsoft.com/office/powerpoint/2010/main" val="206159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3A305F6-E7BB-4A41-82CF-EF5DFE33BBC0}" type="datetimeFigureOut">
              <a:rPr lang="en-CA" smtClean="0"/>
              <a:t>20/11/2019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C2B27D-7501-4406-8612-5698CB842CF0}" type="slidenum">
              <a:rPr lang="en-CA" smtClean="0"/>
              <a:t>‹#›</a:t>
            </a:fld>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5445224"/>
            <a:ext cx="2976777" cy="1249537"/>
          </a:xfrm>
          <a:prstGeom prst="rect">
            <a:avLst/>
          </a:prstGeom>
        </p:spPr>
      </p:pic>
    </p:spTree>
    <p:extLst>
      <p:ext uri="{BB962C8B-B14F-4D97-AF65-F5344CB8AC3E}">
        <p14:creationId xmlns:p14="http://schemas.microsoft.com/office/powerpoint/2010/main" val="146486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305F6-E7BB-4A41-82CF-EF5DFE33BBC0}" type="datetimeFigureOut">
              <a:rPr lang="en-CA" smtClean="0"/>
              <a:t>20/11/2019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C2B27D-7501-4406-8612-5698CB842CF0}" type="slidenum">
              <a:rPr lang="en-CA" smtClean="0"/>
              <a:t>‹#›</a:t>
            </a:fld>
            <a:endParaRPr lang="en-CA"/>
          </a:p>
        </p:txBody>
      </p:sp>
    </p:spTree>
    <p:extLst>
      <p:ext uri="{BB962C8B-B14F-4D97-AF65-F5344CB8AC3E}">
        <p14:creationId xmlns:p14="http://schemas.microsoft.com/office/powerpoint/2010/main" val="238931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3A305F6-E7BB-4A41-82CF-EF5DFE33BBC0}" type="datetimeFigureOut">
              <a:rPr lang="en-CA" smtClean="0"/>
              <a:t>20/11/2019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C2B27D-7501-4406-8612-5698CB842CF0}" type="slidenum">
              <a:rPr lang="en-CA" smtClean="0"/>
              <a:t>‹#›</a:t>
            </a:fld>
            <a:endParaRPr lang="en-CA"/>
          </a:p>
        </p:txBody>
      </p:sp>
    </p:spTree>
    <p:extLst>
      <p:ext uri="{BB962C8B-B14F-4D97-AF65-F5344CB8AC3E}">
        <p14:creationId xmlns:p14="http://schemas.microsoft.com/office/powerpoint/2010/main" val="104321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3A305F6-E7BB-4A41-82CF-EF5DFE33BBC0}" type="datetimeFigureOut">
              <a:rPr lang="en-CA" smtClean="0"/>
              <a:t>20/11/2019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C2B27D-7501-4406-8612-5698CB842CF0}" type="slidenum">
              <a:rPr lang="en-CA" smtClean="0"/>
              <a:t>‹#›</a:t>
            </a:fld>
            <a:endParaRPr lang="en-CA"/>
          </a:p>
        </p:txBody>
      </p:sp>
    </p:spTree>
    <p:extLst>
      <p:ext uri="{BB962C8B-B14F-4D97-AF65-F5344CB8AC3E}">
        <p14:creationId xmlns:p14="http://schemas.microsoft.com/office/powerpoint/2010/main" val="339970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3A305F6-E7BB-4A41-82CF-EF5DFE33BBC0}" type="datetimeFigureOut">
              <a:rPr lang="en-CA" smtClean="0"/>
              <a:t>20/11/2019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C2B27D-7501-4406-8612-5698CB842CF0}" type="slidenum">
              <a:rPr lang="en-CA" smtClean="0"/>
              <a:t>‹#›</a:t>
            </a:fld>
            <a:endParaRPr lang="en-CA"/>
          </a:p>
        </p:txBody>
      </p:sp>
    </p:spTree>
    <p:extLst>
      <p:ext uri="{BB962C8B-B14F-4D97-AF65-F5344CB8AC3E}">
        <p14:creationId xmlns:p14="http://schemas.microsoft.com/office/powerpoint/2010/main" val="299363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305F6-E7BB-4A41-82CF-EF5DFE33BBC0}" type="datetimeFigureOut">
              <a:rPr lang="en-CA" smtClean="0"/>
              <a:t>20/11/2019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C2B27D-7501-4406-8612-5698CB842CF0}" type="slidenum">
              <a:rPr lang="en-CA" smtClean="0"/>
              <a:t>‹#›</a:t>
            </a:fld>
            <a:endParaRPr lang="en-CA"/>
          </a:p>
        </p:txBody>
      </p:sp>
    </p:spTree>
    <p:extLst>
      <p:ext uri="{BB962C8B-B14F-4D97-AF65-F5344CB8AC3E}">
        <p14:creationId xmlns:p14="http://schemas.microsoft.com/office/powerpoint/2010/main" val="332401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305F6-E7BB-4A41-82CF-EF5DFE33BBC0}" type="datetimeFigureOut">
              <a:rPr lang="en-CA" smtClean="0"/>
              <a:t>20/11/2019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C2B27D-7501-4406-8612-5698CB842CF0}" type="slidenum">
              <a:rPr lang="en-CA" smtClean="0"/>
              <a:t>‹#›</a:t>
            </a:fld>
            <a:endParaRPr lang="en-CA"/>
          </a:p>
        </p:txBody>
      </p:sp>
    </p:spTree>
    <p:extLst>
      <p:ext uri="{BB962C8B-B14F-4D97-AF65-F5344CB8AC3E}">
        <p14:creationId xmlns:p14="http://schemas.microsoft.com/office/powerpoint/2010/main" val="395328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305F6-E7BB-4A41-82CF-EF5DFE33BBC0}" type="datetimeFigureOut">
              <a:rPr lang="en-CA" smtClean="0"/>
              <a:t>20/11/2019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C2B27D-7501-4406-8612-5698CB842CF0}" type="slidenum">
              <a:rPr lang="en-CA" smtClean="0"/>
              <a:t>‹#›</a:t>
            </a:fld>
            <a:endParaRPr lang="en-CA"/>
          </a:p>
        </p:txBody>
      </p:sp>
    </p:spTree>
    <p:extLst>
      <p:ext uri="{BB962C8B-B14F-4D97-AF65-F5344CB8AC3E}">
        <p14:creationId xmlns:p14="http://schemas.microsoft.com/office/powerpoint/2010/main" val="223873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background, burlap, sack"/>
          <p:cNvPicPr>
            <a:picLocks noChangeAspect="1" noChangeArrowheads="1"/>
          </p:cNvPicPr>
          <p:nvPr/>
        </p:nvPicPr>
        <p:blipFill rotWithShape="1">
          <a:blip r:embed="rId13">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rcRect l="-1" r="-4052" b="-2041"/>
          <a:stretch/>
        </p:blipFill>
        <p:spPr bwMode="auto">
          <a:xfrm>
            <a:off x="-10035" y="-142875"/>
            <a:ext cx="9525000" cy="7143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305F6-E7BB-4A41-82CF-EF5DFE33BBC0}" type="datetimeFigureOut">
              <a:rPr lang="en-CA" smtClean="0"/>
              <a:t>20/11/2019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2B27D-7501-4406-8612-5698CB842CF0}" type="slidenum">
              <a:rPr lang="en-CA" smtClean="0"/>
              <a:t>‹#›</a:t>
            </a:fld>
            <a:endParaRPr lang="en-CA"/>
          </a:p>
        </p:txBody>
      </p:sp>
    </p:spTree>
    <p:extLst>
      <p:ext uri="{BB962C8B-B14F-4D97-AF65-F5344CB8AC3E}">
        <p14:creationId xmlns:p14="http://schemas.microsoft.com/office/powerpoint/2010/main" val="4185259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malite Rifle" panose="02000000000000000000"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solidFill>
            <a:schemeClr val="bg1"/>
          </a:solidFill>
        </p:spPr>
        <p:txBody>
          <a:bodyPr/>
          <a:lstStyle/>
          <a:p>
            <a:r>
              <a:rPr lang="en-CA" dirty="0" smtClean="0"/>
              <a:t>The 4 P’s of Evangelism</a:t>
            </a:r>
            <a:endParaRPr lang="en-CA" dirty="0"/>
          </a:p>
        </p:txBody>
      </p:sp>
    </p:spTree>
    <p:extLst>
      <p:ext uri="{BB962C8B-B14F-4D97-AF65-F5344CB8AC3E}">
        <p14:creationId xmlns:p14="http://schemas.microsoft.com/office/powerpoint/2010/main" val="3611904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4824536" cy="5616624"/>
          </a:xfrm>
          <a:solidFill>
            <a:schemeClr val="bg1"/>
          </a:solidFill>
        </p:spPr>
        <p:txBody>
          <a:bodyPr>
            <a:noAutofit/>
          </a:bodyPr>
          <a:lstStyle/>
          <a:p>
            <a:pPr marL="0" indent="0">
              <a:buNone/>
            </a:pPr>
            <a:r>
              <a:rPr lang="en-CA" b="1" dirty="0" smtClean="0"/>
              <a:t>Passionate Urgency</a:t>
            </a:r>
          </a:p>
          <a:p>
            <a:r>
              <a:rPr lang="en-CA" dirty="0" smtClean="0"/>
              <a:t>Passionate </a:t>
            </a:r>
            <a:r>
              <a:rPr lang="en-CA" dirty="0"/>
              <a:t>urgency might come from understanding Christ’s command to engage in </a:t>
            </a:r>
            <a:r>
              <a:rPr lang="en-CA" dirty="0" smtClean="0"/>
              <a:t>evangelism, through </a:t>
            </a:r>
            <a:r>
              <a:rPr lang="en-CA" dirty="0"/>
              <a:t>realizing that which is at stake</a:t>
            </a:r>
            <a:r>
              <a:rPr lang="en-CA" dirty="0" smtClean="0"/>
              <a:t>, or through recognizing that </a:t>
            </a:r>
            <a:r>
              <a:rPr lang="en-CA" dirty="0"/>
              <a:t>the fields </a:t>
            </a:r>
            <a:r>
              <a:rPr lang="en-CA" dirty="0" smtClean="0"/>
              <a:t>are still ripe </a:t>
            </a:r>
            <a:r>
              <a:rPr lang="en-CA" dirty="0"/>
              <a:t>for a </a:t>
            </a:r>
            <a:r>
              <a:rPr lang="en-CA" dirty="0" smtClean="0"/>
              <a:t>harvest.</a:t>
            </a:r>
          </a:p>
          <a:p>
            <a:r>
              <a:rPr lang="en-CA" dirty="0"/>
              <a:t>The Spirit asks us today: do you pursue evangelism with a fitting passionate urgency?</a:t>
            </a:r>
          </a:p>
        </p:txBody>
      </p:sp>
      <p:sp>
        <p:nvSpPr>
          <p:cNvPr id="6" name="Title 1"/>
          <p:cNvSpPr txBox="1">
            <a:spLocks/>
          </p:cNvSpPr>
          <p:nvPr/>
        </p:nvSpPr>
        <p:spPr>
          <a:xfrm>
            <a:off x="251520" y="-27384"/>
            <a:ext cx="8640960" cy="90872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malite Rifle" panose="02000000000000000000" pitchFamily="2" charset="0"/>
                <a:ea typeface="+mj-ea"/>
                <a:cs typeface="+mj-cs"/>
              </a:defRPr>
            </a:lvl1pPr>
          </a:lstStyle>
          <a:p>
            <a:r>
              <a:rPr lang="en-CA" sz="3600" smtClean="0"/>
              <a:t>THE 4 P’s OF CURRENT EVANGELISM</a:t>
            </a:r>
            <a:endParaRPr lang="en-CA" sz="3600" dirty="0"/>
          </a:p>
        </p:txBody>
      </p:sp>
      <p:pic>
        <p:nvPicPr>
          <p:cNvPr id="5122" name="Picture 2" descr="Image result for urg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383" y="2204864"/>
            <a:ext cx="3564397"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1052736"/>
            <a:ext cx="8652260" cy="5693866"/>
          </a:xfrm>
          <a:prstGeom prst="rect">
            <a:avLst/>
          </a:prstGeom>
          <a:solidFill>
            <a:schemeClr val="bg1"/>
          </a:solidFill>
        </p:spPr>
        <p:txBody>
          <a:bodyPr wrap="square" rtlCol="0">
            <a:spAutoFit/>
          </a:bodyPr>
          <a:lstStyle/>
          <a:p>
            <a:r>
              <a:rPr lang="en-CA" sz="2800" dirty="0">
                <a:solidFill>
                  <a:srgbClr val="C00000"/>
                </a:solidFill>
              </a:rPr>
              <a:t>“Then, leaving her water jar, the woman went back to the town and said to the people, “Come, see a man who told me everything I ever did. Could this be the Messiah?” </a:t>
            </a:r>
            <a:r>
              <a:rPr lang="en-CA" sz="2800" b="1" baseline="30000" dirty="0">
                <a:solidFill>
                  <a:srgbClr val="C00000"/>
                </a:solidFill>
              </a:rPr>
              <a:t> </a:t>
            </a:r>
            <a:r>
              <a:rPr lang="en-CA" sz="2800" dirty="0">
                <a:solidFill>
                  <a:srgbClr val="C00000"/>
                </a:solidFill>
              </a:rPr>
              <a:t>They came out of the town and made their way toward him. </a:t>
            </a:r>
            <a:r>
              <a:rPr lang="en-CA" sz="2800" dirty="0" smtClean="0">
                <a:solidFill>
                  <a:srgbClr val="C00000"/>
                </a:solidFill>
              </a:rPr>
              <a:t>Meanwhile </a:t>
            </a:r>
            <a:r>
              <a:rPr lang="en-CA" sz="2800" dirty="0">
                <a:solidFill>
                  <a:srgbClr val="C00000"/>
                </a:solidFill>
              </a:rPr>
              <a:t>his disciples urged him, “Rabbi, eat something.” But he said to them, “I have food to eat that you know nothing about.” </a:t>
            </a:r>
            <a:r>
              <a:rPr lang="en-CA" sz="2800" b="1" baseline="30000" dirty="0">
                <a:solidFill>
                  <a:srgbClr val="C00000"/>
                </a:solidFill>
              </a:rPr>
              <a:t> </a:t>
            </a:r>
            <a:r>
              <a:rPr lang="en-CA" sz="2800" dirty="0">
                <a:solidFill>
                  <a:srgbClr val="C00000"/>
                </a:solidFill>
              </a:rPr>
              <a:t>Then his disciples said to each other, “Could someone have brought him food?” “My food,” said Jesus, “is to do the will of him who sent me and to finish his work. Don’t you have a saying, ‘It’s still four months until harvest’? I tell you, open your eyes and look at the fields! They are ripe for harvest.” (John 4:28-35)</a:t>
            </a:r>
          </a:p>
        </p:txBody>
      </p:sp>
    </p:spTree>
    <p:extLst>
      <p:ext uri="{BB962C8B-B14F-4D97-AF65-F5344CB8AC3E}">
        <p14:creationId xmlns:p14="http://schemas.microsoft.com/office/powerpoint/2010/main" val="66339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19" y="1052736"/>
            <a:ext cx="8630493" cy="5688632"/>
          </a:xfrm>
          <a:solidFill>
            <a:schemeClr val="bg1"/>
          </a:solidFill>
        </p:spPr>
        <p:txBody>
          <a:bodyPr>
            <a:noAutofit/>
          </a:bodyPr>
          <a:lstStyle/>
          <a:p>
            <a:pPr marL="0" indent="0">
              <a:spcBef>
                <a:spcPts val="0"/>
              </a:spcBef>
              <a:buNone/>
            </a:pPr>
            <a:r>
              <a:rPr lang="en-CA" b="1" dirty="0" smtClean="0"/>
              <a:t>Prayer</a:t>
            </a:r>
          </a:p>
          <a:p>
            <a:pPr>
              <a:spcBef>
                <a:spcPts val="0"/>
              </a:spcBef>
            </a:pPr>
            <a:r>
              <a:rPr lang="en-CA" dirty="0" smtClean="0"/>
              <a:t>“</a:t>
            </a:r>
            <a:r>
              <a:rPr lang="en-CA" dirty="0"/>
              <a:t>O</a:t>
            </a:r>
            <a:r>
              <a:rPr lang="en-CA" dirty="0" smtClean="0"/>
              <a:t>ne-step </a:t>
            </a:r>
            <a:r>
              <a:rPr lang="en-CA" dirty="0"/>
              <a:t>closer to Jesus” evangelism runs on the rails of consistent </a:t>
            </a:r>
            <a:r>
              <a:rPr lang="en-CA" dirty="0" smtClean="0"/>
              <a:t>prayer</a:t>
            </a:r>
          </a:p>
          <a:p>
            <a:pPr>
              <a:spcBef>
                <a:spcPts val="0"/>
              </a:spcBef>
            </a:pPr>
            <a:r>
              <a:rPr lang="en-CA" dirty="0" smtClean="0"/>
              <a:t>We ought to pray:</a:t>
            </a:r>
          </a:p>
          <a:p>
            <a:pPr marL="514350" lvl="0" indent="-514350">
              <a:spcBef>
                <a:spcPts val="0"/>
              </a:spcBef>
              <a:buFont typeface="+mj-lt"/>
              <a:buAutoNum type="arabicPeriod"/>
            </a:pPr>
            <a:r>
              <a:rPr lang="en-CA" dirty="0" smtClean="0"/>
              <a:t>For compassion </a:t>
            </a:r>
            <a:r>
              <a:rPr lang="en-CA" dirty="0"/>
              <a:t>for those yet to </a:t>
            </a:r>
            <a:r>
              <a:rPr lang="en-CA" dirty="0" smtClean="0"/>
              <a:t>                                                        follow Jesus</a:t>
            </a:r>
          </a:p>
          <a:p>
            <a:pPr marL="514350" lvl="0" indent="-514350">
              <a:spcBef>
                <a:spcPts val="0"/>
              </a:spcBef>
              <a:buFont typeface="+mj-lt"/>
              <a:buAutoNum type="arabicPeriod"/>
            </a:pPr>
            <a:r>
              <a:rPr lang="en-CA" dirty="0" smtClean="0"/>
              <a:t>For boldness </a:t>
            </a:r>
            <a:r>
              <a:rPr lang="en-CA" dirty="0"/>
              <a:t>in presenting the </a:t>
            </a:r>
            <a:r>
              <a:rPr lang="en-CA" dirty="0" smtClean="0"/>
              <a:t>                                                     good </a:t>
            </a:r>
            <a:r>
              <a:rPr lang="en-CA" dirty="0"/>
              <a:t>news </a:t>
            </a:r>
            <a:endParaRPr lang="en-CA" dirty="0" smtClean="0"/>
          </a:p>
          <a:p>
            <a:pPr marL="514350" lvl="0" indent="-514350">
              <a:spcBef>
                <a:spcPts val="0"/>
              </a:spcBef>
              <a:buFont typeface="+mj-lt"/>
              <a:buAutoNum type="arabicPeriod"/>
            </a:pPr>
            <a:r>
              <a:rPr lang="en-CA" dirty="0"/>
              <a:t>A</a:t>
            </a:r>
            <a:r>
              <a:rPr lang="en-CA" dirty="0" smtClean="0"/>
              <a:t>gainst </a:t>
            </a:r>
            <a:r>
              <a:rPr lang="en-CA" dirty="0"/>
              <a:t>an enemy who desires that </a:t>
            </a:r>
            <a:r>
              <a:rPr lang="en-CA" dirty="0" smtClean="0"/>
              <a:t>                                                     none </a:t>
            </a:r>
            <a:r>
              <a:rPr lang="en-CA" dirty="0"/>
              <a:t>should be </a:t>
            </a:r>
            <a:r>
              <a:rPr lang="en-CA" dirty="0" smtClean="0"/>
              <a:t>saved</a:t>
            </a:r>
          </a:p>
          <a:p>
            <a:pPr marL="514350" lvl="0" indent="-514350">
              <a:spcBef>
                <a:spcPts val="0"/>
              </a:spcBef>
              <a:buFont typeface="+mj-lt"/>
              <a:buAutoNum type="arabicPeriod"/>
            </a:pPr>
            <a:r>
              <a:rPr lang="en-CA" dirty="0"/>
              <a:t>F</a:t>
            </a:r>
            <a:r>
              <a:rPr lang="en-CA" dirty="0" smtClean="0"/>
              <a:t>or </a:t>
            </a:r>
            <a:r>
              <a:rPr lang="en-CA" dirty="0"/>
              <a:t>the salvation of those yet to know </a:t>
            </a:r>
            <a:r>
              <a:rPr lang="en-CA" dirty="0" smtClean="0"/>
              <a:t>Jesus</a:t>
            </a:r>
          </a:p>
          <a:p>
            <a:pPr>
              <a:spcBef>
                <a:spcPts val="0"/>
              </a:spcBef>
            </a:pPr>
            <a:r>
              <a:rPr lang="en-CA" dirty="0"/>
              <a:t>T</a:t>
            </a:r>
            <a:r>
              <a:rPr lang="en-CA" dirty="0" smtClean="0"/>
              <a:t>he </a:t>
            </a:r>
            <a:r>
              <a:rPr lang="en-CA" dirty="0"/>
              <a:t>Spirit asks: will you be vigilant in prayer for those yet to know the good news of Jesus </a:t>
            </a:r>
            <a:r>
              <a:rPr lang="en-CA" dirty="0" smtClean="0"/>
              <a:t>Christ</a:t>
            </a:r>
            <a:r>
              <a:rPr lang="en-CA" dirty="0"/>
              <a:t>?</a:t>
            </a:r>
            <a:endParaRPr lang="en-CA" dirty="0"/>
          </a:p>
        </p:txBody>
      </p:sp>
      <p:sp>
        <p:nvSpPr>
          <p:cNvPr id="6" name="Title 1"/>
          <p:cNvSpPr txBox="1">
            <a:spLocks/>
          </p:cNvSpPr>
          <p:nvPr/>
        </p:nvSpPr>
        <p:spPr>
          <a:xfrm>
            <a:off x="251520" y="-27384"/>
            <a:ext cx="8640960" cy="90872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malite Rifle" panose="02000000000000000000" pitchFamily="2" charset="0"/>
                <a:ea typeface="+mj-ea"/>
                <a:cs typeface="+mj-cs"/>
              </a:defRPr>
            </a:lvl1pPr>
          </a:lstStyle>
          <a:p>
            <a:r>
              <a:rPr lang="en-CA" sz="3600" smtClean="0"/>
              <a:t>THE 4 P’s OF CURRENT EVANGELISM</a:t>
            </a:r>
            <a:endParaRPr lang="en-CA" sz="3600" dirty="0"/>
          </a:p>
        </p:txBody>
      </p:sp>
      <p:pic>
        <p:nvPicPr>
          <p:cNvPr id="6146" name="Picture 2" descr="Image result for prayer logo"/>
          <p:cNvPicPr>
            <a:picLocks noChangeAspect="1" noChangeArrowheads="1"/>
          </p:cNvPicPr>
          <p:nvPr/>
        </p:nvPicPr>
        <p:blipFill rotWithShape="1">
          <a:blip r:embed="rId2">
            <a:extLst>
              <a:ext uri="{28A0092B-C50C-407E-A947-70E740481C1C}">
                <a14:useLocalDpi xmlns:a14="http://schemas.microsoft.com/office/drawing/2010/main" val="0"/>
              </a:ext>
            </a:extLst>
          </a:blip>
          <a:srcRect l="17371" r="16627"/>
          <a:stretch/>
        </p:blipFill>
        <p:spPr bwMode="auto">
          <a:xfrm>
            <a:off x="6268064" y="1890385"/>
            <a:ext cx="2613949"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18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19540" cy="4176464"/>
          </a:xfrm>
          <a:solidFill>
            <a:schemeClr val="bg1"/>
          </a:solidFill>
        </p:spPr>
        <p:txBody>
          <a:bodyPr>
            <a:normAutofit/>
          </a:bodyPr>
          <a:lstStyle/>
          <a:p>
            <a:pPr marL="0" indent="0">
              <a:buNone/>
            </a:pPr>
            <a:r>
              <a:rPr lang="en-CA" sz="3600" dirty="0" smtClean="0">
                <a:latin typeface="Armalite Rifle" panose="02000000000000000000" pitchFamily="2" charset="0"/>
              </a:rPr>
              <a:t>A BLESSING</a:t>
            </a:r>
          </a:p>
          <a:p>
            <a:r>
              <a:rPr lang="en-CA" dirty="0" smtClean="0"/>
              <a:t>Might this </a:t>
            </a:r>
            <a:r>
              <a:rPr lang="en-CA" dirty="0"/>
              <a:t>Christmas season be but the beginning of a year in which the good news of great joy is regularly declared. Might we grow in our patience, develop in perseverance, increase in passion and be found regularly in prayer so that the good news that has been entrusted to us might be powerfully, passionately, urgently and enthusiastically declared to the world around us in love. </a:t>
            </a:r>
            <a:endParaRPr lang="en-CA" dirty="0" smtClean="0"/>
          </a:p>
        </p:txBody>
      </p:sp>
      <p:pic>
        <p:nvPicPr>
          <p:cNvPr id="6" name="Picture 5" descr="Image result for good news of great jo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509120"/>
            <a:ext cx="4248472" cy="212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58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AutoShape 2" descr="Image result for invest in yoursel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invest in yoursel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Content Placeholder 5"/>
          <p:cNvSpPr>
            <a:spLocks noGrp="1"/>
          </p:cNvSpPr>
          <p:nvPr>
            <p:ph idx="1"/>
          </p:nvPr>
        </p:nvSpPr>
        <p:spPr/>
        <p:txBody>
          <a:bodyPr/>
          <a:lstStyle/>
          <a:p>
            <a:endParaRPr lang="en-CA" dirty="0"/>
          </a:p>
        </p:txBody>
      </p:sp>
      <p:sp>
        <p:nvSpPr>
          <p:cNvPr id="3" name="AutoShape 2" descr="Image result for who's nex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4" descr="Image result for who's nex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6" descr="Image result for who's nex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8" descr="Image result for who's nex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4" name="Picture 10" descr="Image result for who's next"/>
          <p:cNvPicPr>
            <a:picLocks noChangeAspect="1" noChangeArrowheads="1"/>
          </p:cNvPicPr>
          <p:nvPr/>
        </p:nvPicPr>
        <p:blipFill rotWithShape="1">
          <a:blip r:embed="rId2">
            <a:extLst>
              <a:ext uri="{28A0092B-C50C-407E-A947-70E740481C1C}">
                <a14:useLocalDpi xmlns:a14="http://schemas.microsoft.com/office/drawing/2010/main" val="0"/>
              </a:ext>
            </a:extLst>
          </a:blip>
          <a:srcRect l="9345" t="12293" r="8504" b="11444"/>
          <a:stretch/>
        </p:blipFill>
        <p:spPr bwMode="auto">
          <a:xfrm>
            <a:off x="1828527" y="312738"/>
            <a:ext cx="5407769" cy="5020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93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Content Placeholder 5"/>
          <p:cNvSpPr>
            <a:spLocks noGrp="1"/>
          </p:cNvSpPr>
          <p:nvPr>
            <p:ph idx="1"/>
          </p:nvPr>
        </p:nvSpPr>
        <p:spPr>
          <a:xfrm>
            <a:off x="457200" y="4509120"/>
            <a:ext cx="5482952" cy="2088232"/>
          </a:xfrm>
          <a:solidFill>
            <a:schemeClr val="bg1"/>
          </a:solidFill>
        </p:spPr>
        <p:txBody>
          <a:bodyPr>
            <a:normAutofit/>
          </a:bodyPr>
          <a:lstStyle/>
          <a:p>
            <a:r>
              <a:rPr lang="en-CA" dirty="0" smtClean="0"/>
              <a:t>Do we as excitedly </a:t>
            </a:r>
            <a:r>
              <a:rPr lang="en-CA" dirty="0"/>
              <a:t>and passionately </a:t>
            </a:r>
            <a:r>
              <a:rPr lang="en-CA" dirty="0" smtClean="0"/>
              <a:t>as the herald angels sang, proclaim </a:t>
            </a:r>
            <a:r>
              <a:rPr lang="en-CA" dirty="0"/>
              <a:t>the good news of </a:t>
            </a:r>
            <a:r>
              <a:rPr lang="en-CA" dirty="0" smtClean="0"/>
              <a:t>Jesus to the world around us?</a:t>
            </a:r>
            <a:endParaRPr lang="en-CA" dirty="0"/>
          </a:p>
        </p:txBody>
      </p:sp>
      <p:pic>
        <p:nvPicPr>
          <p:cNvPr id="3" name="Picture 2" descr="Image result for good news of great j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46353"/>
            <a:ext cx="8288089" cy="41440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endParaRPr lang="en-CA"/>
          </a:p>
        </p:txBody>
      </p:sp>
    </p:spTree>
    <p:extLst>
      <p:ext uri="{BB962C8B-B14F-4D97-AF65-F5344CB8AC3E}">
        <p14:creationId xmlns:p14="http://schemas.microsoft.com/office/powerpoint/2010/main" val="1130073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4330824" cy="3816424"/>
          </a:xfrm>
          <a:solidFill>
            <a:schemeClr val="bg1"/>
          </a:solidFill>
        </p:spPr>
        <p:txBody>
          <a:bodyPr>
            <a:noAutofit/>
          </a:bodyPr>
          <a:lstStyle/>
          <a:p>
            <a:pPr lvl="0"/>
            <a:r>
              <a:rPr lang="en-CA" dirty="0"/>
              <a:t>T</a:t>
            </a:r>
            <a:r>
              <a:rPr lang="en-CA" dirty="0" smtClean="0"/>
              <a:t>he further </a:t>
            </a:r>
            <a:r>
              <a:rPr lang="en-CA" dirty="0"/>
              <a:t>from </a:t>
            </a:r>
            <a:r>
              <a:rPr lang="en-CA" dirty="0" smtClean="0"/>
              <a:t>my house you might live, </a:t>
            </a:r>
            <a:r>
              <a:rPr lang="en-CA" dirty="0"/>
              <a:t>the longer it </a:t>
            </a:r>
            <a:r>
              <a:rPr lang="en-CA" dirty="0" smtClean="0"/>
              <a:t>will </a:t>
            </a:r>
            <a:r>
              <a:rPr lang="en-CA" dirty="0"/>
              <a:t>take to arrive in time for </a:t>
            </a:r>
            <a:r>
              <a:rPr lang="en-CA" dirty="0"/>
              <a:t>a</a:t>
            </a:r>
            <a:r>
              <a:rPr lang="en-CA" dirty="0" smtClean="0"/>
              <a:t> party.</a:t>
            </a:r>
          </a:p>
          <a:p>
            <a:pPr lvl="0"/>
            <a:r>
              <a:rPr lang="en-CA" dirty="0" smtClean="0"/>
              <a:t>The </a:t>
            </a:r>
            <a:r>
              <a:rPr lang="en-CA" dirty="0"/>
              <a:t>further one is from Jesus in a spiritual sense, the longer it will take them to get to Him. </a:t>
            </a:r>
            <a:endParaRPr lang="en-CA" dirty="0"/>
          </a:p>
        </p:txBody>
      </p:sp>
      <p:sp>
        <p:nvSpPr>
          <p:cNvPr id="4" name="Title 3"/>
          <p:cNvSpPr>
            <a:spLocks noGrp="1"/>
          </p:cNvSpPr>
          <p:nvPr>
            <p:ph type="title"/>
          </p:nvPr>
        </p:nvSpPr>
        <p:spPr>
          <a:solidFill>
            <a:schemeClr val="bg1"/>
          </a:solidFill>
        </p:spPr>
        <p:txBody>
          <a:bodyPr>
            <a:normAutofit fontScale="90000"/>
          </a:bodyPr>
          <a:lstStyle/>
          <a:p>
            <a:r>
              <a:rPr lang="en-CA" dirty="0"/>
              <a:t>The Christmas Party </a:t>
            </a:r>
            <a:r>
              <a:rPr lang="en-CA" dirty="0" smtClean="0"/>
              <a:t>Principle </a:t>
            </a:r>
            <a:endParaRPr lang="en-CA" dirty="0"/>
          </a:p>
        </p:txBody>
      </p:sp>
      <p:pic>
        <p:nvPicPr>
          <p:cNvPr id="7170" name="Picture 2" descr="Image result for bootpr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904256"/>
            <a:ext cx="2187243"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79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6632"/>
            <a:ext cx="3672408" cy="6552728"/>
          </a:xfrm>
          <a:solidFill>
            <a:schemeClr val="bg1"/>
          </a:solidFill>
        </p:spPr>
        <p:txBody>
          <a:bodyPr>
            <a:noAutofit/>
          </a:bodyPr>
          <a:lstStyle/>
          <a:p>
            <a:pPr marL="0" indent="0">
              <a:buNone/>
            </a:pPr>
            <a:r>
              <a:rPr lang="en-CA" dirty="0" smtClean="0"/>
              <a:t>In “two-ism”, </a:t>
            </a:r>
            <a:r>
              <a:rPr lang="en-CA" dirty="0"/>
              <a:t>we understand that there are two realms to existence: the created world of which we are a part and the “beyond us” eternity God inhabits and fills</a:t>
            </a:r>
            <a:r>
              <a:rPr lang="en-CA" dirty="0" smtClean="0"/>
              <a:t>. The </a:t>
            </a:r>
            <a:r>
              <a:rPr lang="en-CA" dirty="0"/>
              <a:t>goal of this system then is to relate to the divine – from our realm of created-ness to God’s realm of eternality - through God’s Son Jesus </a:t>
            </a:r>
            <a:r>
              <a:rPr lang="en-CA" dirty="0" smtClean="0"/>
              <a:t>Christ.</a:t>
            </a:r>
            <a:endParaRPr lang="en-CA" dirty="0"/>
          </a:p>
        </p:txBody>
      </p:sp>
      <p:sp>
        <p:nvSpPr>
          <p:cNvPr id="4" name="Oval 3"/>
          <p:cNvSpPr/>
          <p:nvPr/>
        </p:nvSpPr>
        <p:spPr>
          <a:xfrm>
            <a:off x="5004048" y="399"/>
            <a:ext cx="3528392" cy="2016224"/>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CA" sz="2800" dirty="0" smtClean="0"/>
              <a:t>ETERNITY: GOD’S REALM</a:t>
            </a:r>
            <a:endParaRPr lang="en-CA" sz="2800" dirty="0"/>
          </a:p>
        </p:txBody>
      </p:sp>
      <p:sp>
        <p:nvSpPr>
          <p:cNvPr id="6" name="Oval 5"/>
          <p:cNvSpPr/>
          <p:nvPr/>
        </p:nvSpPr>
        <p:spPr>
          <a:xfrm>
            <a:off x="5004440" y="3429000"/>
            <a:ext cx="3528000" cy="2016224"/>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2800" dirty="0" smtClean="0"/>
              <a:t>THE CREATED WORLD:</a:t>
            </a:r>
          </a:p>
          <a:p>
            <a:pPr algn="ctr"/>
            <a:r>
              <a:rPr lang="en-CA" sz="2800" dirty="0" smtClean="0"/>
              <a:t>OUR REALM</a:t>
            </a:r>
            <a:endParaRPr lang="en-CA" sz="2800" dirty="0"/>
          </a:p>
        </p:txBody>
      </p:sp>
      <p:sp>
        <p:nvSpPr>
          <p:cNvPr id="5" name="Up-Down Arrow 4"/>
          <p:cNvSpPr/>
          <p:nvPr/>
        </p:nvSpPr>
        <p:spPr>
          <a:xfrm>
            <a:off x="5436096" y="1628800"/>
            <a:ext cx="2628292" cy="2088232"/>
          </a:xfrm>
          <a:prstGeom prst="upDownArrow">
            <a:avLst>
              <a:gd name="adj1" fmla="val 54528"/>
              <a:gd name="adj2" fmla="val 28812"/>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2800" dirty="0" smtClean="0"/>
              <a:t>JESUS</a:t>
            </a:r>
            <a:endParaRPr lang="en-CA" sz="2800" dirty="0"/>
          </a:p>
        </p:txBody>
      </p:sp>
    </p:spTree>
    <p:extLst>
      <p:ext uri="{BB962C8B-B14F-4D97-AF65-F5344CB8AC3E}">
        <p14:creationId xmlns:p14="http://schemas.microsoft.com/office/powerpoint/2010/main" val="8137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6632"/>
            <a:ext cx="3384376" cy="6552728"/>
          </a:xfrm>
          <a:solidFill>
            <a:schemeClr val="bg1"/>
          </a:solidFill>
        </p:spPr>
        <p:txBody>
          <a:bodyPr>
            <a:noAutofit/>
          </a:bodyPr>
          <a:lstStyle/>
          <a:p>
            <a:pPr marL="0" indent="0">
              <a:buNone/>
            </a:pPr>
            <a:r>
              <a:rPr lang="en-CA" dirty="0" smtClean="0"/>
              <a:t>In “one-ism”, there </a:t>
            </a:r>
            <a:r>
              <a:rPr lang="en-CA" dirty="0"/>
              <a:t>is actually only one reality to existence. As a result, followers of this system worship and serve creation as divine. The goal of this system is to eliminate all distinctions – to become “one” - and, through “enlightenment”, discover that we also are divine. </a:t>
            </a:r>
            <a:endParaRPr lang="en-CA" dirty="0"/>
          </a:p>
        </p:txBody>
      </p:sp>
      <p:sp>
        <p:nvSpPr>
          <p:cNvPr id="2" name="Oval 1"/>
          <p:cNvSpPr/>
          <p:nvPr/>
        </p:nvSpPr>
        <p:spPr>
          <a:xfrm>
            <a:off x="4427984" y="620688"/>
            <a:ext cx="4320480" cy="432048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 name="Rectangle 3"/>
          <p:cNvSpPr/>
          <p:nvPr/>
        </p:nvSpPr>
        <p:spPr>
          <a:xfrm>
            <a:off x="5436096" y="1340768"/>
            <a:ext cx="24482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GOD</a:t>
            </a:r>
            <a:endParaRPr lang="en-CA" sz="2800" dirty="0"/>
          </a:p>
        </p:txBody>
      </p:sp>
      <p:sp>
        <p:nvSpPr>
          <p:cNvPr id="5" name="Rectangle 4"/>
          <p:cNvSpPr/>
          <p:nvPr/>
        </p:nvSpPr>
        <p:spPr>
          <a:xfrm>
            <a:off x="5460431" y="3356992"/>
            <a:ext cx="24482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HUMANITY</a:t>
            </a:r>
            <a:endParaRPr lang="en-CA" sz="2800" dirty="0"/>
          </a:p>
        </p:txBody>
      </p:sp>
      <p:sp>
        <p:nvSpPr>
          <p:cNvPr id="6" name="Rectangle 5"/>
          <p:cNvSpPr/>
          <p:nvPr/>
        </p:nvSpPr>
        <p:spPr>
          <a:xfrm>
            <a:off x="4139952" y="2348880"/>
            <a:ext cx="24482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JESUS</a:t>
            </a:r>
            <a:endParaRPr lang="en-CA" sz="2800" dirty="0"/>
          </a:p>
        </p:txBody>
      </p:sp>
      <p:sp>
        <p:nvSpPr>
          <p:cNvPr id="7" name="Rectangle 6"/>
          <p:cNvSpPr/>
          <p:nvPr/>
        </p:nvSpPr>
        <p:spPr>
          <a:xfrm>
            <a:off x="6516216" y="2348880"/>
            <a:ext cx="24482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CREATION</a:t>
            </a:r>
            <a:endParaRPr lang="en-CA" sz="2800" dirty="0"/>
          </a:p>
        </p:txBody>
      </p:sp>
      <p:sp>
        <p:nvSpPr>
          <p:cNvPr id="8" name="TextBox 7"/>
          <p:cNvSpPr txBox="1"/>
          <p:nvPr/>
        </p:nvSpPr>
        <p:spPr>
          <a:xfrm>
            <a:off x="4860032" y="1700808"/>
            <a:ext cx="3456384" cy="2123658"/>
          </a:xfrm>
          <a:prstGeom prst="rect">
            <a:avLst/>
          </a:prstGeom>
          <a:noFill/>
        </p:spPr>
        <p:txBody>
          <a:bodyPr wrap="square" rtlCol="0">
            <a:spAutoFit/>
          </a:bodyPr>
          <a:lstStyle/>
          <a:p>
            <a:pPr algn="ctr"/>
            <a:r>
              <a:rPr lang="en-CA" sz="6600" dirty="0" smtClean="0">
                <a:solidFill>
                  <a:schemeClr val="bg1"/>
                </a:solidFill>
              </a:rPr>
              <a:t>ALL IS ONE</a:t>
            </a:r>
            <a:endParaRPr lang="en-CA" sz="6600" dirty="0">
              <a:solidFill>
                <a:schemeClr val="bg1"/>
              </a:solidFill>
            </a:endParaRPr>
          </a:p>
        </p:txBody>
      </p:sp>
    </p:spTree>
    <p:extLst>
      <p:ext uri="{BB962C8B-B14F-4D97-AF65-F5344CB8AC3E}">
        <p14:creationId xmlns:p14="http://schemas.microsoft.com/office/powerpoint/2010/main" val="109881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3000"/>
                                        <p:tgtEl>
                                          <p:spTgt spid="4"/>
                                        </p:tgtEl>
                                      </p:cBhvr>
                                    </p:animEffect>
                                    <p:set>
                                      <p:cBhvr>
                                        <p:cTn id="15" dur="1" fill="hold">
                                          <p:stCondLst>
                                            <p:cond delay="2999"/>
                                          </p:stCondLst>
                                        </p:cTn>
                                        <p:tgtEl>
                                          <p:spTgt spid="4"/>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3000"/>
                                        <p:tgtEl>
                                          <p:spTgt spid="5"/>
                                        </p:tgtEl>
                                      </p:cBhvr>
                                    </p:animEffect>
                                    <p:set>
                                      <p:cBhvr>
                                        <p:cTn id="18" dur="1" fill="hold">
                                          <p:stCondLst>
                                            <p:cond delay="2999"/>
                                          </p:stCondLst>
                                        </p:cTn>
                                        <p:tgtEl>
                                          <p:spTgt spid="5"/>
                                        </p:tgtEl>
                                        <p:attrNameLst>
                                          <p:attrName>style.visibility</p:attrName>
                                        </p:attrNameLst>
                                      </p:cBhvr>
                                      <p:to>
                                        <p:strVal val="hidden"/>
                                      </p:to>
                                    </p:set>
                                  </p:childTnLst>
                                </p:cTn>
                              </p:par>
                              <p:par>
                                <p:cTn id="19" presetID="9" presetClass="exit" presetSubtype="0" fill="hold" grpId="1" nodeType="withEffect">
                                  <p:stCondLst>
                                    <p:cond delay="0"/>
                                  </p:stCondLst>
                                  <p:childTnLst>
                                    <p:animEffect transition="out" filter="dissolve">
                                      <p:cBhvr>
                                        <p:cTn id="20" dur="3000"/>
                                        <p:tgtEl>
                                          <p:spTgt spid="6"/>
                                        </p:tgtEl>
                                      </p:cBhvr>
                                    </p:animEffect>
                                    <p:set>
                                      <p:cBhvr>
                                        <p:cTn id="21" dur="1" fill="hold">
                                          <p:stCondLst>
                                            <p:cond delay="2999"/>
                                          </p:stCondLst>
                                        </p:cTn>
                                        <p:tgtEl>
                                          <p:spTgt spid="6"/>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3000"/>
                                        <p:tgtEl>
                                          <p:spTgt spid="7"/>
                                        </p:tgtEl>
                                      </p:cBhvr>
                                    </p:animEffect>
                                    <p:set>
                                      <p:cBhvr>
                                        <p:cTn id="24" dur="1" fill="hold">
                                          <p:stCondLst>
                                            <p:cond delay="2999"/>
                                          </p:stCondLst>
                                        </p:cTn>
                                        <p:tgtEl>
                                          <p:spTgt spid="7"/>
                                        </p:tgtEl>
                                        <p:attrNameLst>
                                          <p:attrName>style.visibility</p:attrName>
                                        </p:attrNameLst>
                                      </p:cBhvr>
                                      <p:to>
                                        <p:strVal val="hidden"/>
                                      </p:to>
                                    </p:set>
                                  </p:childTnLst>
                                </p:cTn>
                              </p:par>
                              <p:par>
                                <p:cTn id="25" presetID="9"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1"/>
      <p:bldP spid="5" grpId="1"/>
      <p:bldP spid="6" grpId="1"/>
      <p:bldP spid="7"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70"/>
            <a:ext cx="8229600" cy="1143000"/>
          </a:xfrm>
        </p:spPr>
        <p:txBody>
          <a:bodyPr/>
          <a:lstStyle/>
          <a:p>
            <a:endParaRPr lang="en-CA"/>
          </a:p>
        </p:txBody>
      </p:sp>
      <p:sp>
        <p:nvSpPr>
          <p:cNvPr id="4" name="AutoShape 2" descr="Image result for question b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Content Placeholder 2"/>
          <p:cNvSpPr>
            <a:spLocks noGrp="1"/>
          </p:cNvSpPr>
          <p:nvPr>
            <p:ph idx="1"/>
          </p:nvPr>
        </p:nvSpPr>
        <p:spPr>
          <a:xfrm>
            <a:off x="367627" y="692696"/>
            <a:ext cx="8380837" cy="4248472"/>
          </a:xfrm>
          <a:solidFill>
            <a:schemeClr val="bg1"/>
          </a:solidFill>
        </p:spPr>
        <p:txBody>
          <a:bodyPr>
            <a:normAutofit/>
          </a:bodyPr>
          <a:lstStyle/>
          <a:p>
            <a:pPr marL="1519238" indent="0">
              <a:buNone/>
            </a:pPr>
            <a:r>
              <a:rPr lang="en-CA" dirty="0" smtClean="0">
                <a:solidFill>
                  <a:schemeClr val="tx1"/>
                </a:solidFill>
              </a:rPr>
              <a:t>KEY </a:t>
            </a:r>
            <a:r>
              <a:rPr lang="en-CA" dirty="0" smtClean="0">
                <a:solidFill>
                  <a:schemeClr val="tx1"/>
                </a:solidFill>
              </a:rPr>
              <a:t>IDEA</a:t>
            </a:r>
            <a:endParaRPr lang="en-CA" dirty="0" smtClean="0">
              <a:solidFill>
                <a:schemeClr val="tx1"/>
              </a:solidFill>
            </a:endParaRPr>
          </a:p>
          <a:p>
            <a:pPr marL="1519238" indent="0">
              <a:buNone/>
            </a:pPr>
            <a:r>
              <a:rPr lang="en-CA" dirty="0"/>
              <a:t>The outcome of all of this cultural shifting is that we now have before us an extended evangelism </a:t>
            </a:r>
            <a:r>
              <a:rPr lang="en-CA" dirty="0" smtClean="0"/>
              <a:t>timeline, requiring of us 4 P’s:</a:t>
            </a:r>
          </a:p>
          <a:p>
            <a:pPr marL="2033588" indent="-514350">
              <a:buFont typeface="+mj-lt"/>
              <a:buAutoNum type="arabicPeriod"/>
            </a:pPr>
            <a:r>
              <a:rPr lang="en-CA" dirty="0" smtClean="0"/>
              <a:t>Patience</a:t>
            </a:r>
          </a:p>
          <a:p>
            <a:pPr marL="2033588" indent="-514350">
              <a:buFont typeface="+mj-lt"/>
              <a:buAutoNum type="arabicPeriod"/>
            </a:pPr>
            <a:r>
              <a:rPr lang="en-CA" dirty="0" smtClean="0"/>
              <a:t>Perseverance</a:t>
            </a:r>
          </a:p>
          <a:p>
            <a:pPr marL="2033588" indent="-514350">
              <a:buFont typeface="+mj-lt"/>
              <a:buAutoNum type="arabicPeriod"/>
            </a:pPr>
            <a:r>
              <a:rPr lang="en-CA" dirty="0" smtClean="0"/>
              <a:t>Passion</a:t>
            </a:r>
          </a:p>
          <a:p>
            <a:pPr marL="2033588" indent="-514350">
              <a:buFont typeface="+mj-lt"/>
              <a:buAutoNum type="arabicPeriod"/>
            </a:pPr>
            <a:r>
              <a:rPr lang="en-CA" dirty="0" smtClean="0"/>
              <a:t>Prayer</a:t>
            </a:r>
            <a:endParaRPr lang="en-CA" dirty="0"/>
          </a:p>
        </p:txBody>
      </p:sp>
      <p:pic>
        <p:nvPicPr>
          <p:cNvPr id="3074" name="Picture 2" descr="Image result for key ide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86" t="15928" r="31082" b="22799"/>
          <a:stretch/>
        </p:blipFill>
        <p:spPr bwMode="auto">
          <a:xfrm>
            <a:off x="414642" y="745687"/>
            <a:ext cx="1384662" cy="174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482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5184576" cy="5616624"/>
          </a:xfrm>
          <a:solidFill>
            <a:schemeClr val="bg1"/>
          </a:solidFill>
        </p:spPr>
        <p:txBody>
          <a:bodyPr>
            <a:noAutofit/>
          </a:bodyPr>
          <a:lstStyle/>
          <a:p>
            <a:pPr marL="0" indent="0">
              <a:buNone/>
            </a:pPr>
            <a:r>
              <a:rPr lang="en-CA" b="1" dirty="0" smtClean="0"/>
              <a:t>Patience</a:t>
            </a:r>
          </a:p>
          <a:p>
            <a:r>
              <a:rPr lang="en-CA" dirty="0" smtClean="0"/>
              <a:t>The </a:t>
            </a:r>
            <a:r>
              <a:rPr lang="en-CA" dirty="0"/>
              <a:t>increased cultural distance people are from Jesus means that an increased number of “one steps” is required to walk with a person toward faith in </a:t>
            </a:r>
            <a:r>
              <a:rPr lang="en-CA" dirty="0" smtClean="0"/>
              <a:t>Jesus.</a:t>
            </a:r>
          </a:p>
          <a:p>
            <a:r>
              <a:rPr lang="en-CA" dirty="0" smtClean="0"/>
              <a:t>God’s </a:t>
            </a:r>
            <a:r>
              <a:rPr lang="en-CA" dirty="0"/>
              <a:t>Spirit is asking us “are you willing to patiently walk perhaps innumerable steps with people as they are drawn into </a:t>
            </a:r>
            <a:r>
              <a:rPr lang="en-CA" dirty="0" smtClean="0"/>
              <a:t>relationship </a:t>
            </a:r>
            <a:r>
              <a:rPr lang="en-CA" dirty="0"/>
              <a:t>with Jesus”? </a:t>
            </a:r>
          </a:p>
        </p:txBody>
      </p:sp>
      <p:pic>
        <p:nvPicPr>
          <p:cNvPr id="3074" name="Picture 2" descr="Image result for patience"/>
          <p:cNvPicPr>
            <a:picLocks noChangeAspect="1" noChangeArrowheads="1"/>
          </p:cNvPicPr>
          <p:nvPr/>
        </p:nvPicPr>
        <p:blipFill rotWithShape="1">
          <a:blip r:embed="rId2">
            <a:extLst>
              <a:ext uri="{28A0092B-C50C-407E-A947-70E740481C1C}">
                <a14:useLocalDpi xmlns:a14="http://schemas.microsoft.com/office/drawing/2010/main" val="0"/>
              </a:ext>
            </a:extLst>
          </a:blip>
          <a:srcRect l="19917" r="19705"/>
          <a:stretch/>
        </p:blipFill>
        <p:spPr bwMode="auto">
          <a:xfrm>
            <a:off x="5724128" y="1984469"/>
            <a:ext cx="3096344" cy="28846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a:p>
        </p:txBody>
      </p:sp>
      <p:sp>
        <p:nvSpPr>
          <p:cNvPr id="6" name="Title 1"/>
          <p:cNvSpPr txBox="1">
            <a:spLocks/>
          </p:cNvSpPr>
          <p:nvPr/>
        </p:nvSpPr>
        <p:spPr>
          <a:xfrm>
            <a:off x="251520" y="-27384"/>
            <a:ext cx="8640960" cy="90872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malite Rifle" panose="02000000000000000000" pitchFamily="2" charset="0"/>
                <a:ea typeface="+mj-ea"/>
                <a:cs typeface="+mj-cs"/>
              </a:defRPr>
            </a:lvl1pPr>
          </a:lstStyle>
          <a:p>
            <a:r>
              <a:rPr lang="en-CA" sz="3600" smtClean="0"/>
              <a:t>THE 4 P’s OF CURRENT EVANGELISM</a:t>
            </a:r>
            <a:endParaRPr lang="en-CA" sz="3600" dirty="0"/>
          </a:p>
        </p:txBody>
      </p:sp>
    </p:spTree>
    <p:extLst>
      <p:ext uri="{BB962C8B-B14F-4D97-AF65-F5344CB8AC3E}">
        <p14:creationId xmlns:p14="http://schemas.microsoft.com/office/powerpoint/2010/main" val="1301304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640960" cy="3960440"/>
          </a:xfrm>
          <a:solidFill>
            <a:schemeClr val="bg1"/>
          </a:solidFill>
        </p:spPr>
        <p:txBody>
          <a:bodyPr>
            <a:noAutofit/>
          </a:bodyPr>
          <a:lstStyle/>
          <a:p>
            <a:pPr marL="0" indent="0">
              <a:spcBef>
                <a:spcPts val="0"/>
              </a:spcBef>
              <a:buNone/>
            </a:pPr>
            <a:r>
              <a:rPr lang="en-CA" b="1" dirty="0" smtClean="0"/>
              <a:t>Perseverance</a:t>
            </a:r>
          </a:p>
          <a:p>
            <a:pPr>
              <a:spcBef>
                <a:spcPts val="0"/>
              </a:spcBef>
            </a:pPr>
            <a:r>
              <a:rPr lang="en-CA" dirty="0" smtClean="0"/>
              <a:t>Because </a:t>
            </a:r>
            <a:r>
              <a:rPr lang="en-CA" dirty="0"/>
              <a:t>ideologies are not easily unseated, walking an individual down this pathway will require repeated, and sometimes seemingly unfruitful, conversations. A spiritual “stick-to-itiveness” is necessary for </a:t>
            </a:r>
            <a:r>
              <a:rPr lang="en-CA" dirty="0" smtClean="0"/>
              <a:t>evangelism.</a:t>
            </a:r>
          </a:p>
          <a:p>
            <a:pPr>
              <a:spcBef>
                <a:spcPts val="0"/>
              </a:spcBef>
            </a:pPr>
            <a:r>
              <a:rPr lang="en-CA" dirty="0"/>
              <a:t>The Spirit asks: are you committed to persevere in your intentional and disciplined encouragement of one step closer movement in the lives of those to whom you relate? </a:t>
            </a:r>
          </a:p>
        </p:txBody>
      </p:sp>
      <p:sp>
        <p:nvSpPr>
          <p:cNvPr id="4" name="Title 1"/>
          <p:cNvSpPr>
            <a:spLocks noGrp="1"/>
          </p:cNvSpPr>
          <p:nvPr>
            <p:ph type="title"/>
          </p:nvPr>
        </p:nvSpPr>
        <p:spPr>
          <a:xfrm>
            <a:off x="251520" y="-27384"/>
            <a:ext cx="8640960" cy="908720"/>
          </a:xfrm>
          <a:solidFill>
            <a:schemeClr val="bg1"/>
          </a:solidFill>
        </p:spPr>
        <p:txBody>
          <a:bodyPr>
            <a:normAutofit/>
          </a:bodyPr>
          <a:lstStyle/>
          <a:p>
            <a:r>
              <a:rPr lang="en-CA" sz="3600" dirty="0" smtClean="0"/>
              <a:t>THE 4 P’s OF CURRENT EVANGELISM</a:t>
            </a:r>
            <a:endParaRPr lang="en-CA" sz="3600" dirty="0"/>
          </a:p>
        </p:txBody>
      </p:sp>
      <p:pic>
        <p:nvPicPr>
          <p:cNvPr id="4098" name="Picture 2" descr="Image result for perseve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085184"/>
            <a:ext cx="3888432" cy="164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426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619</Words>
  <Application>Microsoft Office PowerPoint</Application>
  <PresentationFormat>On-screen Show (4:3)</PresentationFormat>
  <Paragraphs>46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4 P’s of Evangelism</vt:lpstr>
      <vt:lpstr>PowerPoint Presentation</vt:lpstr>
      <vt:lpstr>PowerPoint Presentation</vt:lpstr>
      <vt:lpstr>The Christmas Party Principle </vt:lpstr>
      <vt:lpstr>PowerPoint Presentation</vt:lpstr>
      <vt:lpstr>PowerPoint Presentation</vt:lpstr>
      <vt:lpstr>PowerPoint Presentation</vt:lpstr>
      <vt:lpstr>PowerPoint Presentation</vt:lpstr>
      <vt:lpstr>THE 4 P’s OF CURRENT EVANGELISM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cp:lastModifiedBy>
  <cp:revision>36</cp:revision>
  <cp:lastPrinted>2019-11-13T18:34:15Z</cp:lastPrinted>
  <dcterms:created xsi:type="dcterms:W3CDTF">2019-10-15T13:43:03Z</dcterms:created>
  <dcterms:modified xsi:type="dcterms:W3CDTF">2019-11-20T20:40:18Z</dcterms:modified>
</cp:coreProperties>
</file>