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8F7D"/>
    <a:srgbClr val="339966"/>
    <a:srgbClr val="856948"/>
    <a:srgbClr val="D9FBE5"/>
    <a:srgbClr val="DDF3EA"/>
    <a:srgbClr val="6A3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92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892306C-BB19-499A-B199-F9BD678C5C81}" type="datetimeFigureOut">
              <a:rPr lang="en-CA" smtClean="0"/>
              <a:t>04/09/2019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FA0E9B-304D-4D40-B635-A77F4DF7A27B}"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1" y="0"/>
            <a:ext cx="9284281" cy="6389532"/>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570537"/>
            <a:ext cx="9284281" cy="6389532"/>
          </a:xfrm>
          <a:prstGeom prst="rect">
            <a:avLst/>
          </a:prstGeom>
        </p:spPr>
      </p:pic>
      <p:sp>
        <p:nvSpPr>
          <p:cNvPr id="9" name="TextBox 8"/>
          <p:cNvSpPr txBox="1"/>
          <p:nvPr userDrawn="1"/>
        </p:nvSpPr>
        <p:spPr>
          <a:xfrm>
            <a:off x="323528" y="188640"/>
            <a:ext cx="8424936" cy="1200329"/>
          </a:xfrm>
          <a:prstGeom prst="rect">
            <a:avLst/>
          </a:prstGeom>
          <a:noFill/>
        </p:spPr>
        <p:txBody>
          <a:bodyPr wrap="square" rtlCol="0">
            <a:spAutoFit/>
          </a:bodyPr>
          <a:lstStyle/>
          <a:p>
            <a:pPr algn="ctr"/>
            <a:r>
              <a:rPr lang="en-CA" sz="7200" b="1" dirty="0" smtClean="0">
                <a:solidFill>
                  <a:schemeClr val="bg2">
                    <a:lumMod val="50000"/>
                  </a:schemeClr>
                </a:solidFill>
                <a:effectLst>
                  <a:outerShdw blurRad="38100" dist="38100" dir="2700000" algn="tl">
                    <a:srgbClr val="000000">
                      <a:alpha val="43137"/>
                    </a:srgbClr>
                  </a:outerShdw>
                </a:effectLst>
                <a:latin typeface="Freestyle Script" panose="030804020302050B0404" pitchFamily="66" charset="0"/>
              </a:rPr>
              <a:t>A Study in 1 Samuel</a:t>
            </a:r>
            <a:endParaRPr lang="en-CA" sz="7200" b="1" dirty="0">
              <a:solidFill>
                <a:schemeClr val="bg2">
                  <a:lumMod val="50000"/>
                </a:schemeClr>
              </a:solidFill>
              <a:effectLst>
                <a:outerShdw blurRad="38100" dist="38100" dir="2700000" algn="tl">
                  <a:srgbClr val="000000">
                    <a:alpha val="43137"/>
                  </a:srgbClr>
                </a:outerShdw>
              </a:effectLst>
              <a:latin typeface="Freestyle Script" panose="030804020302050B0404" pitchFamily="66" charset="0"/>
            </a:endParaRPr>
          </a:p>
        </p:txBody>
      </p:sp>
    </p:spTree>
    <p:extLst>
      <p:ext uri="{BB962C8B-B14F-4D97-AF65-F5344CB8AC3E}">
        <p14:creationId xmlns:p14="http://schemas.microsoft.com/office/powerpoint/2010/main" val="332742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892306C-BB19-499A-B199-F9BD678C5C81}" type="datetimeFigureOut">
              <a:rPr lang="en-CA" smtClean="0"/>
              <a:t>04/09/2019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FA0E9B-304D-4D40-B635-A77F4DF7A27B}" type="slidenum">
              <a:rPr lang="en-CA" smtClean="0"/>
              <a:t>‹#›</a:t>
            </a:fld>
            <a:endParaRPr lang="en-CA"/>
          </a:p>
        </p:txBody>
      </p:sp>
    </p:spTree>
    <p:extLst>
      <p:ext uri="{BB962C8B-B14F-4D97-AF65-F5344CB8AC3E}">
        <p14:creationId xmlns:p14="http://schemas.microsoft.com/office/powerpoint/2010/main" val="2592705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892306C-BB19-499A-B199-F9BD678C5C81}" type="datetimeFigureOut">
              <a:rPr lang="en-CA" smtClean="0"/>
              <a:t>04/09/2019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FA0E9B-304D-4D40-B635-A77F4DF7A27B}" type="slidenum">
              <a:rPr lang="en-CA" smtClean="0"/>
              <a:t>‹#›</a:t>
            </a:fld>
            <a:endParaRPr lang="en-CA"/>
          </a:p>
        </p:txBody>
      </p:sp>
    </p:spTree>
    <p:extLst>
      <p:ext uri="{BB962C8B-B14F-4D97-AF65-F5344CB8AC3E}">
        <p14:creationId xmlns:p14="http://schemas.microsoft.com/office/powerpoint/2010/main" val="345607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a:bodyPr>
          <a:lstStyle>
            <a:lvl1pPr>
              <a:defRPr sz="5400" b="1" baseline="0">
                <a:solidFill>
                  <a:srgbClr val="5A8F7D"/>
                </a:solidFill>
                <a:latin typeface="Freestyle Script" panose="030804020302050B0404" pitchFamily="66" charset="0"/>
              </a:defRPr>
            </a:lvl1pPr>
          </a:lstStyle>
          <a:p>
            <a:endParaRPr lang="en-CA" dirty="0"/>
          </a:p>
        </p:txBody>
      </p:sp>
      <p:sp>
        <p:nvSpPr>
          <p:cNvPr id="3" name="Content Placeholder 2"/>
          <p:cNvSpPr>
            <a:spLocks noGrp="1"/>
          </p:cNvSpPr>
          <p:nvPr>
            <p:ph idx="1"/>
          </p:nvPr>
        </p:nvSpPr>
        <p:spPr/>
        <p:txBody>
          <a:bodyPr/>
          <a:lstStyle>
            <a:lvl1pPr>
              <a:defRPr>
                <a:solidFill>
                  <a:srgbClr val="856948"/>
                </a:solidFill>
              </a:defRPr>
            </a:lvl1pPr>
            <a:lvl2pPr>
              <a:defRPr>
                <a:solidFill>
                  <a:srgbClr val="856948"/>
                </a:solidFill>
              </a:defRPr>
            </a:lvl2pPr>
            <a:lvl3pPr>
              <a:defRPr>
                <a:solidFill>
                  <a:srgbClr val="856948"/>
                </a:solidFill>
              </a:defRPr>
            </a:lvl3pPr>
            <a:lvl4pPr>
              <a:defRPr>
                <a:solidFill>
                  <a:srgbClr val="856948"/>
                </a:solidFill>
              </a:defRPr>
            </a:lvl4pPr>
            <a:lvl5pPr>
              <a:defRPr>
                <a:solidFill>
                  <a:srgbClr val="85694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C892306C-BB19-499A-B199-F9BD678C5C81}" type="datetimeFigureOut">
              <a:rPr lang="en-CA" smtClean="0"/>
              <a:t>04/09/2019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FA0E9B-304D-4D40-B635-A77F4DF7A27B}" type="slidenum">
              <a:rPr lang="en-CA" smtClean="0"/>
              <a:t>‹#›</a:t>
            </a:fld>
            <a:endParaRPr lang="en-CA"/>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4705"/>
          <a:stretch/>
        </p:blipFill>
        <p:spPr>
          <a:xfrm>
            <a:off x="-108521" y="0"/>
            <a:ext cx="9284281" cy="338356"/>
          </a:xfrm>
          <a:prstGeom prst="rect">
            <a:avLst/>
          </a:prstGeom>
        </p:spPr>
      </p:pic>
    </p:spTree>
    <p:extLst>
      <p:ext uri="{BB962C8B-B14F-4D97-AF65-F5344CB8AC3E}">
        <p14:creationId xmlns:p14="http://schemas.microsoft.com/office/powerpoint/2010/main" val="407744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2306C-BB19-499A-B199-F9BD678C5C81}" type="datetimeFigureOut">
              <a:rPr lang="en-CA" smtClean="0"/>
              <a:t>04/09/2019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FA0E9B-304D-4D40-B635-A77F4DF7A27B}" type="slidenum">
              <a:rPr lang="en-CA" smtClean="0"/>
              <a:t>‹#›</a:t>
            </a:fld>
            <a:endParaRPr lang="en-CA"/>
          </a:p>
        </p:txBody>
      </p:sp>
    </p:spTree>
    <p:extLst>
      <p:ext uri="{BB962C8B-B14F-4D97-AF65-F5344CB8AC3E}">
        <p14:creationId xmlns:p14="http://schemas.microsoft.com/office/powerpoint/2010/main" val="348482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892306C-BB19-499A-B199-F9BD678C5C81}" type="datetimeFigureOut">
              <a:rPr lang="en-CA" smtClean="0"/>
              <a:t>04/09/2019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FA0E9B-304D-4D40-B635-A77F4DF7A27B}" type="slidenum">
              <a:rPr lang="en-CA" smtClean="0"/>
              <a:t>‹#›</a:t>
            </a:fld>
            <a:endParaRPr lang="en-CA"/>
          </a:p>
        </p:txBody>
      </p:sp>
    </p:spTree>
    <p:extLst>
      <p:ext uri="{BB962C8B-B14F-4D97-AF65-F5344CB8AC3E}">
        <p14:creationId xmlns:p14="http://schemas.microsoft.com/office/powerpoint/2010/main" val="30489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892306C-BB19-499A-B199-F9BD678C5C81}" type="datetimeFigureOut">
              <a:rPr lang="en-CA" smtClean="0"/>
              <a:t>04/09/2019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DFA0E9B-304D-4D40-B635-A77F4DF7A27B}" type="slidenum">
              <a:rPr lang="en-CA" smtClean="0"/>
              <a:t>‹#›</a:t>
            </a:fld>
            <a:endParaRPr lang="en-CA"/>
          </a:p>
        </p:txBody>
      </p:sp>
    </p:spTree>
    <p:extLst>
      <p:ext uri="{BB962C8B-B14F-4D97-AF65-F5344CB8AC3E}">
        <p14:creationId xmlns:p14="http://schemas.microsoft.com/office/powerpoint/2010/main" val="397829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892306C-BB19-499A-B199-F9BD678C5C81}" type="datetimeFigureOut">
              <a:rPr lang="en-CA" smtClean="0"/>
              <a:t>04/09/2019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DFA0E9B-304D-4D40-B635-A77F4DF7A27B}" type="slidenum">
              <a:rPr lang="en-CA" smtClean="0"/>
              <a:t>‹#›</a:t>
            </a:fld>
            <a:endParaRPr lang="en-CA"/>
          </a:p>
        </p:txBody>
      </p:sp>
    </p:spTree>
    <p:extLst>
      <p:ext uri="{BB962C8B-B14F-4D97-AF65-F5344CB8AC3E}">
        <p14:creationId xmlns:p14="http://schemas.microsoft.com/office/powerpoint/2010/main" val="351421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2306C-BB19-499A-B199-F9BD678C5C81}" type="datetimeFigureOut">
              <a:rPr lang="en-CA" smtClean="0"/>
              <a:t>04/09/2019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DFA0E9B-304D-4D40-B635-A77F4DF7A27B}" type="slidenum">
              <a:rPr lang="en-CA" smtClean="0"/>
              <a:t>‹#›</a:t>
            </a:fld>
            <a:endParaRPr lang="en-CA"/>
          </a:p>
        </p:txBody>
      </p:sp>
    </p:spTree>
    <p:extLst>
      <p:ext uri="{BB962C8B-B14F-4D97-AF65-F5344CB8AC3E}">
        <p14:creationId xmlns:p14="http://schemas.microsoft.com/office/powerpoint/2010/main" val="70776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2306C-BB19-499A-B199-F9BD678C5C81}" type="datetimeFigureOut">
              <a:rPr lang="en-CA" smtClean="0"/>
              <a:t>04/09/2019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FA0E9B-304D-4D40-B635-A77F4DF7A27B}" type="slidenum">
              <a:rPr lang="en-CA" smtClean="0"/>
              <a:t>‹#›</a:t>
            </a:fld>
            <a:endParaRPr lang="en-CA"/>
          </a:p>
        </p:txBody>
      </p:sp>
    </p:spTree>
    <p:extLst>
      <p:ext uri="{BB962C8B-B14F-4D97-AF65-F5344CB8AC3E}">
        <p14:creationId xmlns:p14="http://schemas.microsoft.com/office/powerpoint/2010/main" val="71865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2306C-BB19-499A-B199-F9BD678C5C81}" type="datetimeFigureOut">
              <a:rPr lang="en-CA" smtClean="0"/>
              <a:t>04/09/2019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FA0E9B-304D-4D40-B635-A77F4DF7A27B}" type="slidenum">
              <a:rPr lang="en-CA" smtClean="0"/>
              <a:t>‹#›</a:t>
            </a:fld>
            <a:endParaRPr lang="en-CA"/>
          </a:p>
        </p:txBody>
      </p:sp>
    </p:spTree>
    <p:extLst>
      <p:ext uri="{BB962C8B-B14F-4D97-AF65-F5344CB8AC3E}">
        <p14:creationId xmlns:p14="http://schemas.microsoft.com/office/powerpoint/2010/main" val="154656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570004"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2306C-BB19-499A-B199-F9BD678C5C81}" type="datetimeFigureOut">
              <a:rPr lang="en-CA" smtClean="0"/>
              <a:t>04/09/2019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A0E9B-304D-4D40-B635-A77F4DF7A27B}" type="slidenum">
              <a:rPr lang="en-CA" smtClean="0"/>
              <a:t>‹#›</a:t>
            </a:fld>
            <a:endParaRPr lang="en-CA"/>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b="85479"/>
          <a:stretch/>
        </p:blipFill>
        <p:spPr>
          <a:xfrm>
            <a:off x="-108521" y="0"/>
            <a:ext cx="9284281" cy="6957392"/>
          </a:xfrm>
          <a:prstGeom prst="rect">
            <a:avLst/>
          </a:prstGeom>
        </p:spPr>
      </p:pic>
      <p:pic>
        <p:nvPicPr>
          <p:cNvPr id="10" name="Picture 9"/>
          <p:cNvPicPr>
            <a:picLocks noChangeAspect="1"/>
          </p:cNvPicPr>
          <p:nvPr userDrawn="1"/>
        </p:nvPicPr>
        <p:blipFill rotWithShape="1">
          <a:blip r:embed="rId14" cstate="print">
            <a:extLst>
              <a:ext uri="{28A0092B-C50C-407E-A947-70E740481C1C}">
                <a14:useLocalDpi xmlns:a14="http://schemas.microsoft.com/office/drawing/2010/main" val="0"/>
              </a:ext>
            </a:extLst>
          </a:blip>
          <a:srcRect l="29266" t="13469" r="26414" b="35180"/>
          <a:stretch/>
        </p:blipFill>
        <p:spPr>
          <a:xfrm>
            <a:off x="35496" y="4797152"/>
            <a:ext cx="1866435" cy="1488268"/>
          </a:xfrm>
          <a:prstGeom prst="rect">
            <a:avLst/>
          </a:prstGeom>
        </p:spPr>
      </p:pic>
      <p:pic>
        <p:nvPicPr>
          <p:cNvPr id="19" name="Picture 18"/>
          <p:cNvPicPr>
            <a:picLocks noChangeAspect="1"/>
          </p:cNvPicPr>
          <p:nvPr userDrawn="1"/>
        </p:nvPicPr>
        <p:blipFill rotWithShape="1">
          <a:blip r:embed="rId13">
            <a:extLst>
              <a:ext uri="{28A0092B-C50C-407E-A947-70E740481C1C}">
                <a14:useLocalDpi xmlns:a14="http://schemas.microsoft.com/office/drawing/2010/main" val="0"/>
              </a:ext>
            </a:extLst>
          </a:blip>
          <a:srcRect t="94705"/>
          <a:stretch/>
        </p:blipFill>
        <p:spPr>
          <a:xfrm>
            <a:off x="-108521" y="6277020"/>
            <a:ext cx="9284281" cy="680371"/>
          </a:xfrm>
          <a:prstGeom prst="rect">
            <a:avLst/>
          </a:prstGeom>
        </p:spPr>
      </p:pic>
      <p:pic>
        <p:nvPicPr>
          <p:cNvPr id="13" name="Picture 12"/>
          <p:cNvPicPr>
            <a:picLocks noChangeAspect="1"/>
          </p:cNvPicPr>
          <p:nvPr userDrawn="1"/>
        </p:nvPicPr>
        <p:blipFill rotWithShape="1">
          <a:blip r:embed="rId15" cstate="print">
            <a:extLst>
              <a:ext uri="{28A0092B-C50C-407E-A947-70E740481C1C}">
                <a14:useLocalDpi xmlns:a14="http://schemas.microsoft.com/office/drawing/2010/main" val="0"/>
              </a:ext>
            </a:extLst>
          </a:blip>
          <a:srcRect l="26225" t="70292" r="22792" b="2770"/>
          <a:stretch/>
        </p:blipFill>
        <p:spPr>
          <a:xfrm>
            <a:off x="112804" y="6278259"/>
            <a:ext cx="1669595" cy="607125"/>
          </a:xfrm>
          <a:prstGeom prst="rect">
            <a:avLst/>
          </a:prstGeom>
        </p:spPr>
      </p:pic>
      <p:pic>
        <p:nvPicPr>
          <p:cNvPr id="16" name="Picture 15"/>
          <p:cNvPicPr>
            <a:picLocks noChangeAspect="1"/>
          </p:cNvPicPr>
          <p:nvPr userDrawn="1"/>
        </p:nvPicPr>
        <p:blipFill rotWithShape="1">
          <a:blip r:embed="rId13">
            <a:extLst>
              <a:ext uri="{28A0092B-C50C-407E-A947-70E740481C1C}">
                <a14:useLocalDpi xmlns:a14="http://schemas.microsoft.com/office/drawing/2010/main" val="0"/>
              </a:ext>
            </a:extLst>
          </a:blip>
          <a:srcRect t="94705"/>
          <a:stretch/>
        </p:blipFill>
        <p:spPr>
          <a:xfrm>
            <a:off x="-108521" y="0"/>
            <a:ext cx="9284281" cy="338356"/>
          </a:xfrm>
          <a:prstGeom prst="rect">
            <a:avLst/>
          </a:prstGeom>
        </p:spPr>
      </p:pic>
    </p:spTree>
    <p:extLst>
      <p:ext uri="{BB962C8B-B14F-4D97-AF65-F5344CB8AC3E}">
        <p14:creationId xmlns:p14="http://schemas.microsoft.com/office/powerpoint/2010/main" val="3371087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1" y="0"/>
            <a:ext cx="9284281" cy="6389532"/>
          </a:xfrm>
          <a:prstGeom prst="rect">
            <a:avLst/>
          </a:prstGeom>
        </p:spPr>
      </p:pic>
      <p:sp>
        <p:nvSpPr>
          <p:cNvPr id="3" name="Subtitle 2"/>
          <p:cNvSpPr>
            <a:spLocks noGrp="1"/>
          </p:cNvSpPr>
          <p:nvPr>
            <p:ph type="subTitle" idx="1"/>
          </p:nvPr>
        </p:nvSpPr>
        <p:spPr/>
        <p:txBody>
          <a:bodyPr/>
          <a:lstStyle/>
          <a:p>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570537"/>
            <a:ext cx="9284281" cy="6389532"/>
          </a:xfrm>
          <a:prstGeom prst="rect">
            <a:avLst/>
          </a:prstGeom>
        </p:spPr>
      </p:pic>
      <p:sp>
        <p:nvSpPr>
          <p:cNvPr id="7" name="TextBox 6"/>
          <p:cNvSpPr txBox="1"/>
          <p:nvPr/>
        </p:nvSpPr>
        <p:spPr>
          <a:xfrm>
            <a:off x="323528" y="188640"/>
            <a:ext cx="8424936" cy="1200329"/>
          </a:xfrm>
          <a:prstGeom prst="rect">
            <a:avLst/>
          </a:prstGeom>
          <a:noFill/>
        </p:spPr>
        <p:txBody>
          <a:bodyPr wrap="square" rtlCol="0">
            <a:spAutoFit/>
          </a:bodyPr>
          <a:lstStyle/>
          <a:p>
            <a:pPr algn="ctr"/>
            <a:r>
              <a:rPr lang="en-CA" sz="7200" b="1" dirty="0" smtClean="0">
                <a:solidFill>
                  <a:schemeClr val="bg2">
                    <a:lumMod val="50000"/>
                  </a:schemeClr>
                </a:solidFill>
                <a:effectLst>
                  <a:outerShdw blurRad="38100" dist="38100" dir="2700000" algn="tl">
                    <a:srgbClr val="000000">
                      <a:alpha val="43137"/>
                    </a:srgbClr>
                  </a:outerShdw>
                </a:effectLst>
                <a:latin typeface="Freestyle Script" panose="030804020302050B0404" pitchFamily="66" charset="0"/>
              </a:rPr>
              <a:t>A Study in 1 Samuel</a:t>
            </a:r>
            <a:endParaRPr lang="en-CA" sz="7200" b="1" dirty="0">
              <a:solidFill>
                <a:schemeClr val="bg2">
                  <a:lumMod val="50000"/>
                </a:schemeClr>
              </a:solidFill>
              <a:effectLst>
                <a:outerShdw blurRad="38100" dist="38100" dir="2700000" algn="tl">
                  <a:srgbClr val="000000">
                    <a:alpha val="43137"/>
                  </a:srgbClr>
                </a:outerShdw>
              </a:effectLst>
              <a:latin typeface="Freestyle Script" panose="030804020302050B0404" pitchFamily="66" charset="0"/>
            </a:endParaRPr>
          </a:p>
        </p:txBody>
      </p:sp>
    </p:spTree>
    <p:extLst>
      <p:ext uri="{BB962C8B-B14F-4D97-AF65-F5344CB8AC3E}">
        <p14:creationId xmlns:p14="http://schemas.microsoft.com/office/powerpoint/2010/main" val="3932897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826"/>
            <a:ext cx="8229600" cy="1012974"/>
          </a:xfrm>
        </p:spPr>
        <p:txBody>
          <a:bodyPr>
            <a:noAutofit/>
          </a:bodyPr>
          <a:lstStyle/>
          <a:p>
            <a:r>
              <a:rPr lang="en-CA" sz="9600" b="0" dirty="0" smtClean="0"/>
              <a:t>Application</a:t>
            </a:r>
            <a:endParaRPr lang="en-CA" sz="9600" b="0" dirty="0"/>
          </a:p>
        </p:txBody>
      </p:sp>
      <p:sp>
        <p:nvSpPr>
          <p:cNvPr id="3" name="Content Placeholder 2"/>
          <p:cNvSpPr>
            <a:spLocks noGrp="1"/>
          </p:cNvSpPr>
          <p:nvPr>
            <p:ph idx="1"/>
          </p:nvPr>
        </p:nvSpPr>
        <p:spPr>
          <a:xfrm>
            <a:off x="457200" y="1927373"/>
            <a:ext cx="8229600" cy="4525963"/>
          </a:xfrm>
        </p:spPr>
        <p:txBody>
          <a:bodyPr>
            <a:normAutofit/>
          </a:bodyPr>
          <a:lstStyle/>
          <a:p>
            <a:r>
              <a:rPr lang="en-CA" sz="2800" dirty="0" smtClean="0"/>
              <a:t>Let </a:t>
            </a:r>
            <a:r>
              <a:rPr lang="en-CA" sz="2800" dirty="0"/>
              <a:t>us ask ourselves, what divinely ordained “different” might God be calling us towards? </a:t>
            </a:r>
            <a:endParaRPr lang="en-CA" sz="2800" dirty="0" smtClean="0"/>
          </a:p>
          <a:p>
            <a:r>
              <a:rPr lang="en-CA" sz="2800" dirty="0" smtClean="0"/>
              <a:t>Have we been </a:t>
            </a:r>
            <a:r>
              <a:rPr lang="en-CA" sz="2800" dirty="0"/>
              <a:t>focussing on our stuck tire rather than on the freedom that simply shifting our load might generate? </a:t>
            </a:r>
          </a:p>
        </p:txBody>
      </p:sp>
      <p:pic>
        <p:nvPicPr>
          <p:cNvPr id="5" name="Picture 4" descr="Image result for castle logo"/>
          <p:cNvPicPr>
            <a:picLocks noChangeAspect="1" noChangeArrowheads="1"/>
          </p:cNvPicPr>
          <p:nvPr/>
        </p:nvPicPr>
        <p:blipFill rotWithShape="1">
          <a:blip r:embed="rId2" cstate="print">
            <a:clrChange>
              <a:clrFrom>
                <a:srgbClr val="FFFFFF"/>
              </a:clrFrom>
              <a:clrTo>
                <a:srgbClr val="FFFFFF">
                  <a:alpha val="0"/>
                </a:srgbClr>
              </a:clrTo>
            </a:clrChange>
            <a:duotone>
              <a:prstClr val="black"/>
              <a:srgbClr val="5A8F7D">
                <a:tint val="45000"/>
                <a:satMod val="400000"/>
              </a:srgbClr>
            </a:duotone>
            <a:extLst>
              <a:ext uri="{28A0092B-C50C-407E-A947-70E740481C1C}">
                <a14:useLocalDpi xmlns:a14="http://schemas.microsoft.com/office/drawing/2010/main" val="0"/>
              </a:ext>
            </a:extLst>
          </a:blip>
          <a:srcRect l="24358" t="17023" r="24856" b="50002"/>
          <a:stretch/>
        </p:blipFill>
        <p:spPr bwMode="auto">
          <a:xfrm rot="10800000">
            <a:off x="6948264" y="4696086"/>
            <a:ext cx="1764966" cy="12376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upside down kingdom black and white"/>
          <p:cNvPicPr>
            <a:picLocks noChangeAspect="1" noChangeArrowheads="1"/>
          </p:cNvPicPr>
          <p:nvPr/>
        </p:nvPicPr>
        <p:blipFill rotWithShape="1">
          <a:blip r:embed="rId3" cstate="print">
            <a:clrChange>
              <a:clrFrom>
                <a:srgbClr val="C3C3CF"/>
              </a:clrFrom>
              <a:clrTo>
                <a:srgbClr val="C3C3CF">
                  <a:alpha val="0"/>
                </a:srgbClr>
              </a:clrTo>
            </a:clrChange>
            <a:duotone>
              <a:prstClr val="black"/>
              <a:srgbClr val="5A8F7D">
                <a:tint val="45000"/>
                <a:satMod val="400000"/>
              </a:srgbClr>
            </a:duotone>
            <a:extLst>
              <a:ext uri="{28A0092B-C50C-407E-A947-70E740481C1C}">
                <a14:useLocalDpi xmlns:a14="http://schemas.microsoft.com/office/drawing/2010/main" val="0"/>
              </a:ext>
            </a:extLst>
          </a:blip>
          <a:srcRect l="22004" t="63170" r="21339" b="2051"/>
          <a:stretch/>
        </p:blipFill>
        <p:spPr bwMode="auto">
          <a:xfrm>
            <a:off x="2934928" y="4437112"/>
            <a:ext cx="4301367" cy="148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479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826"/>
            <a:ext cx="8229600" cy="1012974"/>
          </a:xfrm>
        </p:spPr>
        <p:txBody>
          <a:bodyPr>
            <a:noAutofit/>
          </a:bodyPr>
          <a:lstStyle/>
          <a:p>
            <a:r>
              <a:rPr lang="en-CA" sz="9600" b="0" dirty="0" smtClean="0"/>
              <a:t>My Prayer</a:t>
            </a:r>
            <a:endParaRPr lang="en-CA" sz="9600" b="0" dirty="0"/>
          </a:p>
        </p:txBody>
      </p:sp>
      <p:sp>
        <p:nvSpPr>
          <p:cNvPr id="3" name="Content Placeholder 2"/>
          <p:cNvSpPr>
            <a:spLocks noGrp="1"/>
          </p:cNvSpPr>
          <p:nvPr>
            <p:ph idx="1"/>
          </p:nvPr>
        </p:nvSpPr>
        <p:spPr>
          <a:xfrm>
            <a:off x="457200" y="1927373"/>
            <a:ext cx="8229600" cy="4525963"/>
          </a:xfrm>
        </p:spPr>
        <p:txBody>
          <a:bodyPr>
            <a:normAutofit/>
          </a:bodyPr>
          <a:lstStyle/>
          <a:p>
            <a:r>
              <a:rPr lang="en-CA" sz="2800" dirty="0" smtClean="0"/>
              <a:t>Might </a:t>
            </a:r>
            <a:r>
              <a:rPr lang="en-CA" sz="2800" dirty="0"/>
              <a:t>God be so at work in and through us, generating immense poverty of spirit, that we might experience freedom from our </a:t>
            </a:r>
            <a:r>
              <a:rPr lang="en-CA" sz="2800" dirty="0" err="1"/>
              <a:t>stuckness</a:t>
            </a:r>
            <a:r>
              <a:rPr lang="en-CA" sz="2800" dirty="0"/>
              <a:t> and see our kingdom pushed past the tipping point becoming His upside down kingdom here on earth.</a:t>
            </a:r>
          </a:p>
        </p:txBody>
      </p:sp>
      <p:pic>
        <p:nvPicPr>
          <p:cNvPr id="5" name="Picture 4" descr="Image result for castle logo"/>
          <p:cNvPicPr>
            <a:picLocks noChangeAspect="1" noChangeArrowheads="1"/>
          </p:cNvPicPr>
          <p:nvPr/>
        </p:nvPicPr>
        <p:blipFill rotWithShape="1">
          <a:blip r:embed="rId2" cstate="print">
            <a:clrChange>
              <a:clrFrom>
                <a:srgbClr val="FFFFFF"/>
              </a:clrFrom>
              <a:clrTo>
                <a:srgbClr val="FFFFFF">
                  <a:alpha val="0"/>
                </a:srgbClr>
              </a:clrTo>
            </a:clrChange>
            <a:duotone>
              <a:prstClr val="black"/>
              <a:srgbClr val="5A8F7D">
                <a:tint val="45000"/>
                <a:satMod val="400000"/>
              </a:srgbClr>
            </a:duotone>
            <a:extLst>
              <a:ext uri="{28A0092B-C50C-407E-A947-70E740481C1C}">
                <a14:useLocalDpi xmlns:a14="http://schemas.microsoft.com/office/drawing/2010/main" val="0"/>
              </a:ext>
            </a:extLst>
          </a:blip>
          <a:srcRect l="24358" t="17023" r="24856" b="50002"/>
          <a:stretch/>
        </p:blipFill>
        <p:spPr bwMode="auto">
          <a:xfrm rot="10800000">
            <a:off x="6948264" y="4696086"/>
            <a:ext cx="1764966" cy="12376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upside down kingdom black and white"/>
          <p:cNvPicPr>
            <a:picLocks noChangeAspect="1" noChangeArrowheads="1"/>
          </p:cNvPicPr>
          <p:nvPr/>
        </p:nvPicPr>
        <p:blipFill rotWithShape="1">
          <a:blip r:embed="rId3" cstate="print">
            <a:clrChange>
              <a:clrFrom>
                <a:srgbClr val="C3C3CF"/>
              </a:clrFrom>
              <a:clrTo>
                <a:srgbClr val="C3C3CF">
                  <a:alpha val="0"/>
                </a:srgbClr>
              </a:clrTo>
            </a:clrChange>
            <a:duotone>
              <a:prstClr val="black"/>
              <a:srgbClr val="5A8F7D">
                <a:tint val="45000"/>
                <a:satMod val="400000"/>
              </a:srgbClr>
            </a:duotone>
            <a:extLst>
              <a:ext uri="{28A0092B-C50C-407E-A947-70E740481C1C}">
                <a14:useLocalDpi xmlns:a14="http://schemas.microsoft.com/office/drawing/2010/main" val="0"/>
              </a:ext>
            </a:extLst>
          </a:blip>
          <a:srcRect l="22004" t="63170" r="21339" b="2051"/>
          <a:stretch/>
        </p:blipFill>
        <p:spPr bwMode="auto">
          <a:xfrm>
            <a:off x="2934928" y="4437112"/>
            <a:ext cx="4301367" cy="148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344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CA" dirty="0"/>
          </a:p>
        </p:txBody>
      </p:sp>
      <p:sp>
        <p:nvSpPr>
          <p:cNvPr id="3" name="Content Placeholder 2"/>
          <p:cNvSpPr>
            <a:spLocks noGrp="1"/>
          </p:cNvSpPr>
          <p:nvPr>
            <p:ph idx="1"/>
          </p:nvPr>
        </p:nvSpPr>
        <p:spPr/>
        <p:txBody>
          <a:bodyPr/>
          <a:lstStyle/>
          <a:p>
            <a:pPr marL="0" indent="0">
              <a:buNone/>
            </a:pPr>
            <a:r>
              <a:rPr lang="en-CA" dirty="0" smtClean="0"/>
              <a:t>In the Beatitudes, Jesus </a:t>
            </a:r>
            <a:r>
              <a:rPr lang="en-CA" dirty="0"/>
              <a:t>presents to us a guide for the creation of an “upside-down kingdom”; a community where joy is experienced regardless of </a:t>
            </a:r>
            <a:r>
              <a:rPr lang="en-CA" dirty="0" smtClean="0"/>
              <a:t>circumstances, but </a:t>
            </a:r>
            <a:r>
              <a:rPr lang="en-CA" dirty="0"/>
              <a:t>what if we’re stuck halfway to upside down?</a:t>
            </a:r>
            <a:endParaRPr lang="en-CA" dirty="0"/>
          </a:p>
        </p:txBody>
      </p:sp>
      <p:pic>
        <p:nvPicPr>
          <p:cNvPr id="2050" name="Picture 2" descr="Image result for upside down kingdom black and white"/>
          <p:cNvPicPr>
            <a:picLocks noChangeAspect="1" noChangeArrowheads="1"/>
          </p:cNvPicPr>
          <p:nvPr/>
        </p:nvPicPr>
        <p:blipFill rotWithShape="1">
          <a:blip r:embed="rId2" cstate="print">
            <a:clrChange>
              <a:clrFrom>
                <a:srgbClr val="C3C3CF"/>
              </a:clrFrom>
              <a:clrTo>
                <a:srgbClr val="C3C3CF">
                  <a:alpha val="0"/>
                </a:srgbClr>
              </a:clrTo>
            </a:clrChange>
            <a:duotone>
              <a:prstClr val="black"/>
              <a:srgbClr val="5A8F7D">
                <a:tint val="45000"/>
                <a:satMod val="400000"/>
              </a:srgbClr>
            </a:duotone>
            <a:extLst>
              <a:ext uri="{28A0092B-C50C-407E-A947-70E740481C1C}">
                <a14:useLocalDpi xmlns:a14="http://schemas.microsoft.com/office/drawing/2010/main" val="0"/>
              </a:ext>
            </a:extLst>
          </a:blip>
          <a:srcRect l="22004" t="63170" r="21339" b="2051"/>
          <a:stretch/>
        </p:blipFill>
        <p:spPr bwMode="auto">
          <a:xfrm>
            <a:off x="2934928" y="4277032"/>
            <a:ext cx="4301367" cy="14852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astle logo"/>
          <p:cNvPicPr>
            <a:picLocks noChangeAspect="1" noChangeArrowheads="1"/>
          </p:cNvPicPr>
          <p:nvPr/>
        </p:nvPicPr>
        <p:blipFill rotWithShape="1">
          <a:blip r:embed="rId3" cstate="print">
            <a:clrChange>
              <a:clrFrom>
                <a:srgbClr val="FFFFFF"/>
              </a:clrFrom>
              <a:clrTo>
                <a:srgbClr val="FFFFFF">
                  <a:alpha val="0"/>
                </a:srgbClr>
              </a:clrTo>
            </a:clrChange>
            <a:duotone>
              <a:prstClr val="black"/>
              <a:srgbClr val="5A8F7D">
                <a:tint val="45000"/>
                <a:satMod val="400000"/>
              </a:srgbClr>
            </a:duotone>
            <a:extLst>
              <a:ext uri="{28A0092B-C50C-407E-A947-70E740481C1C}">
                <a14:useLocalDpi xmlns:a14="http://schemas.microsoft.com/office/drawing/2010/main" val="0"/>
              </a:ext>
            </a:extLst>
          </a:blip>
          <a:srcRect l="24358" t="17023" r="24856" b="50002"/>
          <a:stretch/>
        </p:blipFill>
        <p:spPr bwMode="auto">
          <a:xfrm rot="10800000">
            <a:off x="6948264" y="4524686"/>
            <a:ext cx="1764966" cy="123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322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18356" y="803845"/>
            <a:ext cx="8507288" cy="1617043"/>
          </a:xfrm>
        </p:spPr>
        <p:txBody>
          <a:bodyPr>
            <a:noAutofit/>
          </a:bodyPr>
          <a:lstStyle/>
          <a:p>
            <a:r>
              <a:rPr lang="en-CA" sz="2800" dirty="0"/>
              <a:t>T</a:t>
            </a:r>
            <a:r>
              <a:rPr lang="en-CA" sz="2800" dirty="0" smtClean="0"/>
              <a:t>o </a:t>
            </a:r>
            <a:r>
              <a:rPr lang="en-CA" sz="2800" dirty="0"/>
              <a:t>get “unstuck”, we </a:t>
            </a:r>
            <a:r>
              <a:rPr lang="en-CA" sz="2800" dirty="0" smtClean="0"/>
              <a:t>often need </a:t>
            </a:r>
            <a:r>
              <a:rPr lang="en-CA" sz="2800" dirty="0"/>
              <a:t>some creative thinking – a different way to look at the problem. </a:t>
            </a:r>
            <a:endParaRPr lang="en-CA" sz="2800" dirty="0" smtClean="0"/>
          </a:p>
          <a:p>
            <a:r>
              <a:rPr lang="en-CA" sz="2800" dirty="0" smtClean="0"/>
              <a:t>What </a:t>
            </a:r>
            <a:r>
              <a:rPr lang="en-CA" sz="2800" dirty="0"/>
              <a:t>if Jesus is directing us to “try something different”? What if God has a divinely ordained “different” in mind to help us navigate our chaotic culture?</a:t>
            </a:r>
            <a:endParaRPr lang="en-CA" sz="2800" dirty="0"/>
          </a:p>
        </p:txBody>
      </p:sp>
      <p:pic>
        <p:nvPicPr>
          <p:cNvPr id="1032" name="Picture 8" descr="https://scontent.fybz2-1.fna.fbcdn.net/v/t31.0-8/fr/cp0/e15/q65/10947457_1537404056521246_2505956437646794846_o.jpg?_nc_cat=111&amp;efg=eyJpIjoidCJ9&amp;_nc_oc=AQkFE4_WwC0cSUXFKMUji4HCyenskNucbM_oXXdm7CukK8bA6HtQMSLozYT0T6CiVY0&amp;_nc_ht=scontent.fybz2-1.fna&amp;oh=b8da53978de09a82b6f6bc5836cf8973&amp;oe=5E14DEA3"/>
          <p:cNvPicPr>
            <a:picLocks noChangeAspect="1" noChangeArrowheads="1"/>
          </p:cNvPicPr>
          <p:nvPr/>
        </p:nvPicPr>
        <p:blipFill rotWithShape="1">
          <a:blip r:embed="rId2">
            <a:clrChange>
              <a:clrFrom>
                <a:srgbClr val="FDFDFD"/>
              </a:clrFrom>
              <a:clrTo>
                <a:srgbClr val="FDFDFD">
                  <a:alpha val="0"/>
                </a:srgbClr>
              </a:clrTo>
            </a:clrChange>
            <a:duotone>
              <a:prstClr val="black"/>
              <a:srgbClr val="339966">
                <a:tint val="45000"/>
                <a:satMod val="400000"/>
              </a:srgbClr>
            </a:duotone>
            <a:extLst>
              <a:ext uri="{28A0092B-C50C-407E-A947-70E740481C1C}">
                <a14:useLocalDpi xmlns:a14="http://schemas.microsoft.com/office/drawing/2010/main" val="0"/>
              </a:ext>
            </a:extLst>
          </a:blip>
          <a:srcRect l="14797" t="21353" r="23429" b="25201"/>
          <a:stretch/>
        </p:blipFill>
        <p:spPr bwMode="auto">
          <a:xfrm>
            <a:off x="1302699" y="764704"/>
            <a:ext cx="6509661"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84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6146 0.02616 L 0.18264 0.29931 " pathEditMode="relative" rAng="0" ptsTypes="AA">
                                      <p:cBhvr>
                                        <p:cTn id="6" dur="2000" fill="hold"/>
                                        <p:tgtEl>
                                          <p:spTgt spid="1032"/>
                                        </p:tgtEl>
                                        <p:attrNameLst>
                                          <p:attrName>ppt_x</p:attrName>
                                          <p:attrName>ppt_y</p:attrName>
                                        </p:attrNameLst>
                                      </p:cBhvr>
                                      <p:rCtr x="12205" y="13657"/>
                                    </p:animMotion>
                                  </p:childTnLst>
                                </p:cTn>
                              </p:par>
                              <p:par>
                                <p:cTn id="7" presetID="6" presetClass="emph" presetSubtype="0" fill="hold" nodeType="withEffect">
                                  <p:stCondLst>
                                    <p:cond delay="0"/>
                                  </p:stCondLst>
                                  <p:childTnLst>
                                    <p:animScale>
                                      <p:cBhvr>
                                        <p:cTn id="8" dur="2000" fill="hold"/>
                                        <p:tgtEl>
                                          <p:spTgt spid="1032"/>
                                        </p:tgtEl>
                                      </p:cBhvr>
                                      <p:by x="75000" y="75000"/>
                                    </p:animScale>
                                  </p:childTnLst>
                                </p:cTn>
                              </p:par>
                              <p:par>
                                <p:cTn id="9" presetID="10" presetClass="entr" presetSubtype="0" fill="hold" grpId="0" nodeType="with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2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3"/>
          <p:cNvSpPr>
            <a:spLocks noGrp="1"/>
          </p:cNvSpPr>
          <p:nvPr>
            <p:ph idx="1"/>
          </p:nvPr>
        </p:nvSpPr>
        <p:spPr/>
        <p:txBody>
          <a:bodyPr/>
          <a:lstStyle/>
          <a:p>
            <a:endParaRPr lang="en-CA"/>
          </a:p>
        </p:txBody>
      </p:sp>
      <p:sp>
        <p:nvSpPr>
          <p:cNvPr id="5" name="Rectangle 4"/>
          <p:cNvSpPr/>
          <p:nvPr/>
        </p:nvSpPr>
        <p:spPr>
          <a:xfrm>
            <a:off x="1907704" y="4923165"/>
            <a:ext cx="7236296" cy="954107"/>
          </a:xfrm>
          <a:prstGeom prst="rect">
            <a:avLst/>
          </a:prstGeom>
        </p:spPr>
        <p:txBody>
          <a:bodyPr wrap="square">
            <a:spAutoFit/>
          </a:bodyPr>
          <a:lstStyle/>
          <a:p>
            <a:r>
              <a:rPr lang="en-CA" sz="2800" dirty="0" smtClean="0">
                <a:solidFill>
                  <a:srgbClr val="856948"/>
                </a:solidFill>
                <a:latin typeface="Arial" panose="020B0604020202020204" pitchFamily="34" charset="0"/>
                <a:cs typeface="Arial" panose="020B0604020202020204" pitchFamily="34" charset="0"/>
              </a:rPr>
              <a:t>“… now </a:t>
            </a:r>
            <a:r>
              <a:rPr lang="en-CA" sz="2800" dirty="0">
                <a:solidFill>
                  <a:srgbClr val="856948"/>
                </a:solidFill>
                <a:latin typeface="Arial" panose="020B0604020202020204" pitchFamily="34" charset="0"/>
                <a:cs typeface="Arial" panose="020B0604020202020204" pitchFamily="34" charset="0"/>
              </a:rPr>
              <a:t>appoint a king to </a:t>
            </a:r>
            <a:r>
              <a:rPr lang="en-CA" sz="2800" dirty="0" smtClean="0">
                <a:solidFill>
                  <a:srgbClr val="856948"/>
                </a:solidFill>
                <a:latin typeface="Arial" panose="020B0604020202020204" pitchFamily="34" charset="0"/>
                <a:cs typeface="Arial" panose="020B0604020202020204" pitchFamily="34" charset="0"/>
              </a:rPr>
              <a:t>lead</a:t>
            </a:r>
            <a:r>
              <a:rPr lang="en-CA" sz="2800" dirty="0">
                <a:solidFill>
                  <a:srgbClr val="856948"/>
                </a:solidFill>
                <a:latin typeface="Arial" panose="020B0604020202020204" pitchFamily="34" charset="0"/>
                <a:cs typeface="Arial" panose="020B0604020202020204" pitchFamily="34" charset="0"/>
              </a:rPr>
              <a:t> us, such as all the other </a:t>
            </a:r>
            <a:r>
              <a:rPr lang="en-CA" sz="2800" dirty="0" smtClean="0">
                <a:solidFill>
                  <a:srgbClr val="856948"/>
                </a:solidFill>
                <a:latin typeface="Arial" panose="020B0604020202020204" pitchFamily="34" charset="0"/>
                <a:cs typeface="Arial" panose="020B0604020202020204" pitchFamily="34" charset="0"/>
              </a:rPr>
              <a:t>nations have.” (1 Samuel 8:5)</a:t>
            </a:r>
            <a:endParaRPr lang="en-CA" sz="2800" dirty="0">
              <a:solidFill>
                <a:srgbClr val="856948"/>
              </a:solidFill>
              <a:latin typeface="Arial" panose="020B0604020202020204" pitchFamily="34" charset="0"/>
              <a:cs typeface="Arial" panose="020B0604020202020204" pitchFamily="34" charset="0"/>
            </a:endParaRPr>
          </a:p>
        </p:txBody>
      </p:sp>
      <p:pic>
        <p:nvPicPr>
          <p:cNvPr id="8" name="Picture 2" descr="Image result for give us a king"/>
          <p:cNvPicPr>
            <a:picLocks noChangeAspect="1" noChangeArrowheads="1"/>
          </p:cNvPicPr>
          <p:nvPr/>
        </p:nvPicPr>
        <p:blipFill rotWithShape="1">
          <a:blip r:embed="rId2">
            <a:duotone>
              <a:prstClr val="black"/>
              <a:srgbClr val="5A8F7D">
                <a:tint val="45000"/>
                <a:satMod val="400000"/>
              </a:srgbClr>
            </a:duotone>
            <a:extLst>
              <a:ext uri="{28A0092B-C50C-407E-A947-70E740481C1C}">
                <a14:useLocalDpi xmlns:a14="http://schemas.microsoft.com/office/drawing/2010/main" val="0"/>
              </a:ext>
            </a:extLst>
          </a:blip>
          <a:srcRect t="3114" b="8283"/>
          <a:stretch/>
        </p:blipFill>
        <p:spPr bwMode="auto">
          <a:xfrm>
            <a:off x="619944" y="917104"/>
            <a:ext cx="7992888" cy="36884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give us a king"/>
          <p:cNvPicPr>
            <a:picLocks noChangeAspect="1" noChangeArrowheads="1"/>
          </p:cNvPicPr>
          <p:nvPr/>
        </p:nvPicPr>
        <p:blipFill rotWithShape="1">
          <a:blip r:embed="rId2">
            <a:duotone>
              <a:prstClr val="black"/>
              <a:srgbClr val="5A8F7D">
                <a:tint val="45000"/>
                <a:satMod val="400000"/>
              </a:srgbClr>
            </a:duotone>
            <a:extLst>
              <a:ext uri="{28A0092B-C50C-407E-A947-70E740481C1C}">
                <a14:useLocalDpi xmlns:a14="http://schemas.microsoft.com/office/drawing/2010/main" val="0"/>
              </a:ext>
            </a:extLst>
          </a:blip>
          <a:srcRect t="3114" r="85737" b="8283"/>
          <a:stretch/>
        </p:blipFill>
        <p:spPr bwMode="auto">
          <a:xfrm>
            <a:off x="-108520" y="917104"/>
            <a:ext cx="1868494" cy="3688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give us a king"/>
          <p:cNvPicPr>
            <a:picLocks noChangeAspect="1" noChangeArrowheads="1"/>
          </p:cNvPicPr>
          <p:nvPr/>
        </p:nvPicPr>
        <p:blipFill rotWithShape="1">
          <a:blip r:embed="rId2">
            <a:duotone>
              <a:prstClr val="black"/>
              <a:srgbClr val="5A8F7D">
                <a:tint val="45000"/>
                <a:satMod val="400000"/>
              </a:srgbClr>
            </a:duotone>
            <a:extLst>
              <a:ext uri="{28A0092B-C50C-407E-A947-70E740481C1C}">
                <a14:useLocalDpi xmlns:a14="http://schemas.microsoft.com/office/drawing/2010/main" val="0"/>
              </a:ext>
            </a:extLst>
          </a:blip>
          <a:srcRect l="89608" t="3114" b="8283"/>
          <a:stretch/>
        </p:blipFill>
        <p:spPr bwMode="auto">
          <a:xfrm>
            <a:off x="7934632" y="908720"/>
            <a:ext cx="1317888" cy="368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778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79512" y="764704"/>
            <a:ext cx="8640960" cy="4525963"/>
          </a:xfrm>
        </p:spPr>
        <p:txBody>
          <a:bodyPr>
            <a:normAutofit/>
          </a:bodyPr>
          <a:lstStyle/>
          <a:p>
            <a:r>
              <a:rPr lang="en-CA" sz="2800" dirty="0"/>
              <a:t>The king of Israel was to be unlike the kings that all other nations </a:t>
            </a:r>
            <a:r>
              <a:rPr lang="en-CA" sz="2800" dirty="0" smtClean="0"/>
              <a:t>have. God </a:t>
            </a:r>
            <a:r>
              <a:rPr lang="en-CA" sz="2800" dirty="0"/>
              <a:t>was to remain sovereign over His people and the king of Israel was to be a representative or an instrument of God</a:t>
            </a:r>
            <a:r>
              <a:rPr lang="en-CA" sz="2800" dirty="0" smtClean="0"/>
              <a:t>.</a:t>
            </a:r>
          </a:p>
          <a:p>
            <a:r>
              <a:rPr lang="en-CA" sz="2800" dirty="0"/>
              <a:t>T</a:t>
            </a:r>
            <a:r>
              <a:rPr lang="en-CA" sz="2800" dirty="0" smtClean="0"/>
              <a:t>he </a:t>
            </a:r>
            <a:r>
              <a:rPr lang="en-CA" sz="2800" dirty="0"/>
              <a:t>Israelite desire for a king was not particularly the issue. The perhaps even righteous desire for a king was skewed over time and morphed </a:t>
            </a:r>
            <a:r>
              <a:rPr lang="en-CA" sz="2800" dirty="0" smtClean="0"/>
              <a:t>                                                  into </a:t>
            </a:r>
            <a:r>
              <a:rPr lang="en-CA" sz="2800" dirty="0"/>
              <a:t>a desire to replace God </a:t>
            </a:r>
            <a:r>
              <a:rPr lang="en-CA" sz="2800" dirty="0" smtClean="0"/>
              <a:t>                                                             with </a:t>
            </a:r>
            <a:r>
              <a:rPr lang="en-CA" sz="2800" dirty="0"/>
              <a:t>a human king. </a:t>
            </a:r>
            <a:r>
              <a:rPr lang="en-CA" sz="2800" dirty="0" smtClean="0"/>
              <a:t> </a:t>
            </a:r>
            <a:endParaRPr lang="en-CA" sz="2800" dirty="0"/>
          </a:p>
        </p:txBody>
      </p:sp>
      <p:pic>
        <p:nvPicPr>
          <p:cNvPr id="5122" name="Picture 2" descr="Image result for crown"/>
          <p:cNvPicPr>
            <a:picLocks noChangeAspect="1" noChangeArrowheads="1"/>
          </p:cNvPicPr>
          <p:nvPr/>
        </p:nvPicPr>
        <p:blipFill>
          <a:blip r:embed="rId2">
            <a:duotone>
              <a:prstClr val="black"/>
              <a:srgbClr val="5A8F7D">
                <a:tint val="45000"/>
                <a:satMod val="400000"/>
              </a:srgbClr>
            </a:duotone>
            <a:extLst>
              <a:ext uri="{28A0092B-C50C-407E-A947-70E740481C1C}">
                <a14:useLocalDpi xmlns:a14="http://schemas.microsoft.com/office/drawing/2010/main" val="0"/>
              </a:ext>
            </a:extLst>
          </a:blip>
          <a:srcRect/>
          <a:stretch>
            <a:fillRect/>
          </a:stretch>
        </p:blipFill>
        <p:spPr bwMode="auto">
          <a:xfrm>
            <a:off x="4618596" y="3068960"/>
            <a:ext cx="506597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83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0" dirty="0" smtClean="0"/>
              <a:t>Saul and the “tipping point”</a:t>
            </a:r>
            <a:endParaRPr lang="en-CA" b="0" dirty="0"/>
          </a:p>
        </p:txBody>
      </p:sp>
      <p:sp>
        <p:nvSpPr>
          <p:cNvPr id="3" name="Content Placeholder 2"/>
          <p:cNvSpPr>
            <a:spLocks noGrp="1"/>
          </p:cNvSpPr>
          <p:nvPr>
            <p:ph idx="1"/>
          </p:nvPr>
        </p:nvSpPr>
        <p:spPr>
          <a:xfrm>
            <a:off x="179512" y="1340768"/>
            <a:ext cx="8712968" cy="5040560"/>
          </a:xfrm>
        </p:spPr>
        <p:txBody>
          <a:bodyPr>
            <a:normAutofit fontScale="85000" lnSpcReduction="20000"/>
          </a:bodyPr>
          <a:lstStyle/>
          <a:p>
            <a:r>
              <a:rPr lang="en-CA" dirty="0" smtClean="0"/>
              <a:t>1 Samuel 13 - </a:t>
            </a:r>
            <a:r>
              <a:rPr lang="en-CA" dirty="0"/>
              <a:t>r</a:t>
            </a:r>
            <a:r>
              <a:rPr lang="en-CA" dirty="0" smtClean="0"/>
              <a:t>ather </a:t>
            </a:r>
            <a:r>
              <a:rPr lang="en-CA" dirty="0"/>
              <a:t>than wait </a:t>
            </a:r>
            <a:r>
              <a:rPr lang="en-CA" dirty="0" smtClean="0"/>
              <a:t>upon God in </a:t>
            </a:r>
            <a:r>
              <a:rPr lang="en-CA" dirty="0"/>
              <a:t>obedience, Saul acted disobediently, couching his disobedience in religious </a:t>
            </a:r>
            <a:r>
              <a:rPr lang="en-CA" dirty="0" smtClean="0"/>
              <a:t>terms.</a:t>
            </a:r>
          </a:p>
          <a:p>
            <a:r>
              <a:rPr lang="en-CA" dirty="0" smtClean="0"/>
              <a:t>1 Samuel 15 – Saul acts partially obediently, disobeying under the guide of honouring God.</a:t>
            </a:r>
          </a:p>
          <a:p>
            <a:r>
              <a:rPr lang="en-CA" dirty="0" smtClean="0"/>
              <a:t>With the </a:t>
            </a:r>
            <a:r>
              <a:rPr lang="en-CA" dirty="0"/>
              <a:t>full support of the people of Israel, Saul had become a king who went “out before Israel and fought battles”, but at the time and in the way he saw fit</a:t>
            </a:r>
            <a:r>
              <a:rPr lang="en-CA" dirty="0" smtClean="0"/>
              <a:t>.</a:t>
            </a:r>
          </a:p>
          <a:p>
            <a:pPr marL="1695450" indent="-354013"/>
            <a:r>
              <a:rPr lang="en-CA" dirty="0" smtClean="0"/>
              <a:t>The </a:t>
            </a:r>
            <a:r>
              <a:rPr lang="en-CA" dirty="0"/>
              <a:t>rebellion and arrogance found in both the people of Israel and Saul had so infected their kingdom, it was incapable of toppling over and becoming the “upside down kingdom” God desired it to be. </a:t>
            </a:r>
            <a:endParaRPr lang="en-CA" dirty="0" smtClean="0"/>
          </a:p>
          <a:p>
            <a:endParaRPr lang="en-CA" dirty="0"/>
          </a:p>
        </p:txBody>
      </p:sp>
    </p:spTree>
    <p:extLst>
      <p:ext uri="{BB962C8B-B14F-4D97-AF65-F5344CB8AC3E}">
        <p14:creationId xmlns:p14="http://schemas.microsoft.com/office/powerpoint/2010/main" val="184746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810"/>
            <a:ext cx="8229600" cy="1012974"/>
          </a:xfrm>
        </p:spPr>
        <p:txBody>
          <a:bodyPr/>
          <a:lstStyle/>
          <a:p>
            <a:r>
              <a:rPr lang="en-CA" b="0" dirty="0" smtClean="0"/>
              <a:t>The Crumbling Crown of King Saul</a:t>
            </a:r>
            <a:endParaRPr lang="en-CA" b="0" dirty="0"/>
          </a:p>
        </p:txBody>
      </p:sp>
      <p:sp>
        <p:nvSpPr>
          <p:cNvPr id="3" name="Content Placeholder 2"/>
          <p:cNvSpPr>
            <a:spLocks noGrp="1"/>
          </p:cNvSpPr>
          <p:nvPr>
            <p:ph idx="1"/>
          </p:nvPr>
        </p:nvSpPr>
        <p:spPr/>
        <p:txBody>
          <a:bodyPr/>
          <a:lstStyle/>
          <a:p>
            <a:r>
              <a:rPr lang="en-CA" dirty="0" smtClean="0"/>
              <a:t>“The</a:t>
            </a:r>
            <a:r>
              <a:rPr lang="en-CA" dirty="0"/>
              <a:t> </a:t>
            </a:r>
            <a:r>
              <a:rPr lang="en-CA" cap="small" dirty="0"/>
              <a:t>Lord</a:t>
            </a:r>
            <a:r>
              <a:rPr lang="en-CA" dirty="0"/>
              <a:t> has sought out a man after his own heart, and the </a:t>
            </a:r>
            <a:r>
              <a:rPr lang="en-CA" cap="small" dirty="0"/>
              <a:t>Lord</a:t>
            </a:r>
            <a:r>
              <a:rPr lang="en-CA" dirty="0"/>
              <a:t> has commanded him to be prince over his people, because you have not kept what the </a:t>
            </a:r>
            <a:r>
              <a:rPr lang="en-CA" cap="small" dirty="0"/>
              <a:t>Lord</a:t>
            </a:r>
            <a:r>
              <a:rPr lang="en-CA" dirty="0"/>
              <a:t> commanded you” </a:t>
            </a:r>
            <a:r>
              <a:rPr lang="en-CA" dirty="0" smtClean="0"/>
              <a:t>                     (</a:t>
            </a:r>
            <a:r>
              <a:rPr lang="en-CA" dirty="0"/>
              <a:t>1 Samuel 13:14). </a:t>
            </a:r>
          </a:p>
        </p:txBody>
      </p:sp>
      <p:pic>
        <p:nvPicPr>
          <p:cNvPr id="4098" name="Picture 2" descr="Image result for broken crown"/>
          <p:cNvPicPr>
            <a:picLocks noChangeAspect="1" noChangeArrowheads="1"/>
          </p:cNvPicPr>
          <p:nvPr/>
        </p:nvPicPr>
        <p:blipFill rotWithShape="1">
          <a:blip r:embed="rId2">
            <a:clrChange>
              <a:clrFrom>
                <a:srgbClr val="FFFFFF"/>
              </a:clrFrom>
              <a:clrTo>
                <a:srgbClr val="FFFFFF">
                  <a:alpha val="0"/>
                </a:srgbClr>
              </a:clrTo>
            </a:clrChange>
            <a:duotone>
              <a:prstClr val="black"/>
              <a:srgbClr val="5A8F7D">
                <a:tint val="45000"/>
                <a:satMod val="400000"/>
              </a:srgbClr>
            </a:duotone>
            <a:extLst>
              <a:ext uri="{BEBA8EAE-BF5A-486C-A8C5-ECC9F3942E4B}">
                <a14:imgProps xmlns:a14="http://schemas.microsoft.com/office/drawing/2010/main">
                  <a14:imgLayer r:embed="rId3">
                    <a14:imgEffect>
                      <a14:sharpenSoften amount="17000"/>
                    </a14:imgEffect>
                    <a14:imgEffect>
                      <a14:brightnessContrast bright="10000" contrast="20000"/>
                    </a14:imgEffect>
                  </a14:imgLayer>
                </a14:imgProps>
              </a:ext>
              <a:ext uri="{28A0092B-C50C-407E-A947-70E740481C1C}">
                <a14:useLocalDpi xmlns:a14="http://schemas.microsoft.com/office/drawing/2010/main" val="0"/>
              </a:ext>
            </a:extLst>
          </a:blip>
          <a:srcRect l="22113" t="10638" r="12339" b="34642"/>
          <a:stretch/>
        </p:blipFill>
        <p:spPr bwMode="auto">
          <a:xfrm>
            <a:off x="5317832" y="3861048"/>
            <a:ext cx="3605173" cy="2160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455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826"/>
            <a:ext cx="8229600" cy="1012974"/>
          </a:xfrm>
        </p:spPr>
        <p:txBody>
          <a:bodyPr>
            <a:noAutofit/>
          </a:bodyPr>
          <a:lstStyle/>
          <a:p>
            <a:r>
              <a:rPr lang="en-CA" sz="9600" b="0" dirty="0" smtClean="0"/>
              <a:t>Application</a:t>
            </a:r>
            <a:endParaRPr lang="en-CA" sz="9600" b="0" dirty="0"/>
          </a:p>
        </p:txBody>
      </p:sp>
      <p:sp>
        <p:nvSpPr>
          <p:cNvPr id="3" name="Content Placeholder 2"/>
          <p:cNvSpPr>
            <a:spLocks noGrp="1"/>
          </p:cNvSpPr>
          <p:nvPr>
            <p:ph idx="1"/>
          </p:nvPr>
        </p:nvSpPr>
        <p:spPr>
          <a:xfrm>
            <a:off x="457200" y="2071389"/>
            <a:ext cx="8229600" cy="4525963"/>
          </a:xfrm>
        </p:spPr>
        <p:txBody>
          <a:bodyPr>
            <a:normAutofit/>
          </a:bodyPr>
          <a:lstStyle/>
          <a:p>
            <a:r>
              <a:rPr lang="en-CA" sz="2800" dirty="0"/>
              <a:t>W</a:t>
            </a:r>
            <a:r>
              <a:rPr lang="en-CA" sz="2800" dirty="0" smtClean="0"/>
              <a:t>e </a:t>
            </a:r>
            <a:r>
              <a:rPr lang="en-CA" sz="2800" dirty="0"/>
              <a:t>ought to seriously question, on both a personal and corporate level, whether we are truly living in an “upside down” kingdom or not. Are we only “halfway to upside down” and stuck in some way?</a:t>
            </a:r>
            <a:endParaRPr lang="en-CA" sz="2800" dirty="0"/>
          </a:p>
        </p:txBody>
      </p:sp>
      <p:pic>
        <p:nvPicPr>
          <p:cNvPr id="5" name="Picture 4" descr="Image result for castle logo"/>
          <p:cNvPicPr>
            <a:picLocks noChangeAspect="1" noChangeArrowheads="1"/>
          </p:cNvPicPr>
          <p:nvPr/>
        </p:nvPicPr>
        <p:blipFill rotWithShape="1">
          <a:blip r:embed="rId2" cstate="print">
            <a:clrChange>
              <a:clrFrom>
                <a:srgbClr val="FFFFFF"/>
              </a:clrFrom>
              <a:clrTo>
                <a:srgbClr val="FFFFFF">
                  <a:alpha val="0"/>
                </a:srgbClr>
              </a:clrTo>
            </a:clrChange>
            <a:duotone>
              <a:prstClr val="black"/>
              <a:srgbClr val="5A8F7D">
                <a:tint val="45000"/>
                <a:satMod val="400000"/>
              </a:srgbClr>
            </a:duotone>
            <a:extLst>
              <a:ext uri="{28A0092B-C50C-407E-A947-70E740481C1C}">
                <a14:useLocalDpi xmlns:a14="http://schemas.microsoft.com/office/drawing/2010/main" val="0"/>
              </a:ext>
            </a:extLst>
          </a:blip>
          <a:srcRect l="24358" t="17023" r="24856" b="50002"/>
          <a:stretch/>
        </p:blipFill>
        <p:spPr bwMode="auto">
          <a:xfrm rot="10800000">
            <a:off x="6948264" y="4524686"/>
            <a:ext cx="1764966" cy="12376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upside down kingdom black and white"/>
          <p:cNvPicPr>
            <a:picLocks noChangeAspect="1" noChangeArrowheads="1"/>
          </p:cNvPicPr>
          <p:nvPr/>
        </p:nvPicPr>
        <p:blipFill rotWithShape="1">
          <a:blip r:embed="rId3" cstate="print">
            <a:clrChange>
              <a:clrFrom>
                <a:srgbClr val="C3C3CF"/>
              </a:clrFrom>
              <a:clrTo>
                <a:srgbClr val="C3C3CF">
                  <a:alpha val="0"/>
                </a:srgbClr>
              </a:clrTo>
            </a:clrChange>
            <a:duotone>
              <a:prstClr val="black"/>
              <a:srgbClr val="5A8F7D">
                <a:tint val="45000"/>
                <a:satMod val="400000"/>
              </a:srgbClr>
            </a:duotone>
            <a:extLst>
              <a:ext uri="{28A0092B-C50C-407E-A947-70E740481C1C}">
                <a14:useLocalDpi xmlns:a14="http://schemas.microsoft.com/office/drawing/2010/main" val="0"/>
              </a:ext>
            </a:extLst>
          </a:blip>
          <a:srcRect l="22004" t="63170" r="21339" b="2051"/>
          <a:stretch/>
        </p:blipFill>
        <p:spPr bwMode="auto">
          <a:xfrm>
            <a:off x="2934928" y="4277032"/>
            <a:ext cx="4301367" cy="148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26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826"/>
            <a:ext cx="8229600" cy="1012974"/>
          </a:xfrm>
        </p:spPr>
        <p:txBody>
          <a:bodyPr>
            <a:noAutofit/>
          </a:bodyPr>
          <a:lstStyle/>
          <a:p>
            <a:r>
              <a:rPr lang="en-CA" sz="9600" b="0" dirty="0" smtClean="0"/>
              <a:t>Application</a:t>
            </a:r>
            <a:endParaRPr lang="en-CA" sz="9600" b="0" dirty="0"/>
          </a:p>
        </p:txBody>
      </p:sp>
      <p:sp>
        <p:nvSpPr>
          <p:cNvPr id="3" name="Content Placeholder 2"/>
          <p:cNvSpPr>
            <a:spLocks noGrp="1"/>
          </p:cNvSpPr>
          <p:nvPr>
            <p:ph idx="1"/>
          </p:nvPr>
        </p:nvSpPr>
        <p:spPr>
          <a:xfrm>
            <a:off x="457200" y="1711349"/>
            <a:ext cx="8229600" cy="4525963"/>
          </a:xfrm>
        </p:spPr>
        <p:txBody>
          <a:bodyPr>
            <a:normAutofit/>
          </a:bodyPr>
          <a:lstStyle/>
          <a:p>
            <a:r>
              <a:rPr lang="en-CA" sz="2800" dirty="0"/>
              <a:t>A</a:t>
            </a:r>
            <a:r>
              <a:rPr lang="en-CA" sz="2800" dirty="0" smtClean="0"/>
              <a:t>t </a:t>
            </a:r>
            <a:r>
              <a:rPr lang="en-CA" sz="2800" dirty="0"/>
              <a:t>the heart of things, am I (are we) more concerned about what we want God to do for us or what God might want from us? </a:t>
            </a:r>
            <a:endParaRPr lang="en-CA" sz="2800" dirty="0" smtClean="0"/>
          </a:p>
          <a:p>
            <a:r>
              <a:rPr lang="en-CA" sz="2800" dirty="0" smtClean="0"/>
              <a:t>Might </a:t>
            </a:r>
            <a:r>
              <a:rPr lang="en-CA" sz="2800" dirty="0"/>
              <a:t>our “</a:t>
            </a:r>
            <a:r>
              <a:rPr lang="en-CA" sz="2800" dirty="0" err="1"/>
              <a:t>stuckness</a:t>
            </a:r>
            <a:r>
              <a:rPr lang="en-CA" sz="2800" dirty="0"/>
              <a:t>” be related to the fact that we aren’t as poor in spirit as we might need to be to prosper in an upside down kingdom?</a:t>
            </a:r>
          </a:p>
        </p:txBody>
      </p:sp>
      <p:pic>
        <p:nvPicPr>
          <p:cNvPr id="5" name="Picture 4" descr="Image result for castle logo"/>
          <p:cNvPicPr>
            <a:picLocks noChangeAspect="1" noChangeArrowheads="1"/>
          </p:cNvPicPr>
          <p:nvPr/>
        </p:nvPicPr>
        <p:blipFill rotWithShape="1">
          <a:blip r:embed="rId2" cstate="print">
            <a:clrChange>
              <a:clrFrom>
                <a:srgbClr val="FFFFFF"/>
              </a:clrFrom>
              <a:clrTo>
                <a:srgbClr val="FFFFFF">
                  <a:alpha val="0"/>
                </a:srgbClr>
              </a:clrTo>
            </a:clrChange>
            <a:duotone>
              <a:prstClr val="black"/>
              <a:srgbClr val="5A8F7D">
                <a:tint val="45000"/>
                <a:satMod val="400000"/>
              </a:srgbClr>
            </a:duotone>
            <a:extLst>
              <a:ext uri="{28A0092B-C50C-407E-A947-70E740481C1C}">
                <a14:useLocalDpi xmlns:a14="http://schemas.microsoft.com/office/drawing/2010/main" val="0"/>
              </a:ext>
            </a:extLst>
          </a:blip>
          <a:srcRect l="24358" t="17023" r="24856" b="50002"/>
          <a:stretch/>
        </p:blipFill>
        <p:spPr bwMode="auto">
          <a:xfrm rot="10800000">
            <a:off x="6948264" y="4696086"/>
            <a:ext cx="1764966" cy="12376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upside down kingdom black and white"/>
          <p:cNvPicPr>
            <a:picLocks noChangeAspect="1" noChangeArrowheads="1"/>
          </p:cNvPicPr>
          <p:nvPr/>
        </p:nvPicPr>
        <p:blipFill rotWithShape="1">
          <a:blip r:embed="rId3" cstate="print">
            <a:clrChange>
              <a:clrFrom>
                <a:srgbClr val="C3C3CF"/>
              </a:clrFrom>
              <a:clrTo>
                <a:srgbClr val="C3C3CF">
                  <a:alpha val="0"/>
                </a:srgbClr>
              </a:clrTo>
            </a:clrChange>
            <a:duotone>
              <a:prstClr val="black"/>
              <a:srgbClr val="5A8F7D">
                <a:tint val="45000"/>
                <a:satMod val="400000"/>
              </a:srgbClr>
            </a:duotone>
            <a:extLst>
              <a:ext uri="{28A0092B-C50C-407E-A947-70E740481C1C}">
                <a14:useLocalDpi xmlns:a14="http://schemas.microsoft.com/office/drawing/2010/main" val="0"/>
              </a:ext>
            </a:extLst>
          </a:blip>
          <a:srcRect l="22004" t="63170" r="21339" b="2051"/>
          <a:stretch/>
        </p:blipFill>
        <p:spPr bwMode="auto">
          <a:xfrm>
            <a:off x="2934928" y="4437112"/>
            <a:ext cx="4301367" cy="148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56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503</Words>
  <Application>Microsoft Office PowerPoint</Application>
  <PresentationFormat>On-screen Show (4:3)</PresentationFormat>
  <Paragraphs>24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Saul and the “tipping point”</vt:lpstr>
      <vt:lpstr>The Crumbling Crown of King Saul</vt:lpstr>
      <vt:lpstr>Application</vt:lpstr>
      <vt:lpstr>Application</vt:lpstr>
      <vt:lpstr>Application</vt:lpstr>
      <vt:lpstr>My Prayer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Scott</cp:lastModifiedBy>
  <cp:revision>11</cp:revision>
  <dcterms:created xsi:type="dcterms:W3CDTF">2019-08-23T16:33:16Z</dcterms:created>
  <dcterms:modified xsi:type="dcterms:W3CDTF">2019-09-04T19:12:47Z</dcterms:modified>
</cp:coreProperties>
</file>