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66" r:id="rId3"/>
    <p:sldId id="275" r:id="rId4"/>
    <p:sldId id="267" r:id="rId5"/>
    <p:sldId id="258" r:id="rId6"/>
    <p:sldId id="259" r:id="rId7"/>
    <p:sldId id="272" r:id="rId8"/>
    <p:sldId id="276" r:id="rId9"/>
    <p:sldId id="277" r:id="rId10"/>
    <p:sldId id="278" r:id="rId11"/>
    <p:sldId id="280" r:id="rId12"/>
    <p:sldId id="279" r:id="rId13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5108"/>
    <a:srgbClr val="CC0000"/>
    <a:srgbClr val="ED7D31"/>
    <a:srgbClr val="9900FF"/>
    <a:srgbClr val="70AD47"/>
    <a:srgbClr val="000000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34" d="100"/>
          <a:sy n="34" d="100"/>
        </p:scale>
        <p:origin x="-84" y="-216"/>
      </p:cViewPr>
      <p:guideLst>
        <p:guide orient="horz" pos="2160"/>
        <p:guide pos="394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D407A4-0E91-4331-9506-690B7A150763}" type="datetimeFigureOut">
              <a:rPr lang="en-CA" smtClean="0"/>
              <a:t>24/06/2019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A81F0-A1D5-417C-9990-8A2770562D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4619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0E244-21DA-4018-ACC3-64085646F9CF}" type="datetimeFigureOut">
              <a:rPr lang="en-CA" smtClean="0"/>
              <a:t>24/06/2019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A01E-FE4B-428E-9338-5902948D60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8551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0E244-21DA-4018-ACC3-64085646F9CF}" type="datetimeFigureOut">
              <a:rPr lang="en-CA" smtClean="0"/>
              <a:t>24/06/2019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A01E-FE4B-428E-9338-5902948D60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3379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0E244-21DA-4018-ACC3-64085646F9CF}" type="datetimeFigureOut">
              <a:rPr lang="en-CA" smtClean="0"/>
              <a:t>24/06/2019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A01E-FE4B-428E-9338-5902948D60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7356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0E244-21DA-4018-ACC3-64085646F9CF}" type="datetimeFigureOut">
              <a:rPr lang="en-CA" smtClean="0"/>
              <a:t>24/06/2019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A01E-FE4B-428E-9338-5902948D60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1884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0E244-21DA-4018-ACC3-64085646F9CF}" type="datetimeFigureOut">
              <a:rPr lang="en-CA" smtClean="0"/>
              <a:t>24/06/2019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A01E-FE4B-428E-9338-5902948D60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457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0E244-21DA-4018-ACC3-64085646F9CF}" type="datetimeFigureOut">
              <a:rPr lang="en-CA" smtClean="0"/>
              <a:t>24/06/2019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A01E-FE4B-428E-9338-5902948D60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6404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0E244-21DA-4018-ACC3-64085646F9CF}" type="datetimeFigureOut">
              <a:rPr lang="en-CA" smtClean="0"/>
              <a:t>24/06/2019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A01E-FE4B-428E-9338-5902948D60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4774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0E244-21DA-4018-ACC3-64085646F9CF}" type="datetimeFigureOut">
              <a:rPr lang="en-CA" smtClean="0"/>
              <a:t>24/06/2019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A01E-FE4B-428E-9338-5902948D60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5702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0E244-21DA-4018-ACC3-64085646F9CF}" type="datetimeFigureOut">
              <a:rPr lang="en-CA" smtClean="0"/>
              <a:t>24/06/2019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A01E-FE4B-428E-9338-5902948D60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6207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0E244-21DA-4018-ACC3-64085646F9CF}" type="datetimeFigureOut">
              <a:rPr lang="en-CA" smtClean="0"/>
              <a:t>24/06/2019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A01E-FE4B-428E-9338-5902948D60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9995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0E244-21DA-4018-ACC3-64085646F9CF}" type="datetimeFigureOut">
              <a:rPr lang="en-CA" smtClean="0"/>
              <a:t>24/06/2019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A01E-FE4B-428E-9338-5902948D60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9324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500" r="7196"/>
          <a:stretch/>
        </p:blipFill>
        <p:spPr>
          <a:xfrm>
            <a:off x="0" y="-1"/>
            <a:ext cx="12192000" cy="753872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0E244-21DA-4018-ACC3-64085646F9CF}" type="datetimeFigureOut">
              <a:rPr lang="en-CA" smtClean="0"/>
              <a:t>24/06/2019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1A01E-FE4B-428E-9338-5902948D6067}" type="slidenum">
              <a:rPr lang="en-CA" smtClean="0"/>
              <a:t>‹#›</a:t>
            </a:fld>
            <a:endParaRPr lang="en-CA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125"/>
          <a:stretch/>
        </p:blipFill>
        <p:spPr>
          <a:xfrm>
            <a:off x="-214058" y="5211043"/>
            <a:ext cx="7632624" cy="160616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633059" y="4842344"/>
            <a:ext cx="2618592" cy="19639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125"/>
          <a:stretch/>
        </p:blipFill>
        <p:spPr>
          <a:xfrm>
            <a:off x="7875766" y="5252600"/>
            <a:ext cx="7632624" cy="1606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19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781" y="-882594"/>
            <a:ext cx="12390781" cy="7749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97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643"/>
            <a:ext cx="10515600" cy="1325563"/>
          </a:xfrm>
        </p:spPr>
        <p:txBody>
          <a:bodyPr/>
          <a:lstStyle/>
          <a:p>
            <a:r>
              <a:rPr lang="en-CA" dirty="0" smtClean="0">
                <a:solidFill>
                  <a:srgbClr val="BE5108"/>
                </a:solidFill>
                <a:latin typeface="Armalite Rifle" panose="02000000000000000000" pitchFamily="2" charset="0"/>
              </a:rPr>
              <a:t>AN </a:t>
            </a:r>
            <a:r>
              <a:rPr lang="en-CA" dirty="0" smtClean="0">
                <a:solidFill>
                  <a:srgbClr val="BE5108"/>
                </a:solidFill>
                <a:latin typeface="Armalite Rifle" panose="02000000000000000000" pitchFamily="2" charset="0"/>
              </a:rPr>
              <a:t>APPLICATION</a:t>
            </a:r>
            <a:endParaRPr lang="en-CA" dirty="0">
              <a:solidFill>
                <a:srgbClr val="BE5108"/>
              </a:solidFill>
              <a:latin typeface="Armalite Rifle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094089"/>
            <a:ext cx="8094785" cy="4351338"/>
          </a:xfrm>
        </p:spPr>
        <p:txBody>
          <a:bodyPr>
            <a:normAutofit/>
          </a:bodyPr>
          <a:lstStyle/>
          <a:p>
            <a:r>
              <a:rPr lang="en-CA" dirty="0" smtClean="0"/>
              <a:t>Samson </a:t>
            </a:r>
            <a:r>
              <a:rPr lang="en-CA" dirty="0"/>
              <a:t>failed to live in light of his special relationship with God and in light of his special God-given mission in life. </a:t>
            </a:r>
            <a:endParaRPr lang="en-CA" dirty="0" smtClean="0"/>
          </a:p>
          <a:p>
            <a:r>
              <a:rPr lang="en-CA" dirty="0" smtClean="0"/>
              <a:t>The </a:t>
            </a:r>
            <a:r>
              <a:rPr lang="en-CA" dirty="0"/>
              <a:t>people of Israel had failed to do precisely the same – they were chosen of God and, through this relationship, called to be a blessing to all nations, but had regularly failed in this endeavour. </a:t>
            </a:r>
            <a:endParaRPr lang="en-CA" dirty="0" smtClean="0"/>
          </a:p>
          <a:p>
            <a:r>
              <a:rPr lang="en-CA" dirty="0" smtClean="0"/>
              <a:t>Are </a:t>
            </a:r>
            <a:r>
              <a:rPr lang="en-CA" dirty="0"/>
              <a:t>we living in light of a special relationship with God, fulfilling a special God given mission in life? </a:t>
            </a:r>
          </a:p>
        </p:txBody>
      </p:sp>
      <p:pic>
        <p:nvPicPr>
          <p:cNvPr id="1026" name="Picture 2" descr="Image result for the church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8629" y="239151"/>
            <a:ext cx="4732899" cy="4732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711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692" y="182876"/>
            <a:ext cx="11422966" cy="4742059"/>
          </a:xfrm>
        </p:spPr>
        <p:txBody>
          <a:bodyPr>
            <a:noAutofit/>
          </a:bodyPr>
          <a:lstStyle/>
          <a:p>
            <a:r>
              <a:rPr lang="en-CA" dirty="0" smtClean="0"/>
              <a:t>For </a:t>
            </a:r>
            <a:r>
              <a:rPr lang="en-CA" dirty="0"/>
              <a:t>generations, the people of Israel sought to atone for their failure to do this through a culture of sacrificial death </a:t>
            </a:r>
            <a:r>
              <a:rPr lang="en-CA" dirty="0" smtClean="0"/>
              <a:t>and </a:t>
            </a:r>
            <a:r>
              <a:rPr lang="en-CA" dirty="0"/>
              <a:t>the eventual price of their own lives, as the wages of sin is </a:t>
            </a:r>
            <a:r>
              <a:rPr lang="en-CA" dirty="0" smtClean="0"/>
              <a:t>death. </a:t>
            </a:r>
          </a:p>
          <a:p>
            <a:r>
              <a:rPr lang="en-CA" dirty="0" smtClean="0">
                <a:solidFill>
                  <a:srgbClr val="BE5108"/>
                </a:solidFill>
              </a:rPr>
              <a:t>“God had planned something better for us so that only together with us would they be made perfect” (Hebrews 11:40).</a:t>
            </a:r>
          </a:p>
          <a:p>
            <a:r>
              <a:rPr lang="en-CA" dirty="0" smtClean="0"/>
              <a:t>Jesus, the </a:t>
            </a:r>
            <a:r>
              <a:rPr lang="en-CA" dirty="0"/>
              <a:t>perfect unblemished lamb has been offered in our stead and our sins have been atoned for. </a:t>
            </a:r>
            <a:r>
              <a:rPr lang="en-CA" dirty="0" smtClean="0"/>
              <a:t>By </a:t>
            </a:r>
            <a:r>
              <a:rPr lang="en-CA" dirty="0"/>
              <a:t>faith in Jesus, we have received the Spirit and are no longer subject to a Judges cycle of our own. We are no longer slaves to the flesh, but those empowered and set apart by God’s Spirit. </a:t>
            </a:r>
          </a:p>
          <a:p>
            <a:r>
              <a:rPr lang="en-CA" dirty="0"/>
              <a:t>Because of Christ’s death and the gift of the Spirit, we can say “no” to the allure of oppositional culture and by the Spirit, generate a culture of life and peace</a:t>
            </a:r>
            <a:r>
              <a:rPr lang="en-CA" dirty="0" smtClean="0"/>
              <a:t>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1305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BE5108"/>
                </a:solidFill>
                <a:latin typeface="Armalite Rifle" panose="02000000000000000000" pitchFamily="2" charset="0"/>
              </a:rPr>
              <a:t>A PRAYER</a:t>
            </a:r>
            <a:endParaRPr lang="en-CA" dirty="0">
              <a:solidFill>
                <a:srgbClr val="BE5108"/>
              </a:solidFill>
              <a:latin typeface="Armalite Rifle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7521" y="1727159"/>
            <a:ext cx="7813430" cy="4351338"/>
          </a:xfrm>
        </p:spPr>
        <p:txBody>
          <a:bodyPr>
            <a:normAutofit/>
          </a:bodyPr>
          <a:lstStyle/>
          <a:p>
            <a:r>
              <a:rPr lang="en-CA" dirty="0" smtClean="0"/>
              <a:t>Empowered by </a:t>
            </a:r>
            <a:r>
              <a:rPr lang="en-CA" dirty="0"/>
              <a:t>the Spirit and sure of Christ’s presence with us, we can create Godly culture. But it requires an intentional rejection of the flesh and a reliance on the Spirit. </a:t>
            </a:r>
            <a:endParaRPr lang="en-CA" dirty="0" smtClean="0"/>
          </a:p>
          <a:p>
            <a:r>
              <a:rPr lang="en-CA" dirty="0" smtClean="0"/>
              <a:t>Might </a:t>
            </a:r>
            <a:r>
              <a:rPr lang="en-CA" dirty="0"/>
              <a:t>we be a people who sow to please the Spirit, reaping the eternal life that accompanies such a life. </a:t>
            </a:r>
            <a:endParaRPr lang="en-CA" dirty="0"/>
          </a:p>
        </p:txBody>
      </p:sp>
      <p:pic>
        <p:nvPicPr>
          <p:cNvPr id="2050" name="Picture 2" descr="Image result for prayer hands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4358" y="1097280"/>
            <a:ext cx="2910110" cy="3601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380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BE5108"/>
                </a:solidFill>
                <a:latin typeface="Armalite Rifle" panose="02000000000000000000" pitchFamily="2" charset="0"/>
                <a:cs typeface="AngsanaUPC" panose="02020603050405020304" pitchFamily="18" charset="-34"/>
              </a:rPr>
              <a:t>Key Thought</a:t>
            </a:r>
            <a:endParaRPr lang="en-CA" dirty="0">
              <a:solidFill>
                <a:srgbClr val="BE5108"/>
              </a:solidFill>
              <a:latin typeface="Armalite Rifle" panose="02000000000000000000" pitchFamily="2" charset="0"/>
              <a:cs typeface="AngsanaUPC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129" y="1617777"/>
            <a:ext cx="6935373" cy="2883881"/>
          </a:xfrm>
        </p:spPr>
        <p:txBody>
          <a:bodyPr>
            <a:normAutofit/>
          </a:bodyPr>
          <a:lstStyle/>
          <a:p>
            <a:r>
              <a:rPr lang="en-CA" dirty="0" smtClean="0"/>
              <a:t>The </a:t>
            </a:r>
            <a:r>
              <a:rPr lang="en-CA" dirty="0"/>
              <a:t>story of Samson is a mirror to the story of the people of Israel at the time of the </a:t>
            </a:r>
            <a:r>
              <a:rPr lang="en-CA" dirty="0" smtClean="0"/>
              <a:t>Judges, and, as </a:t>
            </a:r>
            <a:r>
              <a:rPr lang="en-CA" dirty="0"/>
              <a:t>such, we’re going to encounter many parallels between Samson and the people of Israel and their interactions with oppositional culture. </a:t>
            </a:r>
            <a:endParaRPr lang="en-CA" dirty="0">
              <a:solidFill>
                <a:srgbClr val="BE5108"/>
              </a:solidFill>
            </a:endParaRPr>
          </a:p>
        </p:txBody>
      </p:sp>
      <p:pic>
        <p:nvPicPr>
          <p:cNvPr id="4" name="Picture 6" descr="Image result for key idea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93" t="20194" r="32218" b="27228"/>
          <a:stretch/>
        </p:blipFill>
        <p:spPr bwMode="auto">
          <a:xfrm>
            <a:off x="8558101" y="675250"/>
            <a:ext cx="2678941" cy="3453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409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234" y="225080"/>
            <a:ext cx="11338560" cy="5134708"/>
          </a:xfrm>
        </p:spPr>
        <p:txBody>
          <a:bodyPr>
            <a:normAutofit fontScale="92500" lnSpcReduction="10000"/>
          </a:bodyPr>
          <a:lstStyle/>
          <a:p>
            <a:r>
              <a:rPr lang="en-CA" sz="3000" dirty="0" smtClean="0">
                <a:solidFill>
                  <a:srgbClr val="BE5108"/>
                </a:solidFill>
              </a:rPr>
              <a:t>“</a:t>
            </a:r>
            <a:r>
              <a:rPr lang="en-CA" sz="3000" dirty="0" smtClean="0">
                <a:solidFill>
                  <a:srgbClr val="BE5108"/>
                </a:solidFill>
              </a:rPr>
              <a:t>Again </a:t>
            </a:r>
            <a:r>
              <a:rPr lang="en-CA" sz="3000" dirty="0">
                <a:solidFill>
                  <a:srgbClr val="BE5108"/>
                </a:solidFill>
              </a:rPr>
              <a:t>the Israelites did evil in the eyes of the </a:t>
            </a:r>
            <a:r>
              <a:rPr lang="en-CA" sz="3000" cap="small" dirty="0">
                <a:solidFill>
                  <a:srgbClr val="BE5108"/>
                </a:solidFill>
              </a:rPr>
              <a:t>Lord</a:t>
            </a:r>
            <a:r>
              <a:rPr lang="en-CA" sz="3000" dirty="0">
                <a:solidFill>
                  <a:srgbClr val="BE5108"/>
                </a:solidFill>
              </a:rPr>
              <a:t>, so the </a:t>
            </a:r>
            <a:r>
              <a:rPr lang="en-CA" sz="3000" cap="small" dirty="0">
                <a:solidFill>
                  <a:srgbClr val="BE5108"/>
                </a:solidFill>
              </a:rPr>
              <a:t>Lord </a:t>
            </a:r>
            <a:r>
              <a:rPr lang="en-CA" sz="3000" dirty="0">
                <a:solidFill>
                  <a:srgbClr val="BE5108"/>
                </a:solidFill>
              </a:rPr>
              <a:t>delivered them into the hands of the Philistines for forty years.</a:t>
            </a:r>
            <a:r>
              <a:rPr lang="en-CA" sz="3000" b="1" baseline="30000" dirty="0">
                <a:solidFill>
                  <a:srgbClr val="BE5108"/>
                </a:solidFill>
              </a:rPr>
              <a:t> </a:t>
            </a:r>
            <a:r>
              <a:rPr lang="en-CA" sz="3000" dirty="0">
                <a:solidFill>
                  <a:srgbClr val="BE5108"/>
                </a:solidFill>
              </a:rPr>
              <a:t>A certain man of </a:t>
            </a:r>
            <a:r>
              <a:rPr lang="en-CA" sz="3000" dirty="0" err="1">
                <a:solidFill>
                  <a:srgbClr val="BE5108"/>
                </a:solidFill>
              </a:rPr>
              <a:t>Zorah</a:t>
            </a:r>
            <a:r>
              <a:rPr lang="en-CA" sz="3000" dirty="0">
                <a:solidFill>
                  <a:srgbClr val="BE5108"/>
                </a:solidFill>
              </a:rPr>
              <a:t>, named Manoah, from the clan of the </a:t>
            </a:r>
            <a:r>
              <a:rPr lang="en-CA" sz="3000" dirty="0" err="1">
                <a:solidFill>
                  <a:srgbClr val="BE5108"/>
                </a:solidFill>
              </a:rPr>
              <a:t>Danites</a:t>
            </a:r>
            <a:r>
              <a:rPr lang="en-CA" sz="3000" dirty="0">
                <a:solidFill>
                  <a:srgbClr val="BE5108"/>
                </a:solidFill>
              </a:rPr>
              <a:t>, had a wife who was childless, unable to give birth. The angel of the </a:t>
            </a:r>
            <a:r>
              <a:rPr lang="en-CA" sz="3000" cap="small" dirty="0">
                <a:solidFill>
                  <a:srgbClr val="BE5108"/>
                </a:solidFill>
              </a:rPr>
              <a:t>Lord</a:t>
            </a:r>
            <a:r>
              <a:rPr lang="en-CA" sz="3000" dirty="0">
                <a:solidFill>
                  <a:srgbClr val="BE5108"/>
                </a:solidFill>
              </a:rPr>
              <a:t> appeared to her and said, “You are barren and childless, but you are going to become pregnant and give birth to a son. Now see to it that you drink no wine or other fermented drink and that you do not eat anything unclean. You will become pregnant and have a son whose head is never to be touched by a razor because the boy is to be a Nazirite, dedicated to God from the womb. He will take the lead in delivering Israel from the hands of the Philistines …The woman gave birth to a boy and named him Samson. He grew and the </a:t>
            </a:r>
            <a:r>
              <a:rPr lang="en-CA" sz="3000" cap="small" dirty="0">
                <a:solidFill>
                  <a:srgbClr val="BE5108"/>
                </a:solidFill>
              </a:rPr>
              <a:t>Lord</a:t>
            </a:r>
            <a:r>
              <a:rPr lang="en-CA" sz="3000" dirty="0">
                <a:solidFill>
                  <a:srgbClr val="BE5108"/>
                </a:solidFill>
              </a:rPr>
              <a:t> blessed him,</a:t>
            </a:r>
            <a:r>
              <a:rPr lang="en-CA" sz="3000" b="1" baseline="30000" dirty="0">
                <a:solidFill>
                  <a:srgbClr val="BE5108"/>
                </a:solidFill>
              </a:rPr>
              <a:t> </a:t>
            </a:r>
            <a:r>
              <a:rPr lang="en-CA" sz="3000" dirty="0">
                <a:solidFill>
                  <a:srgbClr val="BE5108"/>
                </a:solidFill>
              </a:rPr>
              <a:t>and the Spirit of the </a:t>
            </a:r>
            <a:r>
              <a:rPr lang="en-CA" sz="3000" cap="small" dirty="0">
                <a:solidFill>
                  <a:srgbClr val="BE5108"/>
                </a:solidFill>
              </a:rPr>
              <a:t>Lord</a:t>
            </a:r>
            <a:r>
              <a:rPr lang="en-CA" sz="3000" dirty="0">
                <a:solidFill>
                  <a:srgbClr val="BE5108"/>
                </a:solidFill>
              </a:rPr>
              <a:t> began to stir him while he was in </a:t>
            </a:r>
            <a:r>
              <a:rPr lang="en-CA" sz="3000" dirty="0" err="1">
                <a:solidFill>
                  <a:srgbClr val="BE5108"/>
                </a:solidFill>
              </a:rPr>
              <a:t>Mahaneh</a:t>
            </a:r>
            <a:r>
              <a:rPr lang="en-CA" sz="3000" dirty="0">
                <a:solidFill>
                  <a:srgbClr val="BE5108"/>
                </a:solidFill>
              </a:rPr>
              <a:t> Dan, between </a:t>
            </a:r>
            <a:r>
              <a:rPr lang="en-CA" sz="3000" dirty="0" err="1">
                <a:solidFill>
                  <a:srgbClr val="BE5108"/>
                </a:solidFill>
              </a:rPr>
              <a:t>Zorah</a:t>
            </a:r>
            <a:r>
              <a:rPr lang="en-CA" sz="3000" dirty="0">
                <a:solidFill>
                  <a:srgbClr val="BE5108"/>
                </a:solidFill>
              </a:rPr>
              <a:t> and </a:t>
            </a:r>
            <a:r>
              <a:rPr lang="en-CA" sz="3000" dirty="0" err="1">
                <a:solidFill>
                  <a:srgbClr val="BE5108"/>
                </a:solidFill>
              </a:rPr>
              <a:t>Eshtaol</a:t>
            </a:r>
            <a:r>
              <a:rPr lang="en-CA" sz="3000" dirty="0">
                <a:solidFill>
                  <a:srgbClr val="BE5108"/>
                </a:solidFill>
              </a:rPr>
              <a:t>.”</a:t>
            </a:r>
          </a:p>
          <a:p>
            <a:pPr marL="0" indent="0" algn="r">
              <a:buNone/>
            </a:pPr>
            <a:r>
              <a:rPr lang="en-CA" sz="3000" dirty="0" smtClean="0">
                <a:solidFill>
                  <a:srgbClr val="BE5108"/>
                </a:solidFill>
              </a:rPr>
              <a:t>     </a:t>
            </a:r>
            <a:r>
              <a:rPr lang="en-CA" sz="3000" dirty="0" smtClean="0">
                <a:solidFill>
                  <a:srgbClr val="BE5108"/>
                </a:solidFill>
              </a:rPr>
              <a:t>(Judges </a:t>
            </a:r>
            <a:r>
              <a:rPr lang="en-CA" sz="3000" dirty="0">
                <a:solidFill>
                  <a:srgbClr val="BE5108"/>
                </a:solidFill>
              </a:rPr>
              <a:t>13:1-5, 24-25</a:t>
            </a:r>
            <a:r>
              <a:rPr lang="en-CA" sz="3000" dirty="0" smtClean="0">
                <a:solidFill>
                  <a:srgbClr val="BE5108"/>
                </a:solidFill>
              </a:rPr>
              <a:t>) </a:t>
            </a:r>
            <a:endParaRPr lang="en-CA" sz="3000" dirty="0">
              <a:solidFill>
                <a:srgbClr val="BE5108"/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8750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9993" y="323557"/>
            <a:ext cx="10536701" cy="4811149"/>
          </a:xfrm>
        </p:spPr>
        <p:txBody>
          <a:bodyPr>
            <a:normAutofit/>
          </a:bodyPr>
          <a:lstStyle/>
          <a:p>
            <a:r>
              <a:rPr lang="en-CA" dirty="0" smtClean="0"/>
              <a:t>Our </a:t>
            </a:r>
            <a:r>
              <a:rPr lang="en-CA" dirty="0"/>
              <a:t>text begins today much like all our others throughout </a:t>
            </a:r>
            <a:r>
              <a:rPr lang="en-CA" dirty="0" smtClean="0"/>
              <a:t>                                this </a:t>
            </a:r>
            <a:r>
              <a:rPr lang="en-CA" dirty="0"/>
              <a:t>series; the people of Israel have fallen prey to the </a:t>
            </a:r>
            <a:r>
              <a:rPr lang="en-CA" dirty="0" smtClean="0"/>
              <a:t>                                   Judges </a:t>
            </a:r>
            <a:r>
              <a:rPr lang="en-CA" dirty="0"/>
              <a:t>cycle again; they have fallen headlong into </a:t>
            </a:r>
            <a:r>
              <a:rPr lang="en-CA" dirty="0" smtClean="0"/>
              <a:t>                                      pagan </a:t>
            </a:r>
            <a:r>
              <a:rPr lang="en-CA" dirty="0"/>
              <a:t>culture, failing to create and cultivate godly </a:t>
            </a:r>
            <a:r>
              <a:rPr lang="en-CA" dirty="0" smtClean="0"/>
              <a:t>                                        culture </a:t>
            </a:r>
            <a:r>
              <a:rPr lang="en-CA" dirty="0"/>
              <a:t>and they are reaping the rewards for such a </a:t>
            </a:r>
            <a:r>
              <a:rPr lang="en-CA" dirty="0" smtClean="0"/>
              <a:t>                                          way </a:t>
            </a:r>
            <a:r>
              <a:rPr lang="en-CA" dirty="0"/>
              <a:t>of life – oppression at the hands of that foreign culture. </a:t>
            </a:r>
            <a:endParaRPr lang="en-CA" dirty="0" smtClean="0"/>
          </a:p>
          <a:p>
            <a:r>
              <a:rPr lang="en-CA" dirty="0" smtClean="0"/>
              <a:t>Samson’s </a:t>
            </a:r>
            <a:r>
              <a:rPr lang="en-CA" dirty="0"/>
              <a:t>birth is an incredibly miraculous event. </a:t>
            </a:r>
            <a:r>
              <a:rPr lang="en-CA" dirty="0" smtClean="0"/>
              <a:t>A blessing to a childless family, Samson was a </a:t>
            </a:r>
            <a:r>
              <a:rPr lang="en-CA" dirty="0"/>
              <a:t>son who would deliver Israel from the great oppression of the Philistines. </a:t>
            </a:r>
            <a:endParaRPr lang="en-CA" dirty="0" smtClean="0"/>
          </a:p>
          <a:p>
            <a:r>
              <a:rPr lang="en-CA" dirty="0" smtClean="0"/>
              <a:t>Samson </a:t>
            </a:r>
            <a:r>
              <a:rPr lang="en-CA" dirty="0"/>
              <a:t>is a man empowered by the Spirit, but equally dominated by the flesh. </a:t>
            </a:r>
          </a:p>
          <a:p>
            <a:pPr marL="514350" indent="-514350">
              <a:buFont typeface="+mj-lt"/>
              <a:buAutoNum type="arabicPeriod"/>
            </a:pPr>
            <a:endParaRPr lang="en-CA" sz="3300" dirty="0"/>
          </a:p>
          <a:p>
            <a:pPr marL="742950" indent="-742950">
              <a:buFont typeface="+mj-lt"/>
              <a:buAutoNum type="arabicPeriod"/>
            </a:pPr>
            <a:endParaRPr lang="en-CA" sz="4000" dirty="0"/>
          </a:p>
          <a:p>
            <a:pPr marL="742950" indent="-742950">
              <a:buFont typeface="+mj-lt"/>
              <a:buAutoNum type="arabicPeriod"/>
            </a:pPr>
            <a:endParaRPr lang="en-CA" sz="4000" dirty="0">
              <a:solidFill>
                <a:srgbClr val="BE5108"/>
              </a:solidFill>
              <a:latin typeface="Armalite Rifle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endParaRPr lang="en-CA" dirty="0"/>
          </a:p>
          <a:p>
            <a:pPr marL="514350" indent="-514350">
              <a:buFont typeface="+mj-lt"/>
              <a:buAutoNum type="arabicPeriod"/>
            </a:pPr>
            <a:endParaRPr lang="en-CA" dirty="0"/>
          </a:p>
        </p:txBody>
      </p:sp>
      <p:pic>
        <p:nvPicPr>
          <p:cNvPr id="4" name="Picture 2" descr="Image result for cyclical graphic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2640" y="225083"/>
            <a:ext cx="2345787" cy="2345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702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CA" sz="4000" dirty="0">
              <a:solidFill>
                <a:srgbClr val="BE5108"/>
              </a:solidFill>
              <a:latin typeface="Armalite Rifle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129" y="281353"/>
            <a:ext cx="10522634" cy="4797082"/>
          </a:xfrm>
        </p:spPr>
        <p:txBody>
          <a:bodyPr>
            <a:noAutofit/>
          </a:bodyPr>
          <a:lstStyle/>
          <a:p>
            <a:r>
              <a:rPr lang="en-CA" dirty="0" smtClean="0"/>
              <a:t>God </a:t>
            </a:r>
            <a:r>
              <a:rPr lang="en-CA" dirty="0"/>
              <a:t>was directly involved in “calling </a:t>
            </a:r>
            <a:r>
              <a:rPr lang="en-CA" dirty="0" smtClean="0"/>
              <a:t>Samson into </a:t>
            </a:r>
            <a:r>
              <a:rPr lang="en-CA" dirty="0"/>
              <a:t>being</a:t>
            </a:r>
            <a:r>
              <a:rPr lang="en-CA" dirty="0" smtClean="0"/>
              <a:t>” and we </a:t>
            </a:r>
            <a:r>
              <a:rPr lang="en-CA" dirty="0"/>
              <a:t>are told that </a:t>
            </a:r>
            <a:r>
              <a:rPr lang="en-CA" dirty="0">
                <a:solidFill>
                  <a:srgbClr val="BE5108"/>
                </a:solidFill>
              </a:rPr>
              <a:t>“the Spirit of God began to stir him” (Judges 13:25). </a:t>
            </a:r>
            <a:r>
              <a:rPr lang="en-CA" dirty="0" smtClean="0"/>
              <a:t>God’s </a:t>
            </a:r>
            <a:r>
              <a:rPr lang="en-CA" dirty="0"/>
              <a:t>Spirit began to persuade, inspire, or call Samson into action. </a:t>
            </a:r>
            <a:endParaRPr lang="en-CA" dirty="0" smtClean="0"/>
          </a:p>
          <a:p>
            <a:r>
              <a:rPr lang="en-CA" dirty="0" smtClean="0"/>
              <a:t>Samson </a:t>
            </a:r>
            <a:r>
              <a:rPr lang="en-CA" dirty="0"/>
              <a:t>was called into being to </a:t>
            </a:r>
            <a:r>
              <a:rPr lang="en-CA" dirty="0">
                <a:solidFill>
                  <a:srgbClr val="BE5108"/>
                </a:solidFill>
              </a:rPr>
              <a:t>“deliver Israel from the hands of the Philistines”</a:t>
            </a:r>
            <a:r>
              <a:rPr lang="en-CA" dirty="0"/>
              <a:t>, but he was also </a:t>
            </a:r>
            <a:r>
              <a:rPr lang="en-CA" dirty="0">
                <a:solidFill>
                  <a:srgbClr val="BE5108"/>
                </a:solidFill>
              </a:rPr>
              <a:t>“dedicated to God from the womb” “to be a Nazirite” (Judges 13:5). </a:t>
            </a:r>
            <a:r>
              <a:rPr lang="en-CA" dirty="0" smtClean="0"/>
              <a:t>He was set </a:t>
            </a:r>
            <a:r>
              <a:rPr lang="en-CA" dirty="0"/>
              <a:t>apart from birth for a special purpose – the deliverance of Israel – and empowered by the Spirit through his continued adherence to these vows. </a:t>
            </a:r>
            <a:endParaRPr lang="en-CA" dirty="0">
              <a:solidFill>
                <a:srgbClr val="BE5108"/>
              </a:solidFill>
            </a:endParaRPr>
          </a:p>
          <a:p>
            <a:r>
              <a:rPr lang="en-CA" dirty="0"/>
              <a:t>A Nazirite is a person who has undertaken a special vow before </a:t>
            </a:r>
            <a:r>
              <a:rPr lang="en-CA" dirty="0" smtClean="0"/>
              <a:t>God, consisting of refraining </a:t>
            </a:r>
            <a:r>
              <a:rPr lang="en-CA" dirty="0"/>
              <a:t>from drinking fermented beverages and eating unclean </a:t>
            </a:r>
            <a:r>
              <a:rPr lang="en-CA" dirty="0" smtClean="0"/>
              <a:t>food, avoiding </a:t>
            </a:r>
            <a:r>
              <a:rPr lang="en-CA" dirty="0"/>
              <a:t>touching dead bodies, and </a:t>
            </a:r>
            <a:r>
              <a:rPr lang="en-CA" dirty="0" smtClean="0"/>
              <a:t>refraining </a:t>
            </a:r>
            <a:r>
              <a:rPr lang="en-CA" dirty="0"/>
              <a:t>from cutting one’s hair. 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416963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5421" y="239149"/>
            <a:ext cx="11619913" cy="5839338"/>
          </a:xfrm>
        </p:spPr>
        <p:txBody>
          <a:bodyPr>
            <a:normAutofit/>
          </a:bodyPr>
          <a:lstStyle/>
          <a:p>
            <a:r>
              <a:rPr lang="en-CA" dirty="0" smtClean="0"/>
              <a:t>Samson </a:t>
            </a:r>
            <a:r>
              <a:rPr lang="en-CA" dirty="0"/>
              <a:t>was a man dominated by the flesh and driven by his </a:t>
            </a:r>
            <a:r>
              <a:rPr lang="en-CA" dirty="0" smtClean="0"/>
              <a:t>passions; a violently </a:t>
            </a:r>
            <a:r>
              <a:rPr lang="en-CA" dirty="0"/>
              <a:t>reactive man, one consistently meting out vengeance as he saw </a:t>
            </a:r>
            <a:r>
              <a:rPr lang="en-CA" dirty="0" smtClean="0"/>
              <a:t>fit.</a:t>
            </a:r>
          </a:p>
          <a:p>
            <a:pPr marL="0" indent="0">
              <a:buNone/>
            </a:pPr>
            <a:r>
              <a:rPr lang="en-CA" dirty="0" smtClean="0">
                <a:solidFill>
                  <a:srgbClr val="BE5108"/>
                </a:solidFill>
                <a:latin typeface="Armalite Rifle" panose="02000000000000000000" pitchFamily="2" charset="0"/>
              </a:rPr>
              <a:t>BREAKING A VOW</a:t>
            </a:r>
            <a:endParaRPr lang="en-CA" dirty="0">
              <a:solidFill>
                <a:srgbClr val="BE5108"/>
              </a:solidFill>
              <a:latin typeface="Armalite Rifle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Samson reached </a:t>
            </a:r>
            <a:r>
              <a:rPr lang="en-CA" dirty="0"/>
              <a:t>into the carcass of a </a:t>
            </a:r>
            <a:r>
              <a:rPr lang="en-CA" dirty="0" smtClean="0"/>
              <a:t>lion for </a:t>
            </a:r>
            <a:r>
              <a:rPr lang="en-CA" dirty="0"/>
              <a:t>a honey </a:t>
            </a:r>
            <a:r>
              <a:rPr lang="en-CA" dirty="0" smtClean="0"/>
              <a:t>snack.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Enticed by a foreign woman , Samson hosted </a:t>
            </a:r>
            <a:r>
              <a:rPr lang="en-CA" dirty="0"/>
              <a:t>his own wedding </a:t>
            </a:r>
            <a:r>
              <a:rPr lang="en-CA" dirty="0" smtClean="0"/>
              <a:t>feast - an </a:t>
            </a:r>
            <a:r>
              <a:rPr lang="en-CA" dirty="0"/>
              <a:t>occasion for drinking … lots of </a:t>
            </a:r>
            <a:r>
              <a:rPr lang="en-CA" dirty="0" smtClean="0"/>
              <a:t>drinking.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Hopelessly</a:t>
            </a:r>
            <a:r>
              <a:rPr lang="en-CA" dirty="0"/>
              <a:t>, head-over-heels in </a:t>
            </a:r>
            <a:r>
              <a:rPr lang="en-CA" dirty="0" smtClean="0"/>
              <a:t>love, Samson revealed the secret of his strength and his head was shaved.</a:t>
            </a:r>
          </a:p>
          <a:p>
            <a:r>
              <a:rPr lang="en-CA" dirty="0" smtClean="0"/>
              <a:t>Samson’s </a:t>
            </a:r>
            <a:r>
              <a:rPr lang="en-CA" dirty="0"/>
              <a:t>consistent desire for the things of this world had resulted in a loss in his “set-</a:t>
            </a:r>
            <a:r>
              <a:rPr lang="en-CA" dirty="0" err="1"/>
              <a:t>apartedness</a:t>
            </a:r>
            <a:r>
              <a:rPr lang="en-CA" dirty="0"/>
              <a:t>” – his Godly distinctiveness – and had culminated in a forfeiture of his Spirit-</a:t>
            </a:r>
            <a:r>
              <a:rPr lang="en-CA" dirty="0" err="1"/>
              <a:t>empoweredness</a:t>
            </a:r>
            <a:r>
              <a:rPr lang="en-CA" dirty="0"/>
              <a:t>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2886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BE5108"/>
                </a:solidFill>
                <a:latin typeface="Armalite Rifle" panose="02000000000000000000" pitchFamily="2" charset="0"/>
              </a:rPr>
              <a:t>God has left the building</a:t>
            </a:r>
            <a:r>
              <a:rPr lang="en-CA" dirty="0" smtClean="0">
                <a:solidFill>
                  <a:srgbClr val="BE5108"/>
                </a:solidFill>
                <a:latin typeface="Antique Olive" pitchFamily="34" charset="0"/>
              </a:rPr>
              <a:t> …</a:t>
            </a:r>
            <a:endParaRPr lang="en-CA" dirty="0">
              <a:solidFill>
                <a:srgbClr val="BE5108"/>
              </a:solidFill>
              <a:latin typeface="Antique Oliv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1721"/>
            <a:ext cx="8460545" cy="4351338"/>
          </a:xfrm>
        </p:spPr>
        <p:txBody>
          <a:bodyPr/>
          <a:lstStyle/>
          <a:p>
            <a:r>
              <a:rPr lang="en-CA" dirty="0" smtClean="0"/>
              <a:t>Samson </a:t>
            </a:r>
            <a:r>
              <a:rPr lang="en-CA" dirty="0" smtClean="0">
                <a:solidFill>
                  <a:srgbClr val="BE5108"/>
                </a:solidFill>
              </a:rPr>
              <a:t>“did not know that the Lord had left him”(Judges 16:20)</a:t>
            </a:r>
            <a:r>
              <a:rPr lang="en-CA" dirty="0" smtClean="0"/>
              <a:t>.</a:t>
            </a:r>
          </a:p>
          <a:p>
            <a:r>
              <a:rPr lang="en-CA" dirty="0" smtClean="0"/>
              <a:t>Samson’s focus had so been on enjoying the pleasures of oppositional culture that he was insensitive to the lack of God’s presence with him. </a:t>
            </a:r>
          </a:p>
          <a:p>
            <a:r>
              <a:rPr lang="en-CA" dirty="0" smtClean="0"/>
              <a:t>Attracted to the consumption of culture, the people of Israel were completely oblivious to the lack of God’s blessing upon them and His presence with them.</a:t>
            </a:r>
            <a:endParaRPr lang="en-CA" dirty="0"/>
          </a:p>
        </p:txBody>
      </p:sp>
      <p:pic>
        <p:nvPicPr>
          <p:cNvPr id="6" name="Picture 6" descr="Image result for key idea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93" t="20194" r="32218" b="27228"/>
          <a:stretch/>
        </p:blipFill>
        <p:spPr bwMode="auto">
          <a:xfrm>
            <a:off x="9148944" y="1181687"/>
            <a:ext cx="2678941" cy="3453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455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83815" y="324457"/>
            <a:ext cx="10515600" cy="1325563"/>
          </a:xfrm>
        </p:spPr>
        <p:txBody>
          <a:bodyPr/>
          <a:lstStyle/>
          <a:p>
            <a:r>
              <a:rPr lang="en-CA" dirty="0" smtClean="0">
                <a:solidFill>
                  <a:srgbClr val="BE5108"/>
                </a:solidFill>
                <a:latin typeface="Armalite Rifle" panose="02000000000000000000" pitchFamily="2" charset="0"/>
              </a:rPr>
              <a:t>From Consumption to Slavery</a:t>
            </a:r>
            <a:endParaRPr lang="en-CA" dirty="0">
              <a:solidFill>
                <a:srgbClr val="BE5108"/>
              </a:solidFill>
              <a:latin typeface="Armalite Rifle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67" y="1392702"/>
            <a:ext cx="9079524" cy="4784261"/>
          </a:xfrm>
        </p:spPr>
        <p:txBody>
          <a:bodyPr/>
          <a:lstStyle/>
          <a:p>
            <a:r>
              <a:rPr lang="en-CA" dirty="0" smtClean="0"/>
              <a:t>Having given in to the oppositional culture – having forsaken his set-</a:t>
            </a:r>
            <a:r>
              <a:rPr lang="en-CA" dirty="0" err="1" smtClean="0"/>
              <a:t>apartedness</a:t>
            </a:r>
            <a:r>
              <a:rPr lang="en-CA" dirty="0" smtClean="0"/>
              <a:t> and having lost his Spirit-</a:t>
            </a:r>
            <a:r>
              <a:rPr lang="en-CA" dirty="0" err="1" smtClean="0"/>
              <a:t>empoweredness</a:t>
            </a:r>
            <a:r>
              <a:rPr lang="en-CA" dirty="0" smtClean="0"/>
              <a:t> – Samson was now a slave to the brutally oppressive Philistines. </a:t>
            </a:r>
          </a:p>
          <a:p>
            <a:r>
              <a:rPr lang="en-CA" dirty="0" smtClean="0"/>
              <a:t>Forsaking their call to create a Godly culture – a culture of “set-</a:t>
            </a:r>
            <a:r>
              <a:rPr lang="en-CA" dirty="0" err="1" smtClean="0"/>
              <a:t>apartedness</a:t>
            </a:r>
            <a:r>
              <a:rPr lang="en-CA" dirty="0" smtClean="0"/>
              <a:t>” – and submitting to the allure of oppositional culture, the people of God consistently found themselves enslaved by the culture they found so attractive.</a:t>
            </a:r>
            <a:endParaRPr lang="en-CA" dirty="0"/>
          </a:p>
        </p:txBody>
      </p:sp>
      <p:sp>
        <p:nvSpPr>
          <p:cNvPr id="4" name="AutoShape 2" descr="Image result for cultivate wor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" name="AutoShape 4" descr="Image result for cultivate wor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6" name="AutoShape 6" descr="Image result for cultivate word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" name="AutoShape 8" descr="Image result for cultivate word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9" name="Picture 6" descr="Image result for key idea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93" t="20194" r="32218" b="27228"/>
          <a:stretch/>
        </p:blipFill>
        <p:spPr bwMode="auto">
          <a:xfrm>
            <a:off x="9148944" y="1181687"/>
            <a:ext cx="2678941" cy="3453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062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5941"/>
            <a:ext cx="10515600" cy="4351338"/>
          </a:xfrm>
        </p:spPr>
        <p:txBody>
          <a:bodyPr>
            <a:noAutofit/>
          </a:bodyPr>
          <a:lstStyle/>
          <a:p>
            <a:r>
              <a:rPr lang="en-CA" dirty="0" smtClean="0"/>
              <a:t>To atone for a breach of a Nazirite vow required the sacrifice of an unblemished lamb and the period of consecration to be started all over again. Two issues come into play here – Samson has no lamb to offer and because his vow was a lifetime vow, he could not restart his lifetime of set-</a:t>
            </a:r>
            <a:r>
              <a:rPr lang="en-CA" dirty="0" err="1" smtClean="0"/>
              <a:t>apartedness</a:t>
            </a:r>
            <a:r>
              <a:rPr lang="en-CA" dirty="0" smtClean="0"/>
              <a:t>. What did Samson have?</a:t>
            </a:r>
          </a:p>
          <a:p>
            <a:r>
              <a:rPr lang="en-CA" dirty="0" smtClean="0"/>
              <a:t>Samson was chained to the central pillars of the Philistine temple, and after a lifetime of unbelievably flawed service to God, he pled for mercy from God. The temple soon tumbled, killing him and the Philistines gathered there.</a:t>
            </a:r>
          </a:p>
          <a:p>
            <a:r>
              <a:rPr lang="en-CA" dirty="0" smtClean="0"/>
              <a:t>Despite his constant disobedience, God would not abandon his flawed servant … nor, as the book of Judges shows, would He abandon His incredibly flawed people.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974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1231</TotalTime>
  <Words>860</Words>
  <Application>Microsoft Office PowerPoint</Application>
  <PresentationFormat>Custom</PresentationFormat>
  <Paragraphs>40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Key Thought</vt:lpstr>
      <vt:lpstr>PowerPoint Presentation</vt:lpstr>
      <vt:lpstr>PowerPoint Presentation</vt:lpstr>
      <vt:lpstr>PowerPoint Presentation</vt:lpstr>
      <vt:lpstr>PowerPoint Presentation</vt:lpstr>
      <vt:lpstr>God has left the building …</vt:lpstr>
      <vt:lpstr>From Consumption to Slavery</vt:lpstr>
      <vt:lpstr>PowerPoint Presentation</vt:lpstr>
      <vt:lpstr>AN APPLICATION</vt:lpstr>
      <vt:lpstr>PowerPoint Presentation</vt:lpstr>
      <vt:lpstr>A PRAYER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Clubine</dc:creator>
  <cp:lastModifiedBy>Scott</cp:lastModifiedBy>
  <cp:revision>47</cp:revision>
  <cp:lastPrinted>2019-06-07T13:13:42Z</cp:lastPrinted>
  <dcterms:created xsi:type="dcterms:W3CDTF">2019-05-01T16:04:18Z</dcterms:created>
  <dcterms:modified xsi:type="dcterms:W3CDTF">2019-06-24T18:57:31Z</dcterms:modified>
</cp:coreProperties>
</file>