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9" r:id="rId5"/>
    <p:sldId id="258" r:id="rId6"/>
    <p:sldId id="263" r:id="rId7"/>
    <p:sldId id="269" r:id="rId8"/>
    <p:sldId id="267" r:id="rId9"/>
    <p:sldId id="261" r:id="rId10"/>
    <p:sldId id="268"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72D38D5-940A-464E-A2FF-D6818118C439}" type="datetimeFigureOut">
              <a:rPr lang="en-CA" smtClean="0"/>
              <a:t>21/12/2018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37918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72D38D5-940A-464E-A2FF-D6818118C439}" type="datetimeFigureOut">
              <a:rPr lang="en-CA" smtClean="0"/>
              <a:t>21/12/2018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251790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72D38D5-940A-464E-A2FF-D6818118C439}" type="datetimeFigureOut">
              <a:rPr lang="en-CA" smtClean="0"/>
              <a:t>21/12/2018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158168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72D38D5-940A-464E-A2FF-D6818118C439}" type="datetimeFigureOut">
              <a:rPr lang="en-CA" smtClean="0"/>
              <a:t>21/12/2018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339842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D38D5-940A-464E-A2FF-D6818118C439}" type="datetimeFigureOut">
              <a:rPr lang="en-CA" smtClean="0"/>
              <a:t>21/12/2018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197062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72D38D5-940A-464E-A2FF-D6818118C439}" type="datetimeFigureOut">
              <a:rPr lang="en-CA" smtClean="0"/>
              <a:t>21/12/2018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271918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72D38D5-940A-464E-A2FF-D6818118C439}" type="datetimeFigureOut">
              <a:rPr lang="en-CA" smtClean="0"/>
              <a:t>21/12/2018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306945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72D38D5-940A-464E-A2FF-D6818118C439}" type="datetimeFigureOut">
              <a:rPr lang="en-CA" smtClean="0"/>
              <a:t>21/12/2018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257935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D38D5-940A-464E-A2FF-D6818118C439}" type="datetimeFigureOut">
              <a:rPr lang="en-CA" smtClean="0"/>
              <a:t>21/12/2018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99002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D38D5-940A-464E-A2FF-D6818118C439}" type="datetimeFigureOut">
              <a:rPr lang="en-CA" smtClean="0"/>
              <a:t>21/12/2018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317845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D38D5-940A-464E-A2FF-D6818118C439}" type="datetimeFigureOut">
              <a:rPr lang="en-CA" smtClean="0"/>
              <a:t>21/12/2018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48FF89-A519-4014-AEC0-BB2FC45A0DC8}" type="slidenum">
              <a:rPr lang="en-CA" smtClean="0"/>
              <a:t>‹#›</a:t>
            </a:fld>
            <a:endParaRPr lang="en-CA"/>
          </a:p>
        </p:txBody>
      </p:sp>
    </p:spTree>
    <p:extLst>
      <p:ext uri="{BB962C8B-B14F-4D97-AF65-F5344CB8AC3E}">
        <p14:creationId xmlns:p14="http://schemas.microsoft.com/office/powerpoint/2010/main" val="245182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D38D5-940A-464E-A2FF-D6818118C439}" type="datetimeFigureOut">
              <a:rPr lang="en-CA" smtClean="0"/>
              <a:t>21/12/2018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8FF89-A519-4014-AEC0-BB2FC45A0DC8}" type="slidenum">
              <a:rPr lang="en-CA" smtClean="0"/>
              <a:t>‹#›</a:t>
            </a:fld>
            <a:endParaRPr lang="en-CA"/>
          </a:p>
        </p:txBody>
      </p:sp>
      <p:pic>
        <p:nvPicPr>
          <p:cNvPr id="7" name="Picture 2" descr="See the source image"/>
          <p:cNvPicPr>
            <a:picLocks noChangeAspect="1" noChangeArrowheads="1"/>
          </p:cNvPicPr>
          <p:nvPr userDrawn="1"/>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552" y="5373216"/>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p:cNvPicPr>
            <a:picLocks noChangeAspect="1" noChangeArrowheads="1"/>
          </p:cNvPicPr>
          <p:nvPr userDrawn="1"/>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0718" y="5373615"/>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p:cNvPicPr>
            <a:picLocks noChangeAspect="1" noChangeArrowheads="1"/>
          </p:cNvPicPr>
          <p:nvPr userDrawn="1"/>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088" y="5373216"/>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p:cNvPicPr>
            <a:picLocks noChangeAspect="1" noChangeArrowheads="1"/>
          </p:cNvPicPr>
          <p:nvPr userDrawn="1"/>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39544" y="5345832"/>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p:cNvPicPr>
            <a:picLocks noChangeAspect="1" noChangeArrowheads="1"/>
          </p:cNvPicPr>
          <p:nvPr userDrawn="1"/>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75848" y="5345832"/>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p:cNvPicPr>
            <a:picLocks noChangeAspect="1" noChangeArrowheads="1"/>
          </p:cNvPicPr>
          <p:nvPr userDrawn="1"/>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8870" y="5364925"/>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p:cNvPicPr>
            <a:picLocks noChangeAspect="1" noChangeArrowheads="1"/>
          </p:cNvPicPr>
          <p:nvPr userDrawn="1"/>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7696" y="5373216"/>
            <a:ext cx="1740714" cy="187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65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source=images&amp;cd=&amp;cad=rja&amp;uact=8&amp;ved=0ahUKEwjK2-XOgbnWAhVI04MKHV9TCaQQjRwIBw&amp;url=http://question-and-answer-demo.mybluemix.net/&amp;psig=AFQjCNHUzz30YS44f6FklNuWgf_ka13FXw&amp;ust=150617723940736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7627"/>
            <a:ext cx="7772400" cy="1470025"/>
          </a:xfrm>
        </p:spPr>
        <p:txBody>
          <a:bodyPr/>
          <a:lstStyle/>
          <a:p>
            <a:endParaRPr lang="en-CA"/>
          </a:p>
        </p:txBody>
      </p:sp>
      <p:sp>
        <p:nvSpPr>
          <p:cNvPr id="3" name="Subtitle 2"/>
          <p:cNvSpPr>
            <a:spLocks noGrp="1"/>
          </p:cNvSpPr>
          <p:nvPr>
            <p:ph type="subTitle" idx="1"/>
          </p:nvPr>
        </p:nvSpPr>
        <p:spPr>
          <a:xfrm>
            <a:off x="1371600" y="3267654"/>
            <a:ext cx="6400800" cy="1752600"/>
          </a:xfrm>
        </p:spPr>
        <p:txBody>
          <a:bodyPr/>
          <a:lstStyle/>
          <a:p>
            <a:endParaRPr lang="en-CA"/>
          </a:p>
        </p:txBody>
      </p:sp>
      <p:pic>
        <p:nvPicPr>
          <p:cNvPr id="1026" name="Picture 2" descr="See the source image"/>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44016"/>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7270" y="144415"/>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1640" y="144016"/>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6096" y="116632"/>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2400" y="116632"/>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5422" y="135725"/>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04248" y="144016"/>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656184"/>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7270" y="1656583"/>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1640" y="1656184"/>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6096" y="1628800"/>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2400" y="1628800"/>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5422" y="1647893"/>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04248" y="1656184"/>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343" y="3279723"/>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4613" y="3280122"/>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8983" y="3279723"/>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3439" y="3252339"/>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9743" y="3252339"/>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2765" y="3271432"/>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61591" y="3279723"/>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2" y="4863899"/>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50758" y="4864298"/>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5128" y="4863899"/>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9584" y="4836515"/>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35888" y="4836515"/>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8910" y="4855608"/>
            <a:ext cx="1740714" cy="18770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ee the source image"/>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7736" y="4863899"/>
            <a:ext cx="1740714" cy="18770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9632" y="1700808"/>
            <a:ext cx="6624736" cy="3500609"/>
          </a:xfrm>
          <a:prstGeom prst="rect">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smtClean="0">
                <a:solidFill>
                  <a:schemeClr val="accent3">
                    <a:lumMod val="75000"/>
                  </a:schemeClr>
                </a:solidFill>
                <a:latin typeface="Impact" panose="020B0806030902050204" pitchFamily="34" charset="0"/>
              </a:rPr>
              <a:t>Counter</a:t>
            </a:r>
          </a:p>
          <a:p>
            <a:pPr algn="ctr"/>
            <a:r>
              <a:rPr lang="en-CA" sz="4400" dirty="0" smtClean="0">
                <a:solidFill>
                  <a:srgbClr val="C00000"/>
                </a:solidFill>
                <a:latin typeface="Impact" panose="020B0806030902050204" pitchFamily="34" charset="0"/>
              </a:rPr>
              <a:t>Cultural</a:t>
            </a:r>
          </a:p>
          <a:p>
            <a:pPr algn="ctr"/>
            <a:r>
              <a:rPr lang="en-CA" sz="4400" dirty="0" smtClean="0">
                <a:solidFill>
                  <a:schemeClr val="accent3">
                    <a:lumMod val="75000"/>
                  </a:schemeClr>
                </a:solidFill>
                <a:latin typeface="Impact" panose="020B0806030902050204" pitchFamily="34" charset="0"/>
              </a:rPr>
              <a:t>Christmas</a:t>
            </a:r>
          </a:p>
          <a:p>
            <a:pPr algn="ctr"/>
            <a:r>
              <a:rPr lang="en-CA" sz="7200" dirty="0" smtClean="0">
                <a:solidFill>
                  <a:srgbClr val="C00000"/>
                </a:solidFill>
                <a:latin typeface="AdineKirnberg-Script" pitchFamily="2" charset="0"/>
              </a:rPr>
              <a:t>“Manger Community”</a:t>
            </a:r>
            <a:endParaRPr lang="en-CA" sz="7200" dirty="0">
              <a:solidFill>
                <a:srgbClr val="C00000"/>
              </a:solidFill>
              <a:latin typeface="AdineKirnberg-Script" pitchFamily="2" charset="0"/>
            </a:endParaRPr>
          </a:p>
        </p:txBody>
      </p:sp>
    </p:spTree>
    <p:extLst>
      <p:ext uri="{BB962C8B-B14F-4D97-AF65-F5344CB8AC3E}">
        <p14:creationId xmlns:p14="http://schemas.microsoft.com/office/powerpoint/2010/main" val="2515030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4176464"/>
          </a:xfrm>
        </p:spPr>
        <p:txBody>
          <a:bodyPr>
            <a:noAutofit/>
          </a:bodyPr>
          <a:lstStyle/>
          <a:p>
            <a:pPr marL="0" indent="0">
              <a:buNone/>
            </a:pPr>
            <a:r>
              <a:rPr lang="en-CA" sz="2700" dirty="0" smtClean="0"/>
              <a:t>In </a:t>
            </a:r>
            <a:r>
              <a:rPr lang="en-CA" sz="2700" dirty="0"/>
              <a:t>the community around the manger, we see the proclamation of Jesus. </a:t>
            </a:r>
            <a:endParaRPr lang="en-CA" sz="2700" dirty="0" smtClean="0"/>
          </a:p>
          <a:p>
            <a:r>
              <a:rPr lang="en-CA" sz="2700" dirty="0" smtClean="0"/>
              <a:t>The angels: announce </a:t>
            </a:r>
            <a:r>
              <a:rPr lang="en-CA" sz="2700" dirty="0"/>
              <a:t>the presence of Jesus in the </a:t>
            </a:r>
            <a:r>
              <a:rPr lang="en-CA" sz="2700" dirty="0" smtClean="0"/>
              <a:t>world, passing </a:t>
            </a:r>
            <a:r>
              <a:rPr lang="en-CA" sz="2700" dirty="0"/>
              <a:t>on </a:t>
            </a:r>
            <a:r>
              <a:rPr lang="en-CA" sz="2700" dirty="0">
                <a:solidFill>
                  <a:srgbClr val="C00000"/>
                </a:solidFill>
              </a:rPr>
              <a:t>“good news that will cause great joy for all the people” (Luke 2:10</a:t>
            </a:r>
            <a:r>
              <a:rPr lang="en-CA" sz="2700" dirty="0" smtClean="0">
                <a:solidFill>
                  <a:srgbClr val="C00000"/>
                </a:solidFill>
              </a:rPr>
              <a:t>).</a:t>
            </a:r>
          </a:p>
          <a:p>
            <a:r>
              <a:rPr lang="en-CA" sz="2700" dirty="0" smtClean="0"/>
              <a:t>The shepherds: </a:t>
            </a:r>
            <a:r>
              <a:rPr lang="en-CA" sz="2700" dirty="0" smtClean="0">
                <a:solidFill>
                  <a:srgbClr val="C00000"/>
                </a:solidFill>
              </a:rPr>
              <a:t>“</a:t>
            </a:r>
            <a:r>
              <a:rPr lang="en-CA" sz="2700" dirty="0">
                <a:solidFill>
                  <a:srgbClr val="C00000"/>
                </a:solidFill>
              </a:rPr>
              <a:t>spread the word concerning what had been told them about this child</a:t>
            </a:r>
            <a:r>
              <a:rPr lang="en-CA" sz="2700" baseline="30000" dirty="0">
                <a:solidFill>
                  <a:srgbClr val="C00000"/>
                </a:solidFill>
              </a:rPr>
              <a:t> </a:t>
            </a:r>
            <a:r>
              <a:rPr lang="en-CA" sz="2700" dirty="0">
                <a:solidFill>
                  <a:srgbClr val="C00000"/>
                </a:solidFill>
              </a:rPr>
              <a:t>and all who heard it were amazed at what </a:t>
            </a:r>
            <a:r>
              <a:rPr lang="en-CA" sz="2700" dirty="0" smtClean="0">
                <a:solidFill>
                  <a:srgbClr val="C00000"/>
                </a:solidFill>
              </a:rPr>
              <a:t>[they] said </a:t>
            </a:r>
            <a:r>
              <a:rPr lang="en-CA" sz="2700" dirty="0">
                <a:solidFill>
                  <a:srgbClr val="C00000"/>
                </a:solidFill>
              </a:rPr>
              <a:t>to them” (Luke 2:17-18). </a:t>
            </a:r>
            <a:endParaRPr lang="en-CA" sz="2700" dirty="0" smtClean="0">
              <a:solidFill>
                <a:srgbClr val="C00000"/>
              </a:solidFill>
            </a:endParaRPr>
          </a:p>
          <a:p>
            <a:pPr marL="0" indent="0" algn="ctr">
              <a:buNone/>
            </a:pPr>
            <a:r>
              <a:rPr lang="en-CA" sz="2700" i="1" dirty="0" smtClean="0"/>
              <a:t>Jesus </a:t>
            </a:r>
            <a:r>
              <a:rPr lang="en-CA" sz="2700" i="1" dirty="0"/>
              <a:t>is calling out a community that will share the good news of </a:t>
            </a:r>
            <a:r>
              <a:rPr lang="en-CA" sz="2700" i="1" dirty="0" smtClean="0"/>
              <a:t>Jesus and the </a:t>
            </a:r>
            <a:r>
              <a:rPr lang="en-CA" sz="2700" i="1" dirty="0"/>
              <a:t>promise </a:t>
            </a:r>
            <a:r>
              <a:rPr lang="en-CA" sz="2700" i="1" dirty="0" smtClean="0"/>
              <a:t>that, </a:t>
            </a:r>
            <a:r>
              <a:rPr lang="en-CA" sz="2700" i="1" dirty="0"/>
              <a:t>by faith in </a:t>
            </a:r>
            <a:r>
              <a:rPr lang="en-CA" sz="2700" i="1" dirty="0" smtClean="0"/>
              <a:t>Him, </a:t>
            </a:r>
            <a:r>
              <a:rPr lang="en-CA" sz="2700" i="1" dirty="0"/>
              <a:t>we </a:t>
            </a:r>
            <a:r>
              <a:rPr lang="en-CA" sz="2700" i="1" dirty="0" smtClean="0"/>
              <a:t>might </a:t>
            </a:r>
            <a:r>
              <a:rPr lang="en-CA" sz="2700" i="1" dirty="0"/>
              <a:t>see our sin forgiven and be ushered into new and eternal life. </a:t>
            </a:r>
          </a:p>
        </p:txBody>
      </p:sp>
    </p:spTree>
    <p:extLst>
      <p:ext uri="{BB962C8B-B14F-4D97-AF65-F5344CB8AC3E}">
        <p14:creationId xmlns:p14="http://schemas.microsoft.com/office/powerpoint/2010/main" val="4225152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endParaRPr lang="en-CA" dirty="0">
              <a:solidFill>
                <a:srgbClr val="C00000"/>
              </a:solidFill>
            </a:endParaRPr>
          </a:p>
        </p:txBody>
      </p:sp>
      <p:sp>
        <p:nvSpPr>
          <p:cNvPr id="3" name="Content Placeholder 2"/>
          <p:cNvSpPr>
            <a:spLocks noGrp="1"/>
          </p:cNvSpPr>
          <p:nvPr>
            <p:ph idx="1"/>
          </p:nvPr>
        </p:nvSpPr>
        <p:spPr>
          <a:xfrm>
            <a:off x="251520" y="2852936"/>
            <a:ext cx="8568952" cy="2880320"/>
          </a:xfrm>
        </p:spPr>
        <p:txBody>
          <a:bodyPr>
            <a:noAutofit/>
          </a:bodyPr>
          <a:lstStyle/>
          <a:p>
            <a:r>
              <a:rPr lang="en-CA" sz="2800" dirty="0" smtClean="0"/>
              <a:t>Will we be a </a:t>
            </a:r>
            <a:r>
              <a:rPr lang="en-CA" sz="2800" dirty="0"/>
              <a:t>crowd or a </a:t>
            </a:r>
            <a:r>
              <a:rPr lang="en-CA" sz="2800" dirty="0" smtClean="0"/>
              <a:t>community?</a:t>
            </a:r>
          </a:p>
          <a:p>
            <a:r>
              <a:rPr lang="en-CA" sz="2800" dirty="0" smtClean="0"/>
              <a:t>Will we be a community where Jesus is treasured, worshipped </a:t>
            </a:r>
            <a:r>
              <a:rPr lang="en-CA" sz="2800" dirty="0"/>
              <a:t>and </a:t>
            </a:r>
            <a:r>
              <a:rPr lang="en-CA" sz="2800" dirty="0" smtClean="0"/>
              <a:t>proclaimed?</a:t>
            </a:r>
          </a:p>
          <a:p>
            <a:endParaRPr lang="en-CA" sz="800" dirty="0" smtClean="0"/>
          </a:p>
          <a:p>
            <a:pPr marL="0" indent="0" algn="ctr">
              <a:buNone/>
            </a:pPr>
            <a:r>
              <a:rPr lang="en-CA" sz="2800" i="1" dirty="0" smtClean="0">
                <a:solidFill>
                  <a:srgbClr val="C00000"/>
                </a:solidFill>
              </a:rPr>
              <a:t>Might others </a:t>
            </a:r>
            <a:r>
              <a:rPr lang="en-CA" sz="2800" i="1" dirty="0">
                <a:solidFill>
                  <a:srgbClr val="C00000"/>
                </a:solidFill>
              </a:rPr>
              <a:t>see our joy and amazement </a:t>
            </a:r>
            <a:r>
              <a:rPr lang="en-CA" sz="2800" i="1" dirty="0" smtClean="0">
                <a:solidFill>
                  <a:srgbClr val="C00000"/>
                </a:solidFill>
              </a:rPr>
              <a:t>at the gift of Jesus Christ and might they be </a:t>
            </a:r>
            <a:r>
              <a:rPr lang="en-CA" sz="2800" i="1" dirty="0">
                <a:solidFill>
                  <a:srgbClr val="C00000"/>
                </a:solidFill>
              </a:rPr>
              <a:t>led to share in it with us. </a:t>
            </a:r>
          </a:p>
        </p:txBody>
      </p:sp>
      <p:pic>
        <p:nvPicPr>
          <p:cNvPr id="5" name="Picture 2" descr="Image result for crowd vs. community"/>
          <p:cNvPicPr>
            <a:picLocks noChangeAspect="1" noChangeArrowheads="1"/>
          </p:cNvPicPr>
          <p:nvPr/>
        </p:nvPicPr>
        <p:blipFill rotWithShape="1">
          <a:blip r:embed="rId2">
            <a:extLst>
              <a:ext uri="{28A0092B-C50C-407E-A947-70E740481C1C}">
                <a14:useLocalDpi xmlns:a14="http://schemas.microsoft.com/office/drawing/2010/main" val="0"/>
              </a:ext>
            </a:extLst>
          </a:blip>
          <a:srcRect b="18786"/>
          <a:stretch/>
        </p:blipFill>
        <p:spPr bwMode="auto">
          <a:xfrm>
            <a:off x="1294053" y="44624"/>
            <a:ext cx="6555894" cy="266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68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23528" y="1915319"/>
            <a:ext cx="3312368" cy="1801713"/>
          </a:xfrm>
        </p:spPr>
        <p:txBody>
          <a:bodyPr>
            <a:normAutofit/>
          </a:bodyPr>
          <a:lstStyle/>
          <a:p>
            <a:pPr marL="0" indent="0" algn="ctr">
              <a:buNone/>
            </a:pPr>
            <a:r>
              <a:rPr lang="en-CA" dirty="0" smtClean="0">
                <a:solidFill>
                  <a:srgbClr val="C00000"/>
                </a:solidFill>
              </a:rPr>
              <a:t>Jesus:</a:t>
            </a:r>
          </a:p>
          <a:p>
            <a:pPr marL="0" indent="0" algn="ctr">
              <a:buNone/>
            </a:pPr>
            <a:r>
              <a:rPr lang="en-CA" dirty="0" smtClean="0">
                <a:solidFill>
                  <a:srgbClr val="C00000"/>
                </a:solidFill>
              </a:rPr>
              <a:t>A Gift for “Me” or A Gift for “Us”</a:t>
            </a:r>
            <a:endParaRPr lang="en-CA" dirty="0">
              <a:solidFill>
                <a:srgbClr val="C00000"/>
              </a:solidFill>
            </a:endParaRPr>
          </a:p>
        </p:txBody>
      </p:sp>
      <p:pic>
        <p:nvPicPr>
          <p:cNvPr id="4" name="Picture 2" descr="http://images4.fanpop.com/image/photos/22200000/Christmas-gifts-christmas-gifts-22231228-2048-2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88639"/>
            <a:ext cx="5140475" cy="514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01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79512" y="1600200"/>
            <a:ext cx="2314600" cy="4525963"/>
          </a:xfrm>
        </p:spPr>
        <p:txBody>
          <a:bodyPr/>
          <a:lstStyle/>
          <a:p>
            <a:pPr marL="0" indent="0" algn="ctr">
              <a:buNone/>
            </a:pPr>
            <a:r>
              <a:rPr lang="en-CA" dirty="0" smtClean="0"/>
              <a:t>Christmas:</a:t>
            </a:r>
          </a:p>
          <a:p>
            <a:pPr marL="0" indent="0" algn="ctr">
              <a:buNone/>
            </a:pPr>
            <a:r>
              <a:rPr lang="en-CA" dirty="0" smtClean="0"/>
              <a:t>A Time for Odd Community</a:t>
            </a:r>
            <a:endParaRPr lang="en-CA" dirty="0"/>
          </a:p>
        </p:txBody>
      </p: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24744"/>
            <a:ext cx="6185816" cy="372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14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395536" y="1988840"/>
            <a:ext cx="2304256" cy="1512168"/>
          </a:xfrm>
        </p:spPr>
        <p:txBody>
          <a:bodyPr>
            <a:noAutofit/>
          </a:bodyPr>
          <a:lstStyle/>
          <a:p>
            <a:pPr marL="0" indent="0" algn="ctr">
              <a:lnSpc>
                <a:spcPct val="90000"/>
              </a:lnSpc>
              <a:spcBef>
                <a:spcPts val="0"/>
              </a:spcBef>
              <a:buNone/>
            </a:pPr>
            <a:r>
              <a:rPr lang="en-CA" dirty="0" smtClean="0">
                <a:solidFill>
                  <a:srgbClr val="C00000"/>
                </a:solidFill>
              </a:rPr>
              <a:t>The Nativity:</a:t>
            </a:r>
          </a:p>
          <a:p>
            <a:pPr marL="0" indent="0" algn="ctr">
              <a:lnSpc>
                <a:spcPct val="90000"/>
              </a:lnSpc>
              <a:spcBef>
                <a:spcPts val="0"/>
              </a:spcBef>
              <a:buNone/>
            </a:pPr>
            <a:r>
              <a:rPr lang="en-CA" dirty="0" smtClean="0">
                <a:solidFill>
                  <a:srgbClr val="C00000"/>
                </a:solidFill>
              </a:rPr>
              <a:t>An Odd Community</a:t>
            </a:r>
            <a:endParaRPr lang="en-CA" dirty="0">
              <a:solidFill>
                <a:srgbClr val="C00000"/>
              </a:solidFill>
            </a:endParaRPr>
          </a:p>
        </p:txBody>
      </p:sp>
      <p:pic>
        <p:nvPicPr>
          <p:cNvPr id="2050" name="Picture 2" descr="http://alanbandy.com/wp-content/uploads/2013/12/41055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98090"/>
            <a:ext cx="6186982" cy="461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60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3707904" y="548680"/>
            <a:ext cx="5096191" cy="4423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395536" y="1988840"/>
            <a:ext cx="3600400" cy="4525963"/>
          </a:xfrm>
        </p:spPr>
        <p:txBody>
          <a:bodyPr>
            <a:normAutofit/>
          </a:bodyPr>
          <a:lstStyle/>
          <a:p>
            <a:pPr marL="0" indent="0" algn="ctr">
              <a:buNone/>
            </a:pPr>
            <a:r>
              <a:rPr lang="en-CA" dirty="0" smtClean="0"/>
              <a:t>The Church:</a:t>
            </a:r>
          </a:p>
          <a:p>
            <a:pPr marL="0" indent="0" algn="ctr">
              <a:buNone/>
            </a:pPr>
            <a:r>
              <a:rPr lang="en-CA" dirty="0" smtClean="0"/>
              <a:t>An Odd Community</a:t>
            </a:r>
            <a:endParaRPr lang="en-CA" dirty="0"/>
          </a:p>
        </p:txBody>
      </p:sp>
    </p:spTree>
    <p:extLst>
      <p:ext uri="{BB962C8B-B14F-4D97-AF65-F5344CB8AC3E}">
        <p14:creationId xmlns:p14="http://schemas.microsoft.com/office/powerpoint/2010/main" val="178542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67544" y="260648"/>
            <a:ext cx="8208912" cy="4248472"/>
          </a:xfrm>
        </p:spPr>
        <p:txBody>
          <a:bodyPr>
            <a:normAutofit/>
          </a:bodyPr>
          <a:lstStyle/>
          <a:p>
            <a:pPr marL="0" indent="0" algn="ctr">
              <a:buNone/>
            </a:pPr>
            <a:r>
              <a:rPr lang="en-CA" sz="2800" dirty="0"/>
              <a:t>A</a:t>
            </a:r>
            <a:r>
              <a:rPr lang="en-CA" sz="2800" dirty="0" smtClean="0"/>
              <a:t>s </a:t>
            </a:r>
            <a:r>
              <a:rPr lang="en-CA" sz="2800" dirty="0"/>
              <a:t>we gather today, what are we centered around</a:t>
            </a:r>
            <a:r>
              <a:rPr lang="en-CA" sz="2800" dirty="0" smtClean="0"/>
              <a:t>?</a:t>
            </a:r>
          </a:p>
          <a:p>
            <a:pPr marL="0" indent="0" algn="ctr">
              <a:buNone/>
            </a:pPr>
            <a:r>
              <a:rPr lang="en-CA" sz="2800" dirty="0" smtClean="0"/>
              <a:t>What </a:t>
            </a:r>
            <a:r>
              <a:rPr lang="en-CA" sz="2800" dirty="0"/>
              <a:t>ought we be centered around today</a:t>
            </a:r>
            <a:r>
              <a:rPr lang="en-CA" sz="2800" dirty="0" smtClean="0"/>
              <a:t> ?</a:t>
            </a:r>
            <a:endParaRPr lang="en-CA" sz="2800" dirty="0"/>
          </a:p>
        </p:txBody>
      </p:sp>
      <p:pic>
        <p:nvPicPr>
          <p:cNvPr id="5"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425" y="1700808"/>
            <a:ext cx="5547879" cy="335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347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question">
            <a:hlinkClick r:id="rId2"/>
          </p:cNvPr>
          <p:cNvSpPr>
            <a:spLocks noChangeAspect="1" noChangeArrowheads="1"/>
          </p:cNvSpPr>
          <p:nvPr/>
        </p:nvSpPr>
        <p:spPr bwMode="auto">
          <a:xfrm>
            <a:off x="539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AutoShape 8" descr="Image result for question">
            <a:hlinkClick r:id="rId2"/>
          </p:cNvPr>
          <p:cNvSpPr>
            <a:spLocks noChangeAspect="1" noChangeArrowheads="1"/>
          </p:cNvSpPr>
          <p:nvPr/>
        </p:nvSpPr>
        <p:spPr bwMode="auto">
          <a:xfrm>
            <a:off x="206375" y="-16383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3" name="Content Placeholder 2"/>
          <p:cNvSpPr>
            <a:spLocks noGrp="1"/>
          </p:cNvSpPr>
          <p:nvPr>
            <p:ph idx="1"/>
          </p:nvPr>
        </p:nvSpPr>
        <p:spPr/>
        <p:txBody>
          <a:bodyPr/>
          <a:lstStyle/>
          <a:p>
            <a:endParaRPr lang="en-CA" dirty="0"/>
          </a:p>
        </p:txBody>
      </p:sp>
      <p:pic>
        <p:nvPicPr>
          <p:cNvPr id="4098" name="Picture 2" descr="Image result for crowd vs.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0" y="404664"/>
            <a:ext cx="934594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702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79512" y="188640"/>
            <a:ext cx="8568952" cy="5390059"/>
          </a:xfrm>
        </p:spPr>
        <p:txBody>
          <a:bodyPr>
            <a:normAutofit fontScale="92500"/>
          </a:bodyPr>
          <a:lstStyle/>
          <a:p>
            <a:pPr marL="0" indent="0">
              <a:buNone/>
            </a:pPr>
            <a:r>
              <a:rPr lang="en-CA" sz="2900" dirty="0" smtClean="0"/>
              <a:t>In </a:t>
            </a:r>
            <a:r>
              <a:rPr lang="en-CA" sz="2900" dirty="0"/>
              <a:t>the community surrounding the manger, we see a treasuring of Jesus. </a:t>
            </a:r>
            <a:endParaRPr lang="en-CA" sz="2900" dirty="0" smtClean="0"/>
          </a:p>
          <a:p>
            <a:r>
              <a:rPr lang="en-CA" sz="2900" dirty="0" smtClean="0"/>
              <a:t>Mary: </a:t>
            </a:r>
            <a:r>
              <a:rPr lang="en-CA" sz="2900" dirty="0" smtClean="0">
                <a:solidFill>
                  <a:srgbClr val="C00000"/>
                </a:solidFill>
              </a:rPr>
              <a:t>“Mary treasured </a:t>
            </a:r>
            <a:r>
              <a:rPr lang="en-CA" sz="2900" dirty="0">
                <a:solidFill>
                  <a:srgbClr val="C00000"/>
                </a:solidFill>
              </a:rPr>
              <a:t>up all these things and pondered them in her </a:t>
            </a:r>
            <a:r>
              <a:rPr lang="en-CA" sz="2900" dirty="0" smtClean="0">
                <a:solidFill>
                  <a:srgbClr val="C00000"/>
                </a:solidFill>
              </a:rPr>
              <a:t>heart.” </a:t>
            </a:r>
            <a:r>
              <a:rPr lang="en-CA" sz="2900" dirty="0">
                <a:solidFill>
                  <a:srgbClr val="C00000"/>
                </a:solidFill>
              </a:rPr>
              <a:t>(Luke 2:19</a:t>
            </a:r>
            <a:r>
              <a:rPr lang="en-CA" sz="2900" dirty="0" smtClean="0">
                <a:solidFill>
                  <a:srgbClr val="C00000"/>
                </a:solidFill>
              </a:rPr>
              <a:t>)</a:t>
            </a:r>
          </a:p>
          <a:p>
            <a:r>
              <a:rPr lang="en-CA" sz="2900" dirty="0" smtClean="0"/>
              <a:t>The Magi:  communicate </a:t>
            </a:r>
            <a:r>
              <a:rPr lang="en-CA" sz="2900" dirty="0"/>
              <a:t>Jesus’ value to them – and to the world – through the opulence of their gifts of gold, frankincense and myrrh. </a:t>
            </a:r>
            <a:endParaRPr lang="en-CA" sz="2900" dirty="0" smtClean="0"/>
          </a:p>
          <a:p>
            <a:r>
              <a:rPr lang="en-CA" sz="2900" dirty="0" smtClean="0"/>
              <a:t>The Apostle Paul: </a:t>
            </a:r>
            <a:r>
              <a:rPr lang="en-CA" sz="2900" dirty="0" smtClean="0">
                <a:solidFill>
                  <a:srgbClr val="C00000"/>
                </a:solidFill>
              </a:rPr>
              <a:t>“I </a:t>
            </a:r>
            <a:r>
              <a:rPr lang="en-CA" sz="2900" dirty="0">
                <a:solidFill>
                  <a:srgbClr val="C00000"/>
                </a:solidFill>
              </a:rPr>
              <a:t>consider everything a loss because of the surpassing worth of knowing Christ Jesus my Lord, for whose sake I have lost all things”. </a:t>
            </a:r>
            <a:r>
              <a:rPr lang="en-CA" sz="2900" dirty="0" smtClean="0">
                <a:solidFill>
                  <a:srgbClr val="C00000"/>
                </a:solidFill>
              </a:rPr>
              <a:t>(Philippians 3:7-8)</a:t>
            </a:r>
          </a:p>
          <a:p>
            <a:pPr marL="0" indent="0" algn="ctr">
              <a:buNone/>
            </a:pPr>
            <a:r>
              <a:rPr lang="en-CA" sz="2900" i="1" dirty="0" smtClean="0"/>
              <a:t>Jesus is calling out a community where treasuring </a:t>
            </a:r>
            <a:r>
              <a:rPr lang="en-CA" sz="2900" i="1" dirty="0"/>
              <a:t>Him i</a:t>
            </a:r>
            <a:r>
              <a:rPr lang="en-CA" sz="2900" i="1" dirty="0" smtClean="0"/>
              <a:t>s </a:t>
            </a:r>
            <a:r>
              <a:rPr lang="en-CA" sz="2900" i="1" dirty="0"/>
              <a:t>key.</a:t>
            </a:r>
          </a:p>
          <a:p>
            <a:endParaRPr lang="en-CA" dirty="0"/>
          </a:p>
        </p:txBody>
      </p:sp>
    </p:spTree>
    <p:extLst>
      <p:ext uri="{BB962C8B-B14F-4D97-AF65-F5344CB8AC3E}">
        <p14:creationId xmlns:p14="http://schemas.microsoft.com/office/powerpoint/2010/main" val="829167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016" y="116632"/>
            <a:ext cx="8892480" cy="5524589"/>
          </a:xfrm>
          <a:prstGeom prst="rect">
            <a:avLst/>
          </a:prstGeom>
        </p:spPr>
        <p:txBody>
          <a:bodyPr wrap="square">
            <a:spAutoFit/>
          </a:bodyPr>
          <a:lstStyle/>
          <a:p>
            <a:r>
              <a:rPr lang="en-CA" sz="2700" dirty="0"/>
              <a:t>In the community surrounding the manger, we see the worship of Jesus. </a:t>
            </a:r>
            <a:endParaRPr lang="en-CA" sz="2700" dirty="0" smtClean="0"/>
          </a:p>
          <a:p>
            <a:pPr marL="457200" indent="-457200">
              <a:buFont typeface="Arial" panose="020B0604020202020204" pitchFamily="34" charset="0"/>
              <a:buChar char="•"/>
            </a:pPr>
            <a:r>
              <a:rPr lang="en-CA" sz="2700" dirty="0" smtClean="0"/>
              <a:t>The </a:t>
            </a:r>
            <a:r>
              <a:rPr lang="en-CA" sz="2700" dirty="0"/>
              <a:t>Magi: </a:t>
            </a:r>
            <a:r>
              <a:rPr lang="en-CA" sz="2700" dirty="0">
                <a:solidFill>
                  <a:srgbClr val="C00000"/>
                </a:solidFill>
              </a:rPr>
              <a:t>“come and worship Him” (Matthew 2:2) </a:t>
            </a:r>
            <a:r>
              <a:rPr lang="en-CA" sz="2700" dirty="0"/>
              <a:t>and they </a:t>
            </a:r>
            <a:r>
              <a:rPr lang="en-CA" sz="2700" dirty="0">
                <a:solidFill>
                  <a:srgbClr val="C00000"/>
                </a:solidFill>
              </a:rPr>
              <a:t>“bowed down and worshipped Him” (Matthew 2:11</a:t>
            </a:r>
            <a:r>
              <a:rPr lang="en-CA" sz="2700" dirty="0" smtClean="0">
                <a:solidFill>
                  <a:srgbClr val="C00000"/>
                </a:solidFill>
              </a:rPr>
              <a:t>)</a:t>
            </a:r>
            <a:r>
              <a:rPr lang="en-CA" sz="2700" dirty="0" smtClean="0"/>
              <a:t>.</a:t>
            </a:r>
          </a:p>
          <a:p>
            <a:pPr marL="457200" indent="-457200">
              <a:buFont typeface="Arial" panose="020B0604020202020204" pitchFamily="34" charset="0"/>
              <a:buChar char="•"/>
            </a:pPr>
            <a:r>
              <a:rPr lang="en-CA" sz="2700" dirty="0" smtClean="0">
                <a:solidFill>
                  <a:srgbClr val="C00000"/>
                </a:solidFill>
              </a:rPr>
              <a:t>“</a:t>
            </a:r>
            <a:r>
              <a:rPr lang="en-CA" sz="2700" dirty="0">
                <a:solidFill>
                  <a:srgbClr val="C00000"/>
                </a:solidFill>
              </a:rPr>
              <a:t>A time is coming and has now come when the true worshipers will worship the Father in the Spirit and in truth, for they are the kind of worshipers the Father seeks” (John 4:23</a:t>
            </a:r>
            <a:r>
              <a:rPr lang="en-CA" sz="2700" dirty="0" smtClean="0">
                <a:solidFill>
                  <a:srgbClr val="C00000"/>
                </a:solidFill>
              </a:rPr>
              <a:t>).</a:t>
            </a:r>
          </a:p>
          <a:p>
            <a:pPr marL="457200" indent="-457200">
              <a:buFont typeface="Arial" panose="020B0604020202020204" pitchFamily="34" charset="0"/>
              <a:buChar char="•"/>
            </a:pPr>
            <a:r>
              <a:rPr lang="en-CA" sz="2700" dirty="0" smtClean="0"/>
              <a:t>God </a:t>
            </a:r>
            <a:r>
              <a:rPr lang="en-CA" sz="2700" dirty="0"/>
              <a:t>is looking for those who will truthfully, earnestly, and humbly worship Him regardless of their track record, preferences or peculiarities</a:t>
            </a:r>
            <a:r>
              <a:rPr lang="en-CA" sz="2700" dirty="0" smtClean="0"/>
              <a:t>.</a:t>
            </a:r>
          </a:p>
          <a:p>
            <a:pPr algn="ctr"/>
            <a:r>
              <a:rPr lang="en-CA" sz="2700" i="1" dirty="0" smtClean="0"/>
              <a:t>Jesus is calling out </a:t>
            </a:r>
            <a:r>
              <a:rPr lang="en-CA" sz="2700" i="1" dirty="0"/>
              <a:t>a community that will worship Him </a:t>
            </a:r>
            <a:r>
              <a:rPr lang="en-CA" sz="2700" i="1" dirty="0" smtClean="0"/>
              <a:t>together in </a:t>
            </a:r>
            <a:r>
              <a:rPr lang="en-CA" sz="2700" i="1" dirty="0"/>
              <a:t>“spirit and truth”.</a:t>
            </a:r>
            <a:r>
              <a:rPr lang="en-CA" sz="2700" i="1" dirty="0" smtClean="0"/>
              <a:t> </a:t>
            </a:r>
            <a:endParaRPr lang="en-CA" sz="2700" i="1" dirty="0"/>
          </a:p>
        </p:txBody>
      </p:sp>
    </p:spTree>
    <p:extLst>
      <p:ext uri="{BB962C8B-B14F-4D97-AF65-F5344CB8AC3E}">
        <p14:creationId xmlns:p14="http://schemas.microsoft.com/office/powerpoint/2010/main" val="3595430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399</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15</cp:revision>
  <dcterms:created xsi:type="dcterms:W3CDTF">2018-11-30T16:07:49Z</dcterms:created>
  <dcterms:modified xsi:type="dcterms:W3CDTF">2018-12-21T15:18:20Z</dcterms:modified>
</cp:coreProperties>
</file>