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2" r:id="rId7"/>
    <p:sldId id="263" r:id="rId8"/>
    <p:sldId id="265" r:id="rId9"/>
    <p:sldId id="264" r:id="rId10"/>
    <p:sldId id="25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28" d="100"/>
          <a:sy n="28" d="100"/>
        </p:scale>
        <p:origin x="-9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552" y="0"/>
            <a:ext cx="9677941" cy="6858000"/>
          </a:xfrm>
          <a:prstGeom prst="rect">
            <a:avLst/>
          </a:prstGeom>
        </p:spPr>
      </p:pic>
    </p:spTree>
    <p:extLst>
      <p:ext uri="{BB962C8B-B14F-4D97-AF65-F5344CB8AC3E}">
        <p14:creationId xmlns:p14="http://schemas.microsoft.com/office/powerpoint/2010/main" val="69571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422878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54975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20871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AF764-C869-4369-BD8D-9C2E4707BAF5}"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08982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C2AF764-C869-4369-BD8D-9C2E4707BAF5}"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41307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C2AF764-C869-4369-BD8D-9C2E4707BAF5}" type="datetimeFigureOut">
              <a:rPr lang="en-CA" smtClean="0"/>
              <a:t>26/09/2018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67290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C2AF764-C869-4369-BD8D-9C2E4707BAF5}" type="datetimeFigureOut">
              <a:rPr lang="en-CA" smtClean="0"/>
              <a:t>26/09/2018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253054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AF764-C869-4369-BD8D-9C2E4707BAF5}" type="datetimeFigureOut">
              <a:rPr lang="en-CA" smtClean="0"/>
              <a:t>26/09/2018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2140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F764-C869-4369-BD8D-9C2E4707BAF5}"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53326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F764-C869-4369-BD8D-9C2E4707BAF5}"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27142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AF764-C869-4369-BD8D-9C2E4707BAF5}" type="datetimeFigureOut">
              <a:rPr lang="en-CA" smtClean="0"/>
              <a:t>26/09/2018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5BACF-B9B4-46B5-B630-7B9ED18DC38A}" type="slidenum">
              <a:rPr lang="en-CA" smtClean="0"/>
              <a:t>‹#›</a:t>
            </a:fld>
            <a:endParaRPr lang="en-CA"/>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3970" t="5174" r="37941" b="38586"/>
          <a:stretch/>
        </p:blipFill>
        <p:spPr>
          <a:xfrm>
            <a:off x="-36512" y="4938163"/>
            <a:ext cx="2838200" cy="1947221"/>
          </a:xfrm>
          <a:prstGeom prst="rect">
            <a:avLst/>
          </a:prstGeom>
        </p:spPr>
      </p:pic>
    </p:spTree>
    <p:extLst>
      <p:ext uri="{BB962C8B-B14F-4D97-AF65-F5344CB8AC3E}">
        <p14:creationId xmlns:p14="http://schemas.microsoft.com/office/powerpoint/2010/main" val="9854436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388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5502"/>
          <a:stretch/>
        </p:blipFill>
        <p:spPr bwMode="auto">
          <a:xfrm>
            <a:off x="0" y="5805264"/>
            <a:ext cx="9144000" cy="1052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4624" t="30420" r="57473" b="39161"/>
          <a:stretch/>
        </p:blipFill>
        <p:spPr bwMode="auto">
          <a:xfrm>
            <a:off x="3606419" y="1628800"/>
            <a:ext cx="2117709"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23928" y="1941800"/>
            <a:ext cx="2016224" cy="1631216"/>
          </a:xfrm>
          <a:prstGeom prst="rect">
            <a:avLst/>
          </a:prstGeom>
          <a:noFill/>
        </p:spPr>
        <p:txBody>
          <a:bodyPr wrap="square" rtlCol="0">
            <a:spAutoFit/>
          </a:bodyPr>
          <a:lstStyle/>
          <a:p>
            <a:r>
              <a:rPr lang="en-CA" sz="10000" b="1" spc="-300" dirty="0" smtClean="0">
                <a:solidFill>
                  <a:srgbClr val="CC3300"/>
                </a:solidFill>
                <a:latin typeface="Arial Narrow" panose="020B0606020202030204" pitchFamily="34" charset="0"/>
              </a:rPr>
              <a:t>40</a:t>
            </a:r>
            <a:endParaRPr lang="en-CA" sz="10000" b="1" spc="-300" dirty="0">
              <a:solidFill>
                <a:srgbClr val="CC3300"/>
              </a:solidFill>
              <a:latin typeface="Arial Narrow" panose="020B0606020202030204" pitchFamily="34" charset="0"/>
            </a:endParaRPr>
          </a:p>
        </p:txBody>
      </p:sp>
      <p:sp>
        <p:nvSpPr>
          <p:cNvPr id="8" name="TextBox 7"/>
          <p:cNvSpPr txBox="1"/>
          <p:nvPr/>
        </p:nvSpPr>
        <p:spPr>
          <a:xfrm>
            <a:off x="323528" y="6002124"/>
            <a:ext cx="8640960" cy="523220"/>
          </a:xfrm>
          <a:prstGeom prst="rect">
            <a:avLst/>
          </a:prstGeom>
          <a:noFill/>
        </p:spPr>
        <p:txBody>
          <a:bodyPr wrap="square" rtlCol="0">
            <a:spAutoFit/>
          </a:bodyPr>
          <a:lstStyle/>
          <a:p>
            <a:r>
              <a:rPr lang="en-CA" sz="2800" dirty="0" smtClean="0">
                <a:solidFill>
                  <a:srgbClr val="CC3300"/>
                </a:solidFill>
                <a:latin typeface="CoalhandLuke TRIAL" pitchFamily="2" charset="0"/>
              </a:rPr>
              <a:t>Celebrating 40 years of ministry in Mount Albert …</a:t>
            </a:r>
            <a:endParaRPr lang="en-CA" sz="2800" dirty="0">
              <a:solidFill>
                <a:srgbClr val="CC3300"/>
              </a:solidFill>
              <a:latin typeface="CoalhandLuke TRIAL" pitchFamily="2" charset="0"/>
            </a:endParaRPr>
          </a:p>
        </p:txBody>
      </p:sp>
      <p:pic>
        <p:nvPicPr>
          <p:cNvPr id="10" name="Content Placeholder 9"/>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2288" y="1488670"/>
            <a:ext cx="2545856" cy="860210"/>
          </a:xfrm>
        </p:spPr>
      </p:pic>
    </p:spTree>
    <p:extLst>
      <p:ext uri="{BB962C8B-B14F-4D97-AF65-F5344CB8AC3E}">
        <p14:creationId xmlns:p14="http://schemas.microsoft.com/office/powerpoint/2010/main" val="116988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hospital"/>
          <p:cNvSpPr>
            <a:spLocks noChangeAspect="1" noChangeArrowheads="1"/>
          </p:cNvSpPr>
          <p:nvPr/>
        </p:nvSpPr>
        <p:spPr bwMode="auto">
          <a:xfrm>
            <a:off x="215900" y="-647700"/>
            <a:ext cx="13335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Image result for hospital"/>
          <p:cNvSpPr>
            <a:spLocks noChangeAspect="1" noChangeArrowheads="1"/>
          </p:cNvSpPr>
          <p:nvPr/>
        </p:nvSpPr>
        <p:spPr bwMode="auto">
          <a:xfrm>
            <a:off x="520700" y="-342900"/>
            <a:ext cx="13335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2" descr="Image result for spiritual plant"/>
          <p:cNvSpPr>
            <a:spLocks noChangeAspect="1" noChangeArrowheads="1"/>
          </p:cNvSpPr>
          <p:nvPr/>
        </p:nvSpPr>
        <p:spPr bwMode="auto">
          <a:xfrm>
            <a:off x="63500" y="-708025"/>
            <a:ext cx="2857500" cy="148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14" descr="Image result for spiritual plant"/>
          <p:cNvSpPr>
            <a:spLocks noChangeAspect="1" noChangeArrowheads="1"/>
          </p:cNvSpPr>
          <p:nvPr/>
        </p:nvSpPr>
        <p:spPr bwMode="auto">
          <a:xfrm>
            <a:off x="215900" y="-555625"/>
            <a:ext cx="2857500" cy="148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Title 12"/>
          <p:cNvSpPr>
            <a:spLocks noGrp="1"/>
          </p:cNvSpPr>
          <p:nvPr>
            <p:ph type="ctrTitle"/>
          </p:nvPr>
        </p:nvSpPr>
        <p:spPr/>
        <p:txBody>
          <a:bodyPr/>
          <a:lstStyle/>
          <a:p>
            <a:endParaRPr lang="en-CA"/>
          </a:p>
        </p:txBody>
      </p:sp>
    </p:spTree>
    <p:extLst>
      <p:ext uri="{BB962C8B-B14F-4D97-AF65-F5344CB8AC3E}">
        <p14:creationId xmlns:p14="http://schemas.microsoft.com/office/powerpoint/2010/main" val="2199243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5502"/>
          <a:stretch/>
        </p:blipFill>
        <p:spPr bwMode="auto">
          <a:xfrm>
            <a:off x="0" y="-99392"/>
            <a:ext cx="9144000" cy="69573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528" y="6002124"/>
            <a:ext cx="8640960" cy="523220"/>
          </a:xfrm>
          <a:prstGeom prst="rect">
            <a:avLst/>
          </a:prstGeom>
          <a:noFill/>
        </p:spPr>
        <p:txBody>
          <a:bodyPr wrap="square" rtlCol="0">
            <a:spAutoFit/>
          </a:bodyPr>
          <a:lstStyle/>
          <a:p>
            <a:r>
              <a:rPr lang="en-CA" sz="2800" dirty="0" smtClean="0">
                <a:solidFill>
                  <a:srgbClr val="CC3300"/>
                </a:solidFill>
                <a:latin typeface="CoalhandLuke TRIAL" pitchFamily="2" charset="0"/>
              </a:rPr>
              <a:t>Celebrating 40 years of ministry in Mount Albert …</a:t>
            </a:r>
            <a:endParaRPr lang="en-CA" sz="2800" dirty="0">
              <a:solidFill>
                <a:srgbClr val="CC3300"/>
              </a:solidFill>
              <a:latin typeface="CoalhandLuke TRIAL" pitchFamily="2"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9906" y="-88851"/>
            <a:ext cx="6484187" cy="4525963"/>
          </a:xfrm>
        </p:spPr>
      </p:pic>
      <p:pic>
        <p:nvPicPr>
          <p:cNvPr id="12"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5502"/>
          <a:stretch/>
        </p:blipFill>
        <p:spPr bwMode="auto">
          <a:xfrm>
            <a:off x="0" y="4068688"/>
            <a:ext cx="9144000" cy="27893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95636" y="4206567"/>
            <a:ext cx="6516724" cy="2246769"/>
          </a:xfrm>
          <a:prstGeom prst="rect">
            <a:avLst/>
          </a:prstGeom>
        </p:spPr>
        <p:txBody>
          <a:bodyPr wrap="square">
            <a:spAutoFit/>
          </a:bodyPr>
          <a:lstStyle/>
          <a:p>
            <a:pPr algn="just"/>
            <a:r>
              <a:rPr lang="en-CA" sz="2800" dirty="0">
                <a:solidFill>
                  <a:srgbClr val="CC3300"/>
                </a:solidFill>
              </a:rPr>
              <a:t>Might </a:t>
            </a:r>
            <a:r>
              <a:rPr lang="en-CA" sz="2800" dirty="0" smtClean="0">
                <a:solidFill>
                  <a:srgbClr val="CC3300"/>
                </a:solidFill>
              </a:rPr>
              <a:t>God do </a:t>
            </a:r>
            <a:r>
              <a:rPr lang="en-CA" sz="2800" dirty="0">
                <a:solidFill>
                  <a:srgbClr val="CC3300"/>
                </a:solidFill>
              </a:rPr>
              <a:t>a work in us that will enable us to be better and more fully engaged in the community around us, extending to good news of Jesus Christ to the people with whom we live, work and play. </a:t>
            </a:r>
          </a:p>
        </p:txBody>
      </p:sp>
    </p:spTree>
    <p:extLst>
      <p:ext uri="{BB962C8B-B14F-4D97-AF65-F5344CB8AC3E}">
        <p14:creationId xmlns:p14="http://schemas.microsoft.com/office/powerpoint/2010/main" val="3884388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3"/>
          <p:cNvSpPr/>
          <p:nvPr/>
        </p:nvSpPr>
        <p:spPr>
          <a:xfrm>
            <a:off x="0" y="0"/>
            <a:ext cx="9144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descr="https://www.reelz.com/wp-content/uploads/2017/05/mmf_jimjones_infographic_1978-1024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0" t="28315" r="28222" b="28288"/>
          <a:stretch/>
        </p:blipFill>
        <p:spPr bwMode="auto">
          <a:xfrm>
            <a:off x="0" y="1312606"/>
            <a:ext cx="4365523" cy="4232787"/>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2120" y="704452"/>
            <a:ext cx="2808312" cy="5100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5523" y="1728786"/>
            <a:ext cx="4581525" cy="3400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65523" y="1757182"/>
            <a:ext cx="443865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4103" y="476327"/>
            <a:ext cx="3866809" cy="593355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3337" y="209854"/>
            <a:ext cx="3675087" cy="649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2"/>
                                        </p:tgtEl>
                                      </p:cBhvr>
                                    </p:animEffect>
                                    <p:set>
                                      <p:cBhvr>
                                        <p:cTn id="12" dur="1" fill="hold">
                                          <p:stCondLst>
                                            <p:cond delay="499"/>
                                          </p:stCondLst>
                                        </p:cTn>
                                        <p:tgtEl>
                                          <p:spTgt spid="205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4"/>
                                        </p:tgtEl>
                                      </p:cBhvr>
                                    </p:animEffect>
                                    <p:set>
                                      <p:cBhvr>
                                        <p:cTn id="20" dur="1" fill="hold">
                                          <p:stCondLst>
                                            <p:cond delay="499"/>
                                          </p:stCondLst>
                                        </p:cTn>
                                        <p:tgtEl>
                                          <p:spTgt spid="205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056"/>
                                        </p:tgtEl>
                                      </p:cBhvr>
                                    </p:animEffect>
                                    <p:set>
                                      <p:cBhvr>
                                        <p:cTn id="28" dur="1" fill="hold">
                                          <p:stCondLst>
                                            <p:cond delay="499"/>
                                          </p:stCondLst>
                                        </p:cTn>
                                        <p:tgtEl>
                                          <p:spTgt spid="205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500"/>
                                        <p:tgtEl>
                                          <p:spTgt spid="20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058"/>
                                        </p:tgtEl>
                                      </p:cBhvr>
                                    </p:animEffect>
                                    <p:set>
                                      <p:cBhvr>
                                        <p:cTn id="36" dur="1" fill="hold">
                                          <p:stCondLst>
                                            <p:cond delay="499"/>
                                          </p:stCondLst>
                                        </p:cTn>
                                        <p:tgtEl>
                                          <p:spTgt spid="205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062"/>
                                        </p:tgtEl>
                                        <p:attrNameLst>
                                          <p:attrName>style.visibility</p:attrName>
                                        </p:attrNameLst>
                                      </p:cBhvr>
                                      <p:to>
                                        <p:strVal val="visible"/>
                                      </p:to>
                                    </p:set>
                                    <p:animEffect transition="in" filter="fade">
                                      <p:cBhvr>
                                        <p:cTn id="39"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0"/>
            <a:ext cx="9144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15900" y="3933056"/>
            <a:ext cx="2915940" cy="2736304"/>
          </a:xfrm>
        </p:spPr>
        <p:txBody>
          <a:bodyPr>
            <a:normAutofit/>
          </a:bodyPr>
          <a:lstStyle/>
          <a:p>
            <a:pPr marL="0" indent="0">
              <a:buNone/>
            </a:pPr>
            <a:r>
              <a:rPr lang="en-CA" sz="2800" dirty="0">
                <a:solidFill>
                  <a:srgbClr val="002060"/>
                </a:solidFill>
              </a:rPr>
              <a:t>J</a:t>
            </a:r>
            <a:r>
              <a:rPr lang="en-CA" sz="2800" dirty="0" smtClean="0">
                <a:solidFill>
                  <a:srgbClr val="002060"/>
                </a:solidFill>
              </a:rPr>
              <a:t>ust </a:t>
            </a:r>
            <a:r>
              <a:rPr lang="en-CA" sz="2800" dirty="0">
                <a:solidFill>
                  <a:srgbClr val="002060"/>
                </a:solidFill>
              </a:rPr>
              <a:t>as we grow and develop over time, so too do churches grow and develop over time. </a:t>
            </a:r>
            <a:endParaRPr lang="en-CA" sz="2800" dirty="0">
              <a:solidFill>
                <a:srgbClr val="002060"/>
              </a:solidFill>
            </a:endParaRPr>
          </a:p>
        </p:txBody>
      </p:sp>
      <p:sp>
        <p:nvSpPr>
          <p:cNvPr id="5" name="AutoShape 2" descr="Image result for church grow"/>
          <p:cNvSpPr>
            <a:spLocks noChangeAspect="1" noChangeArrowheads="1"/>
          </p:cNvSpPr>
          <p:nvPr/>
        </p:nvSpPr>
        <p:spPr bwMode="auto">
          <a:xfrm>
            <a:off x="63500" y="-852488"/>
            <a:ext cx="24955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church grow"/>
          <p:cNvSpPr>
            <a:spLocks noChangeAspect="1" noChangeArrowheads="1"/>
          </p:cNvSpPr>
          <p:nvPr/>
        </p:nvSpPr>
        <p:spPr bwMode="auto">
          <a:xfrm>
            <a:off x="215900" y="-700088"/>
            <a:ext cx="24955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See the source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596" y="69185"/>
            <a:ext cx="8252916" cy="595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56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a:p>
        </p:txBody>
      </p:sp>
      <p:sp>
        <p:nvSpPr>
          <p:cNvPr id="6" name="Rectangle 5"/>
          <p:cNvSpPr/>
          <p:nvPr/>
        </p:nvSpPr>
        <p:spPr>
          <a:xfrm>
            <a:off x="-1" y="0"/>
            <a:ext cx="9136433" cy="3933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251520" y="116632"/>
            <a:ext cx="8568952" cy="5318051"/>
          </a:xfrm>
        </p:spPr>
        <p:txBody>
          <a:bodyPr>
            <a:normAutofit/>
          </a:bodyPr>
          <a:lstStyle/>
          <a:p>
            <a:pPr marL="0" indent="0">
              <a:buNone/>
            </a:pPr>
            <a:r>
              <a:rPr lang="en-CA" sz="2800" dirty="0">
                <a:solidFill>
                  <a:srgbClr val="00B050"/>
                </a:solidFill>
              </a:rPr>
              <a:t>“Jesus grew in wisdom and stature, and in favor with God and man” (Luke 2:52). </a:t>
            </a:r>
            <a:endParaRPr lang="en-CA" sz="2800" dirty="0" smtClean="0">
              <a:solidFill>
                <a:srgbClr val="00B050"/>
              </a:solidFill>
            </a:endParaRPr>
          </a:p>
          <a:p>
            <a:pPr marL="0" indent="0">
              <a:buNone/>
            </a:pPr>
            <a:r>
              <a:rPr lang="en-CA" sz="4300" dirty="0" smtClean="0">
                <a:solidFill>
                  <a:srgbClr val="00B050"/>
                </a:solidFill>
                <a:latin typeface="Sketchy" panose="020B0603050302020204" pitchFamily="34" charset="0"/>
              </a:rPr>
              <a:t>Four Types of Growth</a:t>
            </a:r>
          </a:p>
          <a:p>
            <a:pPr marL="514350" indent="-514350">
              <a:buFont typeface="+mj-lt"/>
              <a:buAutoNum type="arabicPeriod"/>
            </a:pPr>
            <a:r>
              <a:rPr lang="en-CA" sz="2800" dirty="0">
                <a:solidFill>
                  <a:srgbClr val="00B050"/>
                </a:solidFill>
              </a:rPr>
              <a:t>W</a:t>
            </a:r>
            <a:r>
              <a:rPr lang="en-CA" sz="2800" dirty="0" smtClean="0">
                <a:solidFill>
                  <a:srgbClr val="00B050"/>
                </a:solidFill>
              </a:rPr>
              <a:t>isdom or intellectual growth</a:t>
            </a:r>
          </a:p>
          <a:p>
            <a:pPr marL="514350" indent="-514350">
              <a:buFont typeface="+mj-lt"/>
              <a:buAutoNum type="arabicPeriod"/>
            </a:pPr>
            <a:r>
              <a:rPr lang="en-CA" sz="2800" dirty="0" smtClean="0">
                <a:solidFill>
                  <a:srgbClr val="00B050"/>
                </a:solidFill>
              </a:rPr>
              <a:t>Stature or physical growth</a:t>
            </a:r>
          </a:p>
          <a:p>
            <a:pPr marL="514350" indent="-514350">
              <a:buFont typeface="+mj-lt"/>
              <a:buAutoNum type="arabicPeriod"/>
            </a:pPr>
            <a:r>
              <a:rPr lang="en-CA" sz="2800" dirty="0" smtClean="0">
                <a:solidFill>
                  <a:srgbClr val="00B050"/>
                </a:solidFill>
              </a:rPr>
              <a:t>Growth in </a:t>
            </a:r>
            <a:r>
              <a:rPr lang="en-CA" sz="2800" dirty="0">
                <a:solidFill>
                  <a:srgbClr val="00B050"/>
                </a:solidFill>
              </a:rPr>
              <a:t>“favour with God</a:t>
            </a:r>
            <a:r>
              <a:rPr lang="en-CA" sz="2800" dirty="0" smtClean="0">
                <a:solidFill>
                  <a:srgbClr val="00B050"/>
                </a:solidFill>
              </a:rPr>
              <a:t>” or spiritual growth</a:t>
            </a:r>
          </a:p>
          <a:p>
            <a:pPr marL="514350" indent="-514350">
              <a:buFont typeface="+mj-lt"/>
              <a:buAutoNum type="arabicPeriod"/>
            </a:pPr>
            <a:r>
              <a:rPr lang="en-CA" sz="2800" dirty="0" smtClean="0">
                <a:solidFill>
                  <a:srgbClr val="00B050"/>
                </a:solidFill>
              </a:rPr>
              <a:t>Growth </a:t>
            </a:r>
            <a:r>
              <a:rPr lang="en-CA" sz="2800" dirty="0">
                <a:solidFill>
                  <a:srgbClr val="00B050"/>
                </a:solidFill>
              </a:rPr>
              <a:t>in “favour with man</a:t>
            </a:r>
            <a:r>
              <a:rPr lang="en-CA" sz="2800" dirty="0" smtClean="0">
                <a:solidFill>
                  <a:srgbClr val="00B050"/>
                </a:solidFill>
              </a:rPr>
              <a:t>” or interpersonal development</a:t>
            </a:r>
            <a:endParaRPr lang="en-CA" sz="2800" dirty="0">
              <a:solidFill>
                <a:srgbClr val="00B050"/>
              </a:solidFill>
            </a:endParaRPr>
          </a:p>
        </p:txBody>
      </p:sp>
    </p:spTree>
    <p:extLst>
      <p:ext uri="{BB962C8B-B14F-4D97-AF65-F5344CB8AC3E}">
        <p14:creationId xmlns:p14="http://schemas.microsoft.com/office/powerpoint/2010/main" val="15300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CA" dirty="0" smtClean="0">
                <a:latin typeface="Sketchy" panose="020B0603050302020204" pitchFamily="34" charset="0"/>
              </a:rPr>
              <a:t>The forgotten area of growth: Emotional Growth and Development</a:t>
            </a:r>
            <a:endParaRPr lang="en-CA" dirty="0">
              <a:latin typeface="Sketchy" panose="020B0603050302020204" pitchFamily="34" charset="0"/>
            </a:endParaRPr>
          </a:p>
        </p:txBody>
      </p:sp>
      <p:sp>
        <p:nvSpPr>
          <p:cNvPr id="3" name="Content Placeholder 2"/>
          <p:cNvSpPr>
            <a:spLocks noGrp="1"/>
          </p:cNvSpPr>
          <p:nvPr>
            <p:ph idx="1"/>
          </p:nvPr>
        </p:nvSpPr>
        <p:spPr/>
        <p:txBody>
          <a:bodyPr/>
          <a:lstStyle/>
          <a:p>
            <a:endParaRPr lang="en-CA"/>
          </a:p>
        </p:txBody>
      </p:sp>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8094" y="2239739"/>
            <a:ext cx="5966234" cy="428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8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a:xfrm>
            <a:off x="457200" y="260648"/>
            <a:ext cx="8229600" cy="6336704"/>
          </a:xfrm>
        </p:spPr>
        <p:txBody>
          <a:bodyPr>
            <a:normAutofit fontScale="92500"/>
          </a:bodyPr>
          <a:lstStyle/>
          <a:p>
            <a:pPr marL="0" indent="0">
              <a:buNone/>
            </a:pPr>
            <a:r>
              <a:rPr lang="en-CA" sz="3000" dirty="0"/>
              <a:t>“Ignoring our emotions is turning our back on reality. Listening to our emotions ushers us into reality. And reality is where we meet God … Emotions are the language of the soul. They are the cry that gives the heart a voice … However, we often turn a deaf ear – through emotional denial, distortion, or disengagement. We strain out anything disturbing in order to gain tenuous control of our inner world. We are frightened and ashamed of what leaks into our consciousness. In neglecting our intense emotions, we are false to ourselves and lose a wonderful opportunity to know God. We forget that change comes through brutal honesty and vulnerability before God</a:t>
            </a:r>
            <a:r>
              <a:rPr lang="en-CA" sz="3000" dirty="0" smtClean="0"/>
              <a:t>.”</a:t>
            </a:r>
          </a:p>
          <a:p>
            <a:pPr marL="0" indent="0" algn="r">
              <a:buNone/>
            </a:pPr>
            <a:r>
              <a:rPr lang="en-CA" sz="3000" dirty="0" smtClean="0"/>
              <a:t>- </a:t>
            </a:r>
            <a:r>
              <a:rPr lang="en-CA" sz="3000" dirty="0" err="1" smtClean="0"/>
              <a:t>Allendar</a:t>
            </a:r>
            <a:r>
              <a:rPr lang="en-CA" sz="3000" dirty="0" smtClean="0"/>
              <a:t> and </a:t>
            </a:r>
            <a:r>
              <a:rPr lang="en-CA" sz="3000" dirty="0" err="1" smtClean="0"/>
              <a:t>Tremper</a:t>
            </a:r>
            <a:r>
              <a:rPr lang="en-CA" sz="3000" dirty="0" smtClean="0"/>
              <a:t> III</a:t>
            </a:r>
            <a:endParaRPr lang="en-CA" sz="3000" dirty="0"/>
          </a:p>
          <a:p>
            <a:endParaRPr lang="en-CA" dirty="0"/>
          </a:p>
        </p:txBody>
      </p:sp>
    </p:spTree>
    <p:extLst>
      <p:ext uri="{BB962C8B-B14F-4D97-AF65-F5344CB8AC3E}">
        <p14:creationId xmlns:p14="http://schemas.microsoft.com/office/powerpoint/2010/main" val="4157729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lstStyle/>
          <a:p>
            <a:endParaRPr lang="en-CA"/>
          </a:p>
        </p:txBody>
      </p:sp>
      <p:sp>
        <p:nvSpPr>
          <p:cNvPr id="2" name="Content Placeholder 1"/>
          <p:cNvSpPr>
            <a:spLocks noGrp="1"/>
          </p:cNvSpPr>
          <p:nvPr>
            <p:ph idx="1"/>
          </p:nvPr>
        </p:nvSpPr>
        <p:spPr/>
        <p:txBody>
          <a:bodyPr/>
          <a:lstStyle/>
          <a:p>
            <a:endParaRPr lang="en-CA"/>
          </a:p>
        </p:txBody>
      </p:sp>
      <p:pic>
        <p:nvPicPr>
          <p:cNvPr id="512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 y="1196752"/>
            <a:ext cx="9151852" cy="476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6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normAutofit fontScale="90000"/>
          </a:bodyPr>
          <a:lstStyle/>
          <a:p>
            <a:r>
              <a:rPr lang="en-CA" dirty="0" smtClean="0">
                <a:latin typeface="Sketchy" panose="020B0603050302020204" pitchFamily="34" charset="0"/>
              </a:rPr>
              <a:t>Jesus: Our Model for Emotional Health</a:t>
            </a:r>
            <a:endParaRPr lang="en-CA" dirty="0">
              <a:latin typeface="Sketchy" panose="020B0603050302020204" pitchFamily="34" charset="0"/>
            </a:endParaRPr>
          </a:p>
        </p:txBody>
      </p:sp>
      <p:sp>
        <p:nvSpPr>
          <p:cNvPr id="2" name="Content Placeholder 1"/>
          <p:cNvSpPr>
            <a:spLocks noGrp="1"/>
          </p:cNvSpPr>
          <p:nvPr>
            <p:ph idx="1"/>
          </p:nvPr>
        </p:nvSpPr>
        <p:spPr>
          <a:xfrm>
            <a:off x="457200" y="1600200"/>
            <a:ext cx="8229600" cy="5141168"/>
          </a:xfrm>
        </p:spPr>
        <p:txBody>
          <a:bodyPr>
            <a:normAutofit fontScale="85000" lnSpcReduction="20000"/>
          </a:bodyPr>
          <a:lstStyle/>
          <a:p>
            <a:pPr marL="0" indent="0">
              <a:buNone/>
            </a:pPr>
            <a:r>
              <a:rPr lang="en-CA" dirty="0" smtClean="0"/>
              <a:t>Jesus:</a:t>
            </a:r>
          </a:p>
          <a:p>
            <a:r>
              <a:rPr lang="en-CA" dirty="0" smtClean="0"/>
              <a:t>shed </a:t>
            </a:r>
            <a:r>
              <a:rPr lang="en-CA" dirty="0"/>
              <a:t>tears (Luke 19:41</a:t>
            </a:r>
            <a:r>
              <a:rPr lang="en-CA" dirty="0" smtClean="0"/>
              <a:t>)</a:t>
            </a:r>
          </a:p>
          <a:p>
            <a:r>
              <a:rPr lang="en-CA" dirty="0" smtClean="0"/>
              <a:t>was </a:t>
            </a:r>
            <a:r>
              <a:rPr lang="en-CA" dirty="0"/>
              <a:t>filled with joy (Luke 10:21</a:t>
            </a:r>
            <a:r>
              <a:rPr lang="en-CA" dirty="0" smtClean="0"/>
              <a:t>)</a:t>
            </a:r>
          </a:p>
          <a:p>
            <a:r>
              <a:rPr lang="en-CA" dirty="0" smtClean="0"/>
              <a:t>was </a:t>
            </a:r>
            <a:r>
              <a:rPr lang="en-CA" dirty="0"/>
              <a:t>grieved (Mark 14:34</a:t>
            </a:r>
            <a:r>
              <a:rPr lang="en-CA" dirty="0" smtClean="0"/>
              <a:t>)</a:t>
            </a:r>
          </a:p>
          <a:p>
            <a:r>
              <a:rPr lang="en-CA" dirty="0" smtClean="0"/>
              <a:t>was </a:t>
            </a:r>
            <a:r>
              <a:rPr lang="en-CA" dirty="0"/>
              <a:t>angry (Mark 3:5</a:t>
            </a:r>
            <a:r>
              <a:rPr lang="en-CA" dirty="0" smtClean="0"/>
              <a:t>)</a:t>
            </a:r>
          </a:p>
          <a:p>
            <a:r>
              <a:rPr lang="en-CA" dirty="0" smtClean="0"/>
              <a:t>was </a:t>
            </a:r>
            <a:r>
              <a:rPr lang="en-CA" dirty="0"/>
              <a:t>overcome by sadness (Matthew 26:37</a:t>
            </a:r>
            <a:r>
              <a:rPr lang="en-CA" dirty="0" smtClean="0"/>
              <a:t>)</a:t>
            </a:r>
          </a:p>
          <a:p>
            <a:r>
              <a:rPr lang="en-CA" dirty="0" smtClean="0"/>
              <a:t>felt </a:t>
            </a:r>
            <a:r>
              <a:rPr lang="en-CA" dirty="0"/>
              <a:t>compassion (Luke 7:13</a:t>
            </a:r>
            <a:r>
              <a:rPr lang="en-CA" dirty="0" smtClean="0"/>
              <a:t>)</a:t>
            </a:r>
          </a:p>
          <a:p>
            <a:r>
              <a:rPr lang="en-CA" dirty="0" smtClean="0"/>
              <a:t>felt </a:t>
            </a:r>
            <a:r>
              <a:rPr lang="en-CA" dirty="0"/>
              <a:t>sorrow (John 11:35</a:t>
            </a:r>
            <a:r>
              <a:rPr lang="en-CA" dirty="0" smtClean="0"/>
              <a:t>)</a:t>
            </a:r>
          </a:p>
          <a:p>
            <a:r>
              <a:rPr lang="en-CA" dirty="0" smtClean="0"/>
              <a:t>showed </a:t>
            </a:r>
            <a:r>
              <a:rPr lang="en-CA" dirty="0"/>
              <a:t>astonishment and wonder (Mark 6:6</a:t>
            </a:r>
            <a:r>
              <a:rPr lang="en-CA" dirty="0" smtClean="0"/>
              <a:t>)</a:t>
            </a:r>
          </a:p>
          <a:p>
            <a:r>
              <a:rPr lang="en-CA" dirty="0" smtClean="0"/>
              <a:t>felt </a:t>
            </a:r>
            <a:r>
              <a:rPr lang="en-CA" dirty="0"/>
              <a:t>distress (Mark 3:5</a:t>
            </a:r>
            <a:r>
              <a:rPr lang="en-CA" dirty="0" smtClean="0"/>
              <a:t>) </a:t>
            </a:r>
            <a:endParaRPr lang="en-CA" dirty="0"/>
          </a:p>
          <a:p>
            <a:r>
              <a:rPr lang="en-CA" dirty="0" smtClean="0"/>
              <a:t>reacted </a:t>
            </a:r>
            <a:r>
              <a:rPr lang="en-CA" dirty="0"/>
              <a:t>appropriately each and every time He experienced such emotion. </a:t>
            </a:r>
            <a:endParaRPr lang="en-CA" dirty="0"/>
          </a:p>
        </p:txBody>
      </p:sp>
      <p:pic>
        <p:nvPicPr>
          <p:cNvPr id="6" name="Picture 2" descr="Image result for cross"/>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4288" y="1554088"/>
            <a:ext cx="1714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8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Rectangle 3"/>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13184" y="443805"/>
            <a:ext cx="8435280" cy="5865515"/>
          </a:xfrm>
        </p:spPr>
        <p:txBody>
          <a:bodyPr>
            <a:normAutofit fontScale="92500" lnSpcReduction="10000"/>
          </a:bodyPr>
          <a:lstStyle/>
          <a:p>
            <a:r>
              <a:rPr lang="en-CA" sz="3000" dirty="0">
                <a:solidFill>
                  <a:srgbClr val="FFFFCC"/>
                </a:solidFill>
              </a:rPr>
              <a:t>“He took Peter and the two sons of Zebedee along with him, and he began to be sorrowful and troubled. Then he said to them, “My soul is overwhelmed with sorrow to the point of death. Stay here and keep watch with me.”</a:t>
            </a:r>
            <a:r>
              <a:rPr lang="en-CA" sz="3000" b="1" dirty="0">
                <a:solidFill>
                  <a:srgbClr val="FFFFCC"/>
                </a:solidFill>
              </a:rPr>
              <a:t> </a:t>
            </a:r>
            <a:r>
              <a:rPr lang="en-CA" sz="3000" dirty="0">
                <a:solidFill>
                  <a:srgbClr val="FFFFCC"/>
                </a:solidFill>
              </a:rPr>
              <a:t>Going a little farther, he fell with his face to the ground and prayed, “My Father, if it is possible, may this cup be taken from me. Yet not as I will, but as you will</a:t>
            </a:r>
            <a:r>
              <a:rPr lang="en-CA" sz="3000" dirty="0" smtClean="0">
                <a:solidFill>
                  <a:srgbClr val="FFFFCC"/>
                </a:solidFill>
              </a:rPr>
              <a:t>.” (Matthew 26:37-38)</a:t>
            </a:r>
          </a:p>
          <a:p>
            <a:pPr marL="0" indent="0">
              <a:buNone/>
            </a:pPr>
            <a:endParaRPr lang="en-CA" sz="2200" dirty="0">
              <a:solidFill>
                <a:srgbClr val="FFFFCC"/>
              </a:solidFill>
            </a:endParaRPr>
          </a:p>
          <a:p>
            <a:pPr marL="514350" indent="-514350">
              <a:buFont typeface="+mj-lt"/>
              <a:buAutoNum type="arabicPeriod"/>
            </a:pPr>
            <a:r>
              <a:rPr lang="en-CA" sz="3000" dirty="0" smtClean="0"/>
              <a:t>Did </a:t>
            </a:r>
            <a:r>
              <a:rPr lang="en-CA" sz="3000" dirty="0"/>
              <a:t>Jesus experience intensely negative emotion</a:t>
            </a:r>
            <a:r>
              <a:rPr lang="en-CA" sz="3000" dirty="0" smtClean="0"/>
              <a:t>?</a:t>
            </a:r>
          </a:p>
          <a:p>
            <a:pPr marL="514350" indent="-514350">
              <a:buFont typeface="+mj-lt"/>
              <a:buAutoNum type="arabicPeriod"/>
            </a:pPr>
            <a:r>
              <a:rPr lang="en-CA" sz="3000" dirty="0" smtClean="0"/>
              <a:t>Did </a:t>
            </a:r>
            <a:r>
              <a:rPr lang="en-CA" sz="3000" dirty="0"/>
              <a:t>Jesus bury these negative emotions deep inside and greet His friends with a toothy “I’m fine” grin? </a:t>
            </a:r>
            <a:endParaRPr lang="en-CA" sz="3000" dirty="0" smtClean="0"/>
          </a:p>
          <a:p>
            <a:pPr marL="514350" indent="-514350">
              <a:buFont typeface="+mj-lt"/>
              <a:buAutoNum type="arabicPeriod"/>
            </a:pPr>
            <a:r>
              <a:rPr lang="en-CA" sz="3000" dirty="0" smtClean="0"/>
              <a:t>What </a:t>
            </a:r>
            <a:r>
              <a:rPr lang="en-CA" sz="3000" dirty="0"/>
              <a:t>did </a:t>
            </a:r>
            <a:r>
              <a:rPr lang="en-CA" sz="3000" dirty="0" smtClean="0"/>
              <a:t>Jesus </a:t>
            </a:r>
            <a:r>
              <a:rPr lang="en-CA" sz="3000" dirty="0"/>
              <a:t>do with these overwhelming emotions? </a:t>
            </a:r>
          </a:p>
          <a:p>
            <a:endParaRPr lang="en-CA" dirty="0"/>
          </a:p>
        </p:txBody>
      </p:sp>
    </p:spTree>
    <p:extLst>
      <p:ext uri="{BB962C8B-B14F-4D97-AF65-F5344CB8AC3E}">
        <p14:creationId xmlns:p14="http://schemas.microsoft.com/office/powerpoint/2010/main" val="254176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489</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The forgotten area of growth: Emotional Growth and Development</vt:lpstr>
      <vt:lpstr>PowerPoint Presentation</vt:lpstr>
      <vt:lpstr>PowerPoint Presentation</vt:lpstr>
      <vt:lpstr>Jesus: Our Model for Emotional Health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EALT</dc:title>
  <dc:creator>Scott</dc:creator>
  <cp:lastModifiedBy>Scott</cp:lastModifiedBy>
  <cp:revision>12</cp:revision>
  <dcterms:created xsi:type="dcterms:W3CDTF">2018-08-10T14:20:12Z</dcterms:created>
  <dcterms:modified xsi:type="dcterms:W3CDTF">2018-09-26T17:25:25Z</dcterms:modified>
</cp:coreProperties>
</file>