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7" r:id="rId3"/>
    <p:sldId id="257" r:id="rId4"/>
    <p:sldId id="268" r:id="rId5"/>
    <p:sldId id="270" r:id="rId6"/>
    <p:sldId id="278" r:id="rId7"/>
    <p:sldId id="279" r:id="rId8"/>
    <p:sldId id="280" r:id="rId9"/>
    <p:sldId id="273" r:id="rId10"/>
    <p:sldId id="262" r:id="rId11"/>
    <p:sldId id="27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00"/>
    <a:srgbClr val="0033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6712" autoAdjust="0"/>
  </p:normalViewPr>
  <p:slideViewPr>
    <p:cSldViewPr showGuides="1">
      <p:cViewPr varScale="1">
        <p:scale>
          <a:sx n="67" d="100"/>
          <a:sy n="67" d="100"/>
        </p:scale>
        <p:origin x="-138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C2AF764-C869-4369-BD8D-9C2E4707BAF5}" type="datetimeFigureOut">
              <a:rPr lang="en-CA" smtClean="0"/>
              <a:t>16/11/2018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85BACF-B9B4-46B5-B630-7B9ED18DC38A}"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552" y="0"/>
            <a:ext cx="9677941" cy="6858000"/>
          </a:xfrm>
          <a:prstGeom prst="rect">
            <a:avLst/>
          </a:prstGeom>
        </p:spPr>
      </p:pic>
    </p:spTree>
    <p:extLst>
      <p:ext uri="{BB962C8B-B14F-4D97-AF65-F5344CB8AC3E}">
        <p14:creationId xmlns:p14="http://schemas.microsoft.com/office/powerpoint/2010/main" val="695714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C2AF764-C869-4369-BD8D-9C2E4707BAF5}" type="datetimeFigureOut">
              <a:rPr lang="en-CA" smtClean="0"/>
              <a:t>16/11/2018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4228780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C2AF764-C869-4369-BD8D-9C2E4707BAF5}" type="datetimeFigureOut">
              <a:rPr lang="en-CA" smtClean="0"/>
              <a:t>16/11/2018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354975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C2AF764-C869-4369-BD8D-9C2E4707BAF5}" type="datetimeFigureOut">
              <a:rPr lang="en-CA" smtClean="0"/>
              <a:t>16/11/2018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320871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2AF764-C869-4369-BD8D-9C2E4707BAF5}" type="datetimeFigureOut">
              <a:rPr lang="en-CA" smtClean="0"/>
              <a:t>16/11/2018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1089824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C2AF764-C869-4369-BD8D-9C2E4707BAF5}" type="datetimeFigureOut">
              <a:rPr lang="en-CA" smtClean="0"/>
              <a:t>16/11/2018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3413076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C2AF764-C869-4369-BD8D-9C2E4707BAF5}" type="datetimeFigureOut">
              <a:rPr lang="en-CA" smtClean="0"/>
              <a:t>16/11/2018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167290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C2AF764-C869-4369-BD8D-9C2E4707BAF5}" type="datetimeFigureOut">
              <a:rPr lang="en-CA" smtClean="0"/>
              <a:t>16/11/2018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253054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AF764-C869-4369-BD8D-9C2E4707BAF5}" type="datetimeFigureOut">
              <a:rPr lang="en-CA" smtClean="0"/>
              <a:t>16/11/2018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32140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AF764-C869-4369-BD8D-9C2E4707BAF5}" type="datetimeFigureOut">
              <a:rPr lang="en-CA" smtClean="0"/>
              <a:t>16/11/2018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1533261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AF764-C869-4369-BD8D-9C2E4707BAF5}" type="datetimeFigureOut">
              <a:rPr lang="en-CA" smtClean="0"/>
              <a:t>16/11/2018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1271426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AF764-C869-4369-BD8D-9C2E4707BAF5}" type="datetimeFigureOut">
              <a:rPr lang="en-CA" smtClean="0"/>
              <a:t>16/11/2018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5BACF-B9B4-46B5-B630-7B9ED18DC38A}" type="slidenum">
              <a:rPr lang="en-CA" smtClean="0"/>
              <a:t>‹#›</a:t>
            </a:fld>
            <a:endParaRPr lang="en-CA"/>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3970" t="5174" r="37941" b="38586"/>
          <a:stretch/>
        </p:blipFill>
        <p:spPr>
          <a:xfrm>
            <a:off x="-36512" y="4938163"/>
            <a:ext cx="2838200" cy="1947221"/>
          </a:xfrm>
          <a:prstGeom prst="rect">
            <a:avLst/>
          </a:prstGeom>
        </p:spPr>
      </p:pic>
    </p:spTree>
    <p:extLst>
      <p:ext uri="{BB962C8B-B14F-4D97-AF65-F5344CB8AC3E}">
        <p14:creationId xmlns:p14="http://schemas.microsoft.com/office/powerpoint/2010/main" val="98544364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2ahUKEwjNmeywvdreAhXiyoMKHUx6AVUQjRx6BAgBEAU&amp;url=http%3A%2F%2Fdanielcoyle.com%2F2018%2F01%2F26%2Ffour-parenting-tips-learned-hanging-worlds-best-leaders%2F&amp;psig=AOvVaw33rPylWZMumPXtcEKnJ7j1&amp;ust=154251146113637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a/url?sa=i&amp;rct=j&amp;q=&amp;esrc=s&amp;source=images&amp;cd=&amp;cad=rja&amp;uact=8&amp;ved=2ahUKEwj4hPSkvtreAhUjzoMKHc8jDMUQjRx6BAgBEAU&amp;url=https%3A%2F%2Fcelebratekids.com%2Flove-well-today-tomorrow%2F&amp;psig=AOvVaw2_d4IUgNPW2Fwcxdhqgwvw&amp;ust=1542511748692727"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182968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92" y="4653136"/>
            <a:ext cx="3499272" cy="220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p:cNvSpPr>
            <a:spLocks noGrp="1"/>
          </p:cNvSpPr>
          <p:nvPr>
            <p:ph idx="1"/>
          </p:nvPr>
        </p:nvSpPr>
        <p:spPr>
          <a:xfrm>
            <a:off x="3635896" y="568895"/>
            <a:ext cx="5184576" cy="5596409"/>
          </a:xfrm>
        </p:spPr>
        <p:txBody>
          <a:bodyPr>
            <a:normAutofit fontScale="92500" lnSpcReduction="10000"/>
          </a:bodyPr>
          <a:lstStyle/>
          <a:p>
            <a:r>
              <a:rPr lang="en-CA" sz="2800" dirty="0" smtClean="0"/>
              <a:t>To love well, we must:</a:t>
            </a:r>
          </a:p>
          <a:p>
            <a:pPr marL="514350" indent="-514350">
              <a:buFont typeface="+mj-lt"/>
              <a:buAutoNum type="arabicPeriod"/>
            </a:pPr>
            <a:r>
              <a:rPr lang="en-CA" sz="2800" dirty="0" smtClean="0"/>
              <a:t>begin </a:t>
            </a:r>
            <a:r>
              <a:rPr lang="en-CA" sz="2800" dirty="0"/>
              <a:t>seeing others as those created in the image of God rather than objects to fulfill our plans or goals. </a:t>
            </a:r>
            <a:endParaRPr lang="en-CA" sz="2800" dirty="0" smtClean="0"/>
          </a:p>
          <a:p>
            <a:pPr marL="514350" indent="-514350">
              <a:buFont typeface="+mj-lt"/>
              <a:buAutoNum type="arabicPeriod"/>
            </a:pPr>
            <a:r>
              <a:rPr lang="en-CA" sz="2800" dirty="0" smtClean="0"/>
              <a:t>refuse </a:t>
            </a:r>
            <a:r>
              <a:rPr lang="en-CA" sz="2800" dirty="0"/>
              <a:t>to “</a:t>
            </a:r>
            <a:r>
              <a:rPr lang="en-CA" sz="2800" dirty="0" err="1" smtClean="0"/>
              <a:t>mindread</a:t>
            </a:r>
            <a:r>
              <a:rPr lang="en-CA" sz="2800" dirty="0" smtClean="0"/>
              <a:t>” or make </a:t>
            </a:r>
            <a:r>
              <a:rPr lang="en-CA" sz="2800" dirty="0"/>
              <a:t>assumptions about what others think or believe and refuse to act on such assumptions even if they do occur. </a:t>
            </a:r>
            <a:endParaRPr lang="en-CA" sz="2800" dirty="0" smtClean="0"/>
          </a:p>
          <a:p>
            <a:pPr marL="514350" indent="-514350">
              <a:buFont typeface="+mj-lt"/>
              <a:buAutoNum type="arabicPeriod"/>
            </a:pPr>
            <a:r>
              <a:rPr lang="en-CA" sz="2800" dirty="0" smtClean="0"/>
              <a:t>constantly </a:t>
            </a:r>
            <a:r>
              <a:rPr lang="en-CA" sz="2800" dirty="0"/>
              <a:t>clarify expectations, so that those around </a:t>
            </a:r>
            <a:r>
              <a:rPr lang="en-CA" sz="2800" dirty="0" smtClean="0"/>
              <a:t>us </a:t>
            </a:r>
            <a:r>
              <a:rPr lang="en-CA" sz="2800" dirty="0"/>
              <a:t>are not held to either unspoken or too lofty of an expectation. </a:t>
            </a:r>
            <a:endParaRPr lang="en-CA" sz="2800" dirty="0" smtClean="0"/>
          </a:p>
        </p:txBody>
      </p:sp>
      <p:pic>
        <p:nvPicPr>
          <p:cNvPr id="4098" name="Picture 2" descr="Image result for love well"/>
          <p:cNvPicPr>
            <a:picLocks noChangeAspect="1" noChangeArrowheads="1"/>
          </p:cNvPicPr>
          <p:nvPr/>
        </p:nvPicPr>
        <p:blipFill rotWithShape="1">
          <a:blip r:embed="rId2">
            <a:extLst>
              <a:ext uri="{28A0092B-C50C-407E-A947-70E740481C1C}">
                <a14:useLocalDpi xmlns:a14="http://schemas.microsoft.com/office/drawing/2010/main" val="0"/>
              </a:ext>
            </a:extLst>
          </a:blip>
          <a:srcRect l="35405" r="13954" b="20142"/>
          <a:stretch/>
        </p:blipFill>
        <p:spPr bwMode="auto">
          <a:xfrm>
            <a:off x="247135" y="974830"/>
            <a:ext cx="3244746" cy="41741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love well"/>
          <p:cNvPicPr>
            <a:picLocks noChangeAspect="1" noChangeArrowheads="1"/>
          </p:cNvPicPr>
          <p:nvPr/>
        </p:nvPicPr>
        <p:blipFill rotWithShape="1">
          <a:blip r:embed="rId2">
            <a:extLst>
              <a:ext uri="{28A0092B-C50C-407E-A947-70E740481C1C}">
                <a14:useLocalDpi xmlns:a14="http://schemas.microsoft.com/office/drawing/2010/main" val="0"/>
              </a:ext>
            </a:extLst>
          </a:blip>
          <a:srcRect l="77334" t="44036" r="13954" b="40657"/>
          <a:stretch/>
        </p:blipFill>
        <p:spPr bwMode="auto">
          <a:xfrm>
            <a:off x="2933699" y="2420888"/>
            <a:ext cx="558181"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love well"/>
          <p:cNvPicPr>
            <a:picLocks noChangeAspect="1" noChangeArrowheads="1"/>
          </p:cNvPicPr>
          <p:nvPr/>
        </p:nvPicPr>
        <p:blipFill rotWithShape="1">
          <a:blip r:embed="rId2">
            <a:extLst>
              <a:ext uri="{28A0092B-C50C-407E-A947-70E740481C1C}">
                <a14:useLocalDpi xmlns:a14="http://schemas.microsoft.com/office/drawing/2010/main" val="0"/>
              </a:ext>
            </a:extLst>
          </a:blip>
          <a:srcRect l="77334" t="44036" r="13954" b="40657"/>
          <a:stretch/>
        </p:blipFill>
        <p:spPr bwMode="auto">
          <a:xfrm rot="906850">
            <a:off x="247136" y="4191810"/>
            <a:ext cx="3118054" cy="216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729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92" y="0"/>
            <a:ext cx="9143824" cy="43651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AutoShape 2" descr="Image result for church grow"/>
          <p:cNvSpPr>
            <a:spLocks noChangeAspect="1" noChangeArrowheads="1"/>
          </p:cNvSpPr>
          <p:nvPr/>
        </p:nvSpPr>
        <p:spPr bwMode="auto">
          <a:xfrm>
            <a:off x="63500" y="-852488"/>
            <a:ext cx="2495550" cy="1790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4" descr="Image result for church grow"/>
          <p:cNvSpPr>
            <a:spLocks noChangeAspect="1" noChangeArrowheads="1"/>
          </p:cNvSpPr>
          <p:nvPr/>
        </p:nvSpPr>
        <p:spPr bwMode="auto">
          <a:xfrm>
            <a:off x="215900" y="-700088"/>
            <a:ext cx="2495550" cy="1790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Rectangle 9"/>
          <p:cNvSpPr/>
          <p:nvPr/>
        </p:nvSpPr>
        <p:spPr>
          <a:xfrm>
            <a:off x="-7392" y="4653136"/>
            <a:ext cx="3499272" cy="220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29000"/>
            <a:ext cx="9136433" cy="345638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980728"/>
            <a:ext cx="8229600" cy="4248472"/>
          </a:xfrm>
        </p:spPr>
        <p:txBody>
          <a:bodyPr>
            <a:noAutofit/>
          </a:bodyPr>
          <a:lstStyle/>
          <a:p>
            <a:pPr marL="0" indent="0" algn="ctr">
              <a:buNone/>
            </a:pPr>
            <a:r>
              <a:rPr lang="en-CA" sz="2800" dirty="0">
                <a:solidFill>
                  <a:srgbClr val="00B050"/>
                </a:solidFill>
              </a:rPr>
              <a:t>Might we always be growing in our maturity and might we </a:t>
            </a:r>
            <a:r>
              <a:rPr lang="en-CA" sz="2800" dirty="0" smtClean="0">
                <a:solidFill>
                  <a:srgbClr val="00B050"/>
                </a:solidFill>
              </a:rPr>
              <a:t>spur </a:t>
            </a:r>
            <a:r>
              <a:rPr lang="en-CA" sz="2800" dirty="0">
                <a:solidFill>
                  <a:srgbClr val="00B050"/>
                </a:solidFill>
              </a:rPr>
              <a:t>one another on</a:t>
            </a:r>
            <a:r>
              <a:rPr lang="en-CA" sz="2800" b="1" dirty="0">
                <a:solidFill>
                  <a:srgbClr val="00B050"/>
                </a:solidFill>
              </a:rPr>
              <a:t> </a:t>
            </a:r>
            <a:r>
              <a:rPr lang="en-CA" sz="2800" dirty="0">
                <a:solidFill>
                  <a:srgbClr val="00B050"/>
                </a:solidFill>
              </a:rPr>
              <a:t>toward love and good deeds –the fruit of spiritual and emotional maturity -</a:t>
            </a:r>
            <a:r>
              <a:rPr lang="en-CA" sz="2800" baseline="30000" dirty="0">
                <a:solidFill>
                  <a:srgbClr val="00B050"/>
                </a:solidFill>
              </a:rPr>
              <a:t> </a:t>
            </a:r>
            <a:r>
              <a:rPr lang="en-CA" sz="2800" dirty="0">
                <a:solidFill>
                  <a:srgbClr val="00B050"/>
                </a:solidFill>
              </a:rPr>
              <a:t>not giving up meeting together, as some are in the habit of doing, but encouraging one another—and all the more as </a:t>
            </a:r>
            <a:r>
              <a:rPr lang="en-CA" sz="2800" dirty="0" smtClean="0">
                <a:solidFill>
                  <a:srgbClr val="00B050"/>
                </a:solidFill>
              </a:rPr>
              <a:t>we </a:t>
            </a:r>
            <a:r>
              <a:rPr lang="en-CA" sz="2800" dirty="0">
                <a:solidFill>
                  <a:srgbClr val="00B050"/>
                </a:solidFill>
              </a:rPr>
              <a:t>see the Day </a:t>
            </a:r>
            <a:r>
              <a:rPr lang="en-CA" sz="2800" dirty="0" smtClean="0">
                <a:solidFill>
                  <a:srgbClr val="00B050"/>
                </a:solidFill>
              </a:rPr>
              <a:t>approaching </a:t>
            </a:r>
            <a:r>
              <a:rPr lang="en-CA" sz="2800" dirty="0">
                <a:solidFill>
                  <a:srgbClr val="00B050"/>
                </a:solidFill>
              </a:rPr>
              <a:t>(Hebrews 10:24-25). </a:t>
            </a:r>
          </a:p>
        </p:txBody>
      </p:sp>
    </p:spTree>
    <p:extLst>
      <p:ext uri="{BB962C8B-B14F-4D97-AF65-F5344CB8AC3E}">
        <p14:creationId xmlns:p14="http://schemas.microsoft.com/office/powerpoint/2010/main" val="3925447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AutoShape 2" descr="Image result for parenting"/>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Rectangle 4"/>
          <p:cNvSpPr/>
          <p:nvPr/>
        </p:nvSpPr>
        <p:spPr>
          <a:xfrm>
            <a:off x="-7392" y="4725144"/>
            <a:ext cx="3499272" cy="2132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8" name="Picture 4" descr="Image result for parenti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332656"/>
            <a:ext cx="9180512" cy="61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386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2" y="4725144"/>
            <a:ext cx="3499272" cy="2132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362248" y="418356"/>
            <a:ext cx="8314208" cy="2218556"/>
          </a:xfrm>
        </p:spPr>
        <p:txBody>
          <a:bodyPr>
            <a:noAutofit/>
          </a:bodyPr>
          <a:lstStyle/>
          <a:p>
            <a:pPr marL="2336800" indent="-355600"/>
            <a:r>
              <a:rPr lang="en-CA" sz="2800" dirty="0"/>
              <a:t>God’s desire is that we would together be a people of emotional and spiritual maturity. </a:t>
            </a:r>
            <a:endParaRPr lang="en-CA" sz="2800" dirty="0" smtClean="0"/>
          </a:p>
          <a:p>
            <a:pPr marL="1981200" indent="0">
              <a:buNone/>
            </a:pPr>
            <a:endParaRPr lang="en-CA" sz="2800" dirty="0" smtClean="0"/>
          </a:p>
          <a:p>
            <a:pPr marL="635000" indent="-355600"/>
            <a:r>
              <a:rPr lang="en-CA" sz="2800" dirty="0" smtClean="0"/>
              <a:t>“</a:t>
            </a:r>
            <a:r>
              <a:rPr lang="en-CA" sz="2800" dirty="0"/>
              <a:t>Christ himself gave the apostles, the prophets, the evangelists, the pastors and teachers,</a:t>
            </a:r>
            <a:r>
              <a:rPr lang="en-CA" sz="2800" baseline="30000" dirty="0"/>
              <a:t> </a:t>
            </a:r>
            <a:r>
              <a:rPr lang="en-CA" sz="2800" dirty="0"/>
              <a:t>to equip his people for works of service, so that the body of Christ may be built up until we all reach unity in the faith and in the knowledge of the Son of God and become mature, attaining to the whole measure of the fullness of Christ [and] speaking the truth in love, we will grow to become in every respect the mature body of him who is the head, that is, Christ</a:t>
            </a:r>
            <a:r>
              <a:rPr lang="en-CA" sz="2800" dirty="0" smtClean="0"/>
              <a:t>.”</a:t>
            </a:r>
            <a:r>
              <a:rPr lang="en-CA" sz="2800" dirty="0"/>
              <a:t> </a:t>
            </a:r>
            <a:r>
              <a:rPr lang="en-CA" sz="2800" dirty="0" smtClean="0"/>
              <a:t>(Ephesians 4:11-13,15) </a:t>
            </a:r>
            <a:endParaRPr lang="en-CA" sz="2800" dirty="0"/>
          </a:p>
        </p:txBody>
      </p:sp>
      <p:pic>
        <p:nvPicPr>
          <p:cNvPr id="6" name="Picture 2" descr="Image result for key id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036" y="476672"/>
            <a:ext cx="1346708" cy="133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884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11" name="Rectangle 10"/>
          <p:cNvSpPr/>
          <p:nvPr/>
        </p:nvSpPr>
        <p:spPr>
          <a:xfrm>
            <a:off x="-7392" y="4437112"/>
            <a:ext cx="3499272" cy="2420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p:txBody>
          <a:bodyPr/>
          <a:lstStyle/>
          <a:p>
            <a:endParaRPr lang="en-CA"/>
          </a:p>
        </p:txBody>
      </p:sp>
      <p:pic>
        <p:nvPicPr>
          <p:cNvPr id="2050" name="Picture 2" descr="Image result for love wel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3" y="980728"/>
            <a:ext cx="9217021" cy="46085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493" y="1340768"/>
            <a:ext cx="5481589" cy="20882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2" descr="Image result for love well">
            <a:hlinkClick r:id="rId2"/>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0686" r="43840" b="62858"/>
          <a:stretch/>
        </p:blipFill>
        <p:spPr bwMode="auto">
          <a:xfrm>
            <a:off x="-45493" y="1599704"/>
            <a:ext cx="5176293"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712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CA" dirty="0"/>
          </a:p>
        </p:txBody>
      </p:sp>
      <p:sp>
        <p:nvSpPr>
          <p:cNvPr id="6" name="Rectangle 5"/>
          <p:cNvSpPr/>
          <p:nvPr/>
        </p:nvSpPr>
        <p:spPr>
          <a:xfrm>
            <a:off x="0" y="0"/>
            <a:ext cx="9136432" cy="3861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0" y="4725144"/>
            <a:ext cx="2987824" cy="2132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p:cNvSpPr>
            <a:spLocks noGrp="1"/>
          </p:cNvSpPr>
          <p:nvPr>
            <p:ph type="title"/>
          </p:nvPr>
        </p:nvSpPr>
        <p:spPr/>
        <p:txBody>
          <a:bodyPr>
            <a:normAutofit fontScale="90000"/>
          </a:bodyPr>
          <a:lstStyle/>
          <a:p>
            <a:r>
              <a:rPr lang="en-CA" dirty="0" smtClean="0">
                <a:solidFill>
                  <a:srgbClr val="00B050"/>
                </a:solidFill>
              </a:rPr>
              <a:t>Stages of Emotional and Spiritual Maturity</a:t>
            </a:r>
            <a:endParaRPr lang="en-CA" dirty="0">
              <a:solidFill>
                <a:srgbClr val="00B050"/>
              </a:solidFill>
            </a:endParaRPr>
          </a:p>
        </p:txBody>
      </p:sp>
      <p:pic>
        <p:nvPicPr>
          <p:cNvPr id="7"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29000"/>
            <a:ext cx="9136433" cy="34563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67544" y="1687448"/>
            <a:ext cx="8424936" cy="2677656"/>
          </a:xfrm>
          <a:prstGeom prst="rect">
            <a:avLst/>
          </a:prstGeom>
        </p:spPr>
        <p:txBody>
          <a:bodyPr wrap="square">
            <a:spAutoFit/>
          </a:bodyPr>
          <a:lstStyle/>
          <a:p>
            <a:r>
              <a:rPr lang="en-CA" sz="2800" dirty="0" smtClean="0">
                <a:solidFill>
                  <a:srgbClr val="00B050"/>
                </a:solidFill>
              </a:rPr>
              <a:t>Emotional </a:t>
            </a:r>
            <a:r>
              <a:rPr lang="en-CA" sz="2800" dirty="0">
                <a:solidFill>
                  <a:srgbClr val="00B050"/>
                </a:solidFill>
              </a:rPr>
              <a:t>and spiritual infancy is characterized </a:t>
            </a:r>
            <a:r>
              <a:rPr lang="en-CA" sz="2800" dirty="0" smtClean="0">
                <a:solidFill>
                  <a:srgbClr val="00B050"/>
                </a:solidFill>
              </a:rPr>
              <a:t>by:</a:t>
            </a:r>
          </a:p>
          <a:p>
            <a:pPr marL="285750" indent="-285750">
              <a:buFont typeface="Arial" panose="020B0604020202020204" pitchFamily="34" charset="0"/>
              <a:buChar char="•"/>
            </a:pPr>
            <a:r>
              <a:rPr lang="en-CA" sz="2800" dirty="0" smtClean="0">
                <a:solidFill>
                  <a:srgbClr val="00B050"/>
                </a:solidFill>
              </a:rPr>
              <a:t>looking </a:t>
            </a:r>
            <a:r>
              <a:rPr lang="en-CA" sz="2800" dirty="0">
                <a:solidFill>
                  <a:srgbClr val="00B050"/>
                </a:solidFill>
              </a:rPr>
              <a:t>for others to care for </a:t>
            </a:r>
            <a:r>
              <a:rPr lang="en-CA" sz="2800" dirty="0" smtClean="0">
                <a:solidFill>
                  <a:srgbClr val="00B050"/>
                </a:solidFill>
              </a:rPr>
              <a:t>us.</a:t>
            </a:r>
          </a:p>
          <a:p>
            <a:pPr marL="285750" indent="-285750">
              <a:buFont typeface="Arial" panose="020B0604020202020204" pitchFamily="34" charset="0"/>
              <a:buChar char="•"/>
            </a:pPr>
            <a:r>
              <a:rPr lang="en-CA" sz="2800" dirty="0" smtClean="0">
                <a:solidFill>
                  <a:srgbClr val="00B050"/>
                </a:solidFill>
              </a:rPr>
              <a:t>an </a:t>
            </a:r>
            <a:r>
              <a:rPr lang="en-CA" sz="2800" dirty="0">
                <a:solidFill>
                  <a:srgbClr val="00B050"/>
                </a:solidFill>
              </a:rPr>
              <a:t>expectation of instant gratification towards both God and the </a:t>
            </a:r>
            <a:r>
              <a:rPr lang="en-CA" sz="2800" dirty="0" smtClean="0">
                <a:solidFill>
                  <a:srgbClr val="00B050"/>
                </a:solidFill>
              </a:rPr>
              <a:t>church. </a:t>
            </a:r>
          </a:p>
          <a:p>
            <a:pPr marL="285750" indent="-285750">
              <a:buFont typeface="Arial" panose="020B0604020202020204" pitchFamily="34" charset="0"/>
              <a:buChar char="•"/>
            </a:pPr>
            <a:r>
              <a:rPr lang="en-CA" sz="2800" dirty="0" smtClean="0">
                <a:solidFill>
                  <a:srgbClr val="00B050"/>
                </a:solidFill>
              </a:rPr>
              <a:t>others </a:t>
            </a:r>
            <a:r>
              <a:rPr lang="en-CA" sz="2800" dirty="0">
                <a:solidFill>
                  <a:srgbClr val="00B050"/>
                </a:solidFill>
              </a:rPr>
              <a:t>are seen as existing to meet “my needs</a:t>
            </a:r>
            <a:r>
              <a:rPr lang="en-CA" sz="2800" dirty="0" smtClean="0">
                <a:solidFill>
                  <a:srgbClr val="00B050"/>
                </a:solidFill>
              </a:rPr>
              <a:t>”.</a:t>
            </a:r>
          </a:p>
          <a:p>
            <a:pPr marL="285750" indent="-285750">
              <a:buFont typeface="Arial" panose="020B0604020202020204" pitchFamily="34" charset="0"/>
              <a:buChar char="•"/>
            </a:pPr>
            <a:r>
              <a:rPr lang="en-CA" sz="2800" dirty="0" smtClean="0">
                <a:solidFill>
                  <a:srgbClr val="00B050"/>
                </a:solidFill>
              </a:rPr>
              <a:t>loving </a:t>
            </a:r>
            <a:r>
              <a:rPr lang="en-CA" sz="2800" dirty="0">
                <a:solidFill>
                  <a:srgbClr val="00B050"/>
                </a:solidFill>
              </a:rPr>
              <a:t>those whom we feel loved by. </a:t>
            </a:r>
            <a:endParaRPr lang="en-CA" sz="2800" dirty="0">
              <a:solidFill>
                <a:srgbClr val="00B050"/>
              </a:solidFill>
            </a:endParaRPr>
          </a:p>
        </p:txBody>
      </p:sp>
    </p:spTree>
    <p:extLst>
      <p:ext uri="{BB962C8B-B14F-4D97-AF65-F5344CB8AC3E}">
        <p14:creationId xmlns:p14="http://schemas.microsoft.com/office/powerpoint/2010/main" val="857153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CA" dirty="0"/>
          </a:p>
        </p:txBody>
      </p:sp>
      <p:sp>
        <p:nvSpPr>
          <p:cNvPr id="6" name="Rectangle 5"/>
          <p:cNvSpPr/>
          <p:nvPr/>
        </p:nvSpPr>
        <p:spPr>
          <a:xfrm>
            <a:off x="0" y="0"/>
            <a:ext cx="9136432" cy="3861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0" y="4725144"/>
            <a:ext cx="2987824" cy="2132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p:cNvSpPr>
            <a:spLocks noGrp="1"/>
          </p:cNvSpPr>
          <p:nvPr>
            <p:ph type="title"/>
          </p:nvPr>
        </p:nvSpPr>
        <p:spPr/>
        <p:txBody>
          <a:bodyPr>
            <a:normAutofit fontScale="90000"/>
          </a:bodyPr>
          <a:lstStyle/>
          <a:p>
            <a:r>
              <a:rPr lang="en-CA" dirty="0" smtClean="0">
                <a:solidFill>
                  <a:srgbClr val="00B050"/>
                </a:solidFill>
              </a:rPr>
              <a:t>Stages of Emotional and Spiritual Maturity</a:t>
            </a:r>
            <a:endParaRPr lang="en-CA" dirty="0">
              <a:solidFill>
                <a:srgbClr val="00B050"/>
              </a:solidFill>
            </a:endParaRPr>
          </a:p>
        </p:txBody>
      </p:sp>
      <p:pic>
        <p:nvPicPr>
          <p:cNvPr id="7"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29000"/>
            <a:ext cx="9136433" cy="34563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67544" y="1556792"/>
            <a:ext cx="8424936" cy="3108543"/>
          </a:xfrm>
          <a:prstGeom prst="rect">
            <a:avLst/>
          </a:prstGeom>
        </p:spPr>
        <p:txBody>
          <a:bodyPr wrap="square">
            <a:spAutoFit/>
          </a:bodyPr>
          <a:lstStyle/>
          <a:p>
            <a:r>
              <a:rPr lang="en-CA" sz="2800" dirty="0" smtClean="0">
                <a:solidFill>
                  <a:srgbClr val="00B050"/>
                </a:solidFill>
              </a:rPr>
              <a:t>Emotional </a:t>
            </a:r>
            <a:r>
              <a:rPr lang="en-CA" sz="2800" dirty="0">
                <a:solidFill>
                  <a:srgbClr val="00B050"/>
                </a:solidFill>
              </a:rPr>
              <a:t>and spiritual </a:t>
            </a:r>
            <a:r>
              <a:rPr lang="en-CA" sz="2800" dirty="0" smtClean="0">
                <a:solidFill>
                  <a:srgbClr val="00B050"/>
                </a:solidFill>
              </a:rPr>
              <a:t>childhood is </a:t>
            </a:r>
            <a:r>
              <a:rPr lang="en-CA" sz="2800" dirty="0">
                <a:solidFill>
                  <a:srgbClr val="00B050"/>
                </a:solidFill>
              </a:rPr>
              <a:t>characterized </a:t>
            </a:r>
            <a:r>
              <a:rPr lang="en-CA" sz="2800" dirty="0" smtClean="0">
                <a:solidFill>
                  <a:srgbClr val="00B050"/>
                </a:solidFill>
              </a:rPr>
              <a:t>by:</a:t>
            </a:r>
          </a:p>
          <a:p>
            <a:pPr marL="457200" indent="-457200">
              <a:buFont typeface="Arial" panose="020B0604020202020204" pitchFamily="34" charset="0"/>
              <a:buChar char="•"/>
            </a:pPr>
            <a:r>
              <a:rPr lang="en-CA" sz="2800" dirty="0" smtClean="0">
                <a:solidFill>
                  <a:srgbClr val="00B050"/>
                </a:solidFill>
              </a:rPr>
              <a:t>happiness </a:t>
            </a:r>
            <a:r>
              <a:rPr lang="en-CA" sz="2800" dirty="0">
                <a:solidFill>
                  <a:srgbClr val="00B050"/>
                </a:solidFill>
              </a:rPr>
              <a:t>if we receive what we want from God and the church, </a:t>
            </a:r>
            <a:r>
              <a:rPr lang="en-CA" sz="2800" dirty="0" smtClean="0">
                <a:solidFill>
                  <a:srgbClr val="00B050"/>
                </a:solidFill>
              </a:rPr>
              <a:t>complaints, manipulation, withdrawal </a:t>
            </a:r>
            <a:r>
              <a:rPr lang="en-CA" sz="2800" dirty="0">
                <a:solidFill>
                  <a:srgbClr val="00B050"/>
                </a:solidFill>
              </a:rPr>
              <a:t>or </a:t>
            </a:r>
            <a:r>
              <a:rPr lang="en-CA" sz="2800" dirty="0" smtClean="0">
                <a:solidFill>
                  <a:srgbClr val="00B050"/>
                </a:solidFill>
              </a:rPr>
              <a:t>anger if we do not</a:t>
            </a:r>
          </a:p>
          <a:p>
            <a:pPr marL="457200" indent="-457200">
              <a:buFont typeface="Arial" panose="020B0604020202020204" pitchFamily="34" charset="0"/>
              <a:buChar char="•"/>
            </a:pPr>
            <a:r>
              <a:rPr lang="en-CA" sz="2800" dirty="0" smtClean="0">
                <a:solidFill>
                  <a:srgbClr val="00B050"/>
                </a:solidFill>
              </a:rPr>
              <a:t>A tendency to be easily </a:t>
            </a:r>
            <a:r>
              <a:rPr lang="en-CA" sz="2800" dirty="0">
                <a:solidFill>
                  <a:srgbClr val="00B050"/>
                </a:solidFill>
              </a:rPr>
              <a:t>hurt, often taking offense to innocent </a:t>
            </a:r>
            <a:r>
              <a:rPr lang="en-CA" sz="2800" dirty="0" smtClean="0">
                <a:solidFill>
                  <a:srgbClr val="00B050"/>
                </a:solidFill>
              </a:rPr>
              <a:t>comments</a:t>
            </a:r>
          </a:p>
          <a:p>
            <a:pPr marL="457200" indent="-457200">
              <a:buFont typeface="Arial" panose="020B0604020202020204" pitchFamily="34" charset="0"/>
              <a:buChar char="•"/>
            </a:pPr>
            <a:r>
              <a:rPr lang="en-CA" sz="2800" dirty="0" smtClean="0">
                <a:solidFill>
                  <a:srgbClr val="00B050"/>
                </a:solidFill>
              </a:rPr>
              <a:t>A love that is </a:t>
            </a:r>
            <a:r>
              <a:rPr lang="en-CA" sz="2800" dirty="0">
                <a:solidFill>
                  <a:srgbClr val="00B050"/>
                </a:solidFill>
              </a:rPr>
              <a:t>fragile and easily broken. </a:t>
            </a:r>
          </a:p>
        </p:txBody>
      </p:sp>
    </p:spTree>
    <p:extLst>
      <p:ext uri="{BB962C8B-B14F-4D97-AF65-F5344CB8AC3E}">
        <p14:creationId xmlns:p14="http://schemas.microsoft.com/office/powerpoint/2010/main" val="1693490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CA" dirty="0"/>
          </a:p>
        </p:txBody>
      </p:sp>
      <p:sp>
        <p:nvSpPr>
          <p:cNvPr id="6" name="Rectangle 5"/>
          <p:cNvSpPr/>
          <p:nvPr/>
        </p:nvSpPr>
        <p:spPr>
          <a:xfrm>
            <a:off x="0" y="0"/>
            <a:ext cx="9136432" cy="3861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0" y="4725144"/>
            <a:ext cx="2987824" cy="2132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p:cNvSpPr>
            <a:spLocks noGrp="1"/>
          </p:cNvSpPr>
          <p:nvPr>
            <p:ph type="title"/>
          </p:nvPr>
        </p:nvSpPr>
        <p:spPr/>
        <p:txBody>
          <a:bodyPr>
            <a:normAutofit fontScale="90000"/>
          </a:bodyPr>
          <a:lstStyle/>
          <a:p>
            <a:r>
              <a:rPr lang="en-CA" dirty="0" smtClean="0">
                <a:solidFill>
                  <a:srgbClr val="00B050"/>
                </a:solidFill>
              </a:rPr>
              <a:t>Stages of Emotional and Spiritual Maturity</a:t>
            </a:r>
            <a:endParaRPr lang="en-CA" dirty="0">
              <a:solidFill>
                <a:srgbClr val="00B050"/>
              </a:solidFill>
            </a:endParaRPr>
          </a:p>
        </p:txBody>
      </p:sp>
      <p:pic>
        <p:nvPicPr>
          <p:cNvPr id="7"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29000"/>
            <a:ext cx="9136433" cy="34563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67544" y="1687448"/>
            <a:ext cx="8424936" cy="2677656"/>
          </a:xfrm>
          <a:prstGeom prst="rect">
            <a:avLst/>
          </a:prstGeom>
        </p:spPr>
        <p:txBody>
          <a:bodyPr wrap="square">
            <a:spAutoFit/>
          </a:bodyPr>
          <a:lstStyle/>
          <a:p>
            <a:r>
              <a:rPr lang="en-CA" sz="2800" dirty="0" smtClean="0">
                <a:solidFill>
                  <a:srgbClr val="00B050"/>
                </a:solidFill>
              </a:rPr>
              <a:t>Emotional </a:t>
            </a:r>
            <a:r>
              <a:rPr lang="en-CA" sz="2800" dirty="0">
                <a:solidFill>
                  <a:srgbClr val="00B050"/>
                </a:solidFill>
              </a:rPr>
              <a:t>and </a:t>
            </a:r>
            <a:r>
              <a:rPr lang="en-CA" sz="2800" dirty="0" smtClean="0">
                <a:solidFill>
                  <a:srgbClr val="00B050"/>
                </a:solidFill>
              </a:rPr>
              <a:t>spiritual adolescence is </a:t>
            </a:r>
            <a:r>
              <a:rPr lang="en-CA" sz="2800" dirty="0">
                <a:solidFill>
                  <a:srgbClr val="00B050"/>
                </a:solidFill>
              </a:rPr>
              <a:t>characterized </a:t>
            </a:r>
            <a:r>
              <a:rPr lang="en-CA" sz="2800" dirty="0" smtClean="0">
                <a:solidFill>
                  <a:srgbClr val="00B050"/>
                </a:solidFill>
              </a:rPr>
              <a:t>by:</a:t>
            </a:r>
          </a:p>
          <a:p>
            <a:pPr marL="285750" indent="-285750">
              <a:buFont typeface="Arial" panose="020B0604020202020204" pitchFamily="34" charset="0"/>
              <a:buChar char="•"/>
            </a:pPr>
            <a:r>
              <a:rPr lang="en-CA" sz="2800" dirty="0" smtClean="0">
                <a:solidFill>
                  <a:srgbClr val="00B050"/>
                </a:solidFill>
              </a:rPr>
              <a:t>a general defensiveness</a:t>
            </a:r>
          </a:p>
          <a:p>
            <a:pPr marL="285750" indent="-285750">
              <a:buFont typeface="Arial" panose="020B0604020202020204" pitchFamily="34" charset="0"/>
              <a:buChar char="•"/>
            </a:pPr>
            <a:r>
              <a:rPr lang="en-CA" sz="2800" dirty="0" smtClean="0">
                <a:solidFill>
                  <a:srgbClr val="00B050"/>
                </a:solidFill>
              </a:rPr>
              <a:t>a </a:t>
            </a:r>
            <a:r>
              <a:rPr lang="en-CA" sz="2800" dirty="0">
                <a:solidFill>
                  <a:srgbClr val="00B050"/>
                </a:solidFill>
              </a:rPr>
              <a:t>tendency to think primarily of oneself. </a:t>
            </a:r>
            <a:endParaRPr lang="en-CA" sz="2800" dirty="0" smtClean="0">
              <a:solidFill>
                <a:srgbClr val="00B050"/>
              </a:solidFill>
            </a:endParaRPr>
          </a:p>
          <a:p>
            <a:pPr marL="285750" indent="-285750">
              <a:buFont typeface="Arial" panose="020B0604020202020204" pitchFamily="34" charset="0"/>
              <a:buChar char="•"/>
            </a:pPr>
            <a:r>
              <a:rPr lang="en-CA" sz="2800" dirty="0" smtClean="0">
                <a:solidFill>
                  <a:srgbClr val="00B050"/>
                </a:solidFill>
              </a:rPr>
              <a:t>criticism being </a:t>
            </a:r>
            <a:r>
              <a:rPr lang="en-CA" sz="2800" dirty="0">
                <a:solidFill>
                  <a:srgbClr val="00B050"/>
                </a:solidFill>
              </a:rPr>
              <a:t>seen as threatening and conflict </a:t>
            </a:r>
            <a:r>
              <a:rPr lang="en-CA" sz="2800" dirty="0" smtClean="0">
                <a:solidFill>
                  <a:srgbClr val="00B050"/>
                </a:solidFill>
              </a:rPr>
              <a:t>being dealt </a:t>
            </a:r>
            <a:r>
              <a:rPr lang="en-CA" sz="2800" dirty="0">
                <a:solidFill>
                  <a:srgbClr val="00B050"/>
                </a:solidFill>
              </a:rPr>
              <a:t>with poorly</a:t>
            </a:r>
            <a:r>
              <a:rPr lang="en-CA" sz="2800" dirty="0" smtClean="0">
                <a:solidFill>
                  <a:srgbClr val="00B050"/>
                </a:solidFill>
              </a:rPr>
              <a:t>.</a:t>
            </a:r>
          </a:p>
          <a:p>
            <a:pPr marL="285750" indent="-285750">
              <a:buFont typeface="Arial" panose="020B0604020202020204" pitchFamily="34" charset="0"/>
              <a:buChar char="•"/>
            </a:pPr>
            <a:r>
              <a:rPr lang="en-CA" sz="2800" dirty="0" smtClean="0">
                <a:solidFill>
                  <a:srgbClr val="00B050"/>
                </a:solidFill>
              </a:rPr>
              <a:t>critical </a:t>
            </a:r>
            <a:r>
              <a:rPr lang="en-CA" sz="2800" dirty="0">
                <a:solidFill>
                  <a:srgbClr val="00B050"/>
                </a:solidFill>
              </a:rPr>
              <a:t>and judgmental behaviours. </a:t>
            </a:r>
            <a:endParaRPr lang="en-CA" sz="2800" dirty="0">
              <a:solidFill>
                <a:srgbClr val="00B050"/>
              </a:solidFill>
            </a:endParaRPr>
          </a:p>
        </p:txBody>
      </p:sp>
    </p:spTree>
    <p:extLst>
      <p:ext uri="{BB962C8B-B14F-4D97-AF65-F5344CB8AC3E}">
        <p14:creationId xmlns:p14="http://schemas.microsoft.com/office/powerpoint/2010/main" val="2991240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CA" dirty="0"/>
          </a:p>
        </p:txBody>
      </p:sp>
      <p:sp>
        <p:nvSpPr>
          <p:cNvPr id="6" name="Rectangle 5"/>
          <p:cNvSpPr/>
          <p:nvPr/>
        </p:nvSpPr>
        <p:spPr>
          <a:xfrm>
            <a:off x="0" y="0"/>
            <a:ext cx="9136432" cy="3861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0" y="4725144"/>
            <a:ext cx="2987824" cy="2132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p:cNvSpPr>
            <a:spLocks noGrp="1"/>
          </p:cNvSpPr>
          <p:nvPr>
            <p:ph type="title"/>
          </p:nvPr>
        </p:nvSpPr>
        <p:spPr>
          <a:xfrm>
            <a:off x="457200" y="116632"/>
            <a:ext cx="8229600" cy="1143000"/>
          </a:xfrm>
        </p:spPr>
        <p:txBody>
          <a:bodyPr>
            <a:normAutofit fontScale="90000"/>
          </a:bodyPr>
          <a:lstStyle/>
          <a:p>
            <a:r>
              <a:rPr lang="en-CA" dirty="0" smtClean="0">
                <a:solidFill>
                  <a:srgbClr val="00B050"/>
                </a:solidFill>
              </a:rPr>
              <a:t>Stages of Emotional and Spiritual Maturity</a:t>
            </a:r>
            <a:endParaRPr lang="en-CA" dirty="0">
              <a:solidFill>
                <a:srgbClr val="00B050"/>
              </a:solidFill>
            </a:endParaRPr>
          </a:p>
        </p:txBody>
      </p:sp>
      <p:pic>
        <p:nvPicPr>
          <p:cNvPr id="7"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29000"/>
            <a:ext cx="9136433" cy="34563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67544" y="1412776"/>
            <a:ext cx="8424936" cy="3108543"/>
          </a:xfrm>
          <a:prstGeom prst="rect">
            <a:avLst/>
          </a:prstGeom>
        </p:spPr>
        <p:txBody>
          <a:bodyPr wrap="square">
            <a:spAutoFit/>
          </a:bodyPr>
          <a:lstStyle/>
          <a:p>
            <a:r>
              <a:rPr lang="en-CA" sz="2800" dirty="0" smtClean="0">
                <a:solidFill>
                  <a:srgbClr val="00B050"/>
                </a:solidFill>
              </a:rPr>
              <a:t>Emotional </a:t>
            </a:r>
            <a:r>
              <a:rPr lang="en-CA" sz="2800" dirty="0">
                <a:solidFill>
                  <a:srgbClr val="00B050"/>
                </a:solidFill>
              </a:rPr>
              <a:t>and </a:t>
            </a:r>
            <a:r>
              <a:rPr lang="en-CA" sz="2800" dirty="0" smtClean="0">
                <a:solidFill>
                  <a:srgbClr val="00B050"/>
                </a:solidFill>
              </a:rPr>
              <a:t>spiritual adulthood is </a:t>
            </a:r>
            <a:r>
              <a:rPr lang="en-CA" sz="2800" dirty="0">
                <a:solidFill>
                  <a:srgbClr val="00B050"/>
                </a:solidFill>
              </a:rPr>
              <a:t>characterized </a:t>
            </a:r>
            <a:r>
              <a:rPr lang="en-CA" sz="2800" dirty="0" smtClean="0">
                <a:solidFill>
                  <a:srgbClr val="00B050"/>
                </a:solidFill>
              </a:rPr>
              <a:t>by:</a:t>
            </a:r>
          </a:p>
          <a:p>
            <a:pPr marL="285750" indent="-285750">
              <a:buFont typeface="Arial" panose="020B0604020202020204" pitchFamily="34" charset="0"/>
              <a:buChar char="•"/>
            </a:pPr>
            <a:r>
              <a:rPr lang="en-CA" sz="2800" dirty="0" smtClean="0">
                <a:solidFill>
                  <a:srgbClr val="00B050"/>
                </a:solidFill>
              </a:rPr>
              <a:t>an ability to </a:t>
            </a:r>
            <a:r>
              <a:rPr lang="en-CA" sz="2800" dirty="0">
                <a:solidFill>
                  <a:srgbClr val="00B050"/>
                </a:solidFill>
              </a:rPr>
              <a:t>ask for what </a:t>
            </a:r>
            <a:r>
              <a:rPr lang="en-CA" sz="2800" dirty="0" smtClean="0">
                <a:solidFill>
                  <a:srgbClr val="00B050"/>
                </a:solidFill>
              </a:rPr>
              <a:t>we </a:t>
            </a:r>
            <a:r>
              <a:rPr lang="en-CA" sz="2800" dirty="0">
                <a:solidFill>
                  <a:srgbClr val="00B050"/>
                </a:solidFill>
              </a:rPr>
              <a:t>need – clearly, directly, and honestly. </a:t>
            </a:r>
            <a:endParaRPr lang="en-CA" sz="2800" dirty="0" smtClean="0">
              <a:solidFill>
                <a:srgbClr val="00B050"/>
              </a:solidFill>
            </a:endParaRPr>
          </a:p>
          <a:p>
            <a:pPr marL="285750" indent="-285750">
              <a:buFont typeface="Arial" panose="020B0604020202020204" pitchFamily="34" charset="0"/>
              <a:buChar char="•"/>
            </a:pPr>
            <a:r>
              <a:rPr lang="en-CA" sz="2800" dirty="0" smtClean="0">
                <a:solidFill>
                  <a:srgbClr val="00B050"/>
                </a:solidFill>
              </a:rPr>
              <a:t>taking </a:t>
            </a:r>
            <a:r>
              <a:rPr lang="en-CA" sz="2800" dirty="0">
                <a:solidFill>
                  <a:srgbClr val="00B050"/>
                </a:solidFill>
              </a:rPr>
              <a:t>responsibility to ask for what they need – of God through prayer and of others in humility. </a:t>
            </a:r>
            <a:endParaRPr lang="en-CA" sz="2800" dirty="0" smtClean="0">
              <a:solidFill>
                <a:srgbClr val="00B050"/>
              </a:solidFill>
            </a:endParaRPr>
          </a:p>
          <a:p>
            <a:pPr marL="285750" indent="-285750">
              <a:buFont typeface="Arial" panose="020B0604020202020204" pitchFamily="34" charset="0"/>
              <a:buChar char="•"/>
            </a:pPr>
            <a:r>
              <a:rPr lang="en-CA" sz="2800" dirty="0" smtClean="0">
                <a:solidFill>
                  <a:srgbClr val="00B050"/>
                </a:solidFill>
              </a:rPr>
              <a:t>an ability to </a:t>
            </a:r>
            <a:r>
              <a:rPr lang="en-CA" sz="2800" dirty="0">
                <a:solidFill>
                  <a:srgbClr val="00B050"/>
                </a:solidFill>
              </a:rPr>
              <a:t>weigh criticism accurately and express when hurt by wounding judgments. </a:t>
            </a:r>
            <a:endParaRPr lang="en-CA" sz="2800" dirty="0" smtClean="0">
              <a:solidFill>
                <a:srgbClr val="00B050"/>
              </a:solidFill>
            </a:endParaRPr>
          </a:p>
        </p:txBody>
      </p:sp>
    </p:spTree>
    <p:extLst>
      <p:ext uri="{BB962C8B-B14F-4D97-AF65-F5344CB8AC3E}">
        <p14:creationId xmlns:p14="http://schemas.microsoft.com/office/powerpoint/2010/main" val="3487480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392" y="4797152"/>
            <a:ext cx="3499272" cy="2060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2" descr="Image result for an anchor in the waves"/>
          <p:cNvPicPr>
            <a:picLocks noChangeAspect="1" noChangeArrowheads="1"/>
          </p:cNvPicPr>
          <p:nvPr/>
        </p:nvPicPr>
        <p:blipFill rotWithShape="1">
          <a:blip r:embed="rId2">
            <a:extLst>
              <a:ext uri="{28A0092B-C50C-407E-A947-70E740481C1C}">
                <a14:useLocalDpi xmlns:a14="http://schemas.microsoft.com/office/drawing/2010/main" val="0"/>
              </a:ext>
            </a:extLst>
          </a:blip>
          <a:srcRect b="74109"/>
          <a:stretch/>
        </p:blipFill>
        <p:spPr bwMode="auto">
          <a:xfrm>
            <a:off x="539552" y="-20853"/>
            <a:ext cx="8115273" cy="513221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an anchor in the wa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14326"/>
            <a:ext cx="8115273" cy="811527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827584" y="269813"/>
            <a:ext cx="7632848" cy="4743363"/>
          </a:xfrm>
        </p:spPr>
        <p:txBody>
          <a:bodyPr>
            <a:normAutofit/>
          </a:bodyPr>
          <a:lstStyle/>
          <a:p>
            <a:r>
              <a:rPr lang="en-CA" b="1" dirty="0" smtClean="0"/>
              <a:t>As we learn to love </a:t>
            </a:r>
            <a:r>
              <a:rPr lang="en-CA" b="1" dirty="0"/>
              <a:t>well, </a:t>
            </a:r>
            <a:r>
              <a:rPr lang="en-CA" b="1" dirty="0" smtClean="0"/>
              <a:t>our anchors find firmer footings and we are less likely to be </a:t>
            </a:r>
            <a:r>
              <a:rPr lang="en-CA" b="1" dirty="0"/>
              <a:t>“tossed back and forth by the waves, and blown here and there by every wind of teaching and by the cunning and craftiness of people in their deceitful scheming</a:t>
            </a:r>
            <a:r>
              <a:rPr lang="en-CA" b="1" dirty="0" smtClean="0"/>
              <a:t>” (Ephesians 4:14). </a:t>
            </a:r>
            <a:endParaRPr lang="en-CA" b="1" dirty="0"/>
          </a:p>
        </p:txBody>
      </p:sp>
    </p:spTree>
    <p:extLst>
      <p:ext uri="{BB962C8B-B14F-4D97-AF65-F5344CB8AC3E}">
        <p14:creationId xmlns:p14="http://schemas.microsoft.com/office/powerpoint/2010/main" val="2884268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413</Words>
  <Application>Microsoft Office PowerPoint</Application>
  <PresentationFormat>On-screen Show (4:3)</PresentationFormat>
  <Paragraphs>31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Stages of Emotional and Spiritual Maturity</vt:lpstr>
      <vt:lpstr>Stages of Emotional and Spiritual Maturity</vt:lpstr>
      <vt:lpstr>Stages of Emotional and Spiritual Maturity</vt:lpstr>
      <vt:lpstr>Stages of Emotional and Spiritual Maturity</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EALT</dc:title>
  <dc:creator>Scott</dc:creator>
  <cp:lastModifiedBy>Scott</cp:lastModifiedBy>
  <cp:revision>41</cp:revision>
  <dcterms:created xsi:type="dcterms:W3CDTF">2018-08-10T14:20:12Z</dcterms:created>
  <dcterms:modified xsi:type="dcterms:W3CDTF">2018-11-17T04:01:13Z</dcterms:modified>
</cp:coreProperties>
</file>