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510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8" d="100"/>
          <a:sy n="68" d="100"/>
        </p:scale>
        <p:origin x="-65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C500E244-21DA-4018-ACC3-64085646F9CF}" type="datetimeFigureOut">
              <a:rPr lang="en-CA" smtClean="0"/>
              <a:t>15/05/2019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31A01E-FE4B-428E-9338-5902948D6067}" type="slidenum">
              <a:rPr lang="en-CA" smtClean="0"/>
              <a:t>‹#›</a:t>
            </a:fld>
            <a:endParaRPr lang="en-CA"/>
          </a:p>
        </p:txBody>
      </p:sp>
    </p:spTree>
    <p:extLst>
      <p:ext uri="{BB962C8B-B14F-4D97-AF65-F5344CB8AC3E}">
        <p14:creationId xmlns:p14="http://schemas.microsoft.com/office/powerpoint/2010/main" val="1718551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500E244-21DA-4018-ACC3-64085646F9CF}" type="datetimeFigureOut">
              <a:rPr lang="en-CA" smtClean="0"/>
              <a:t>15/05/2019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31A01E-FE4B-428E-9338-5902948D6067}" type="slidenum">
              <a:rPr lang="en-CA" smtClean="0"/>
              <a:t>‹#›</a:t>
            </a:fld>
            <a:endParaRPr lang="en-CA"/>
          </a:p>
        </p:txBody>
      </p:sp>
    </p:spTree>
    <p:extLst>
      <p:ext uri="{BB962C8B-B14F-4D97-AF65-F5344CB8AC3E}">
        <p14:creationId xmlns:p14="http://schemas.microsoft.com/office/powerpoint/2010/main" val="2503379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500E244-21DA-4018-ACC3-64085646F9CF}" type="datetimeFigureOut">
              <a:rPr lang="en-CA" smtClean="0"/>
              <a:t>15/05/2019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31A01E-FE4B-428E-9338-5902948D6067}" type="slidenum">
              <a:rPr lang="en-CA" smtClean="0"/>
              <a:t>‹#›</a:t>
            </a:fld>
            <a:endParaRPr lang="en-CA"/>
          </a:p>
        </p:txBody>
      </p:sp>
    </p:spTree>
    <p:extLst>
      <p:ext uri="{BB962C8B-B14F-4D97-AF65-F5344CB8AC3E}">
        <p14:creationId xmlns:p14="http://schemas.microsoft.com/office/powerpoint/2010/main" val="3067356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C500E244-21DA-4018-ACC3-64085646F9CF}" type="datetimeFigureOut">
              <a:rPr lang="en-CA" smtClean="0"/>
              <a:t>15/05/2019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31A01E-FE4B-428E-9338-5902948D6067}" type="slidenum">
              <a:rPr lang="en-CA" smtClean="0"/>
              <a:t>‹#›</a:t>
            </a:fld>
            <a:endParaRPr lang="en-CA"/>
          </a:p>
        </p:txBody>
      </p:sp>
    </p:spTree>
    <p:extLst>
      <p:ext uri="{BB962C8B-B14F-4D97-AF65-F5344CB8AC3E}">
        <p14:creationId xmlns:p14="http://schemas.microsoft.com/office/powerpoint/2010/main" val="3411884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00E244-21DA-4018-ACC3-64085646F9CF}" type="datetimeFigureOut">
              <a:rPr lang="en-CA" smtClean="0"/>
              <a:t>15/05/2019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31A01E-FE4B-428E-9338-5902948D6067}" type="slidenum">
              <a:rPr lang="en-CA" smtClean="0"/>
              <a:t>‹#›</a:t>
            </a:fld>
            <a:endParaRPr lang="en-CA"/>
          </a:p>
        </p:txBody>
      </p:sp>
    </p:spTree>
    <p:extLst>
      <p:ext uri="{BB962C8B-B14F-4D97-AF65-F5344CB8AC3E}">
        <p14:creationId xmlns:p14="http://schemas.microsoft.com/office/powerpoint/2010/main" val="1334575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C500E244-21DA-4018-ACC3-64085646F9CF}" type="datetimeFigureOut">
              <a:rPr lang="en-CA" smtClean="0"/>
              <a:t>15/05/2019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C31A01E-FE4B-428E-9338-5902948D6067}" type="slidenum">
              <a:rPr lang="en-CA" smtClean="0"/>
              <a:t>‹#›</a:t>
            </a:fld>
            <a:endParaRPr lang="en-CA"/>
          </a:p>
        </p:txBody>
      </p:sp>
    </p:spTree>
    <p:extLst>
      <p:ext uri="{BB962C8B-B14F-4D97-AF65-F5344CB8AC3E}">
        <p14:creationId xmlns:p14="http://schemas.microsoft.com/office/powerpoint/2010/main" val="1486404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C500E244-21DA-4018-ACC3-64085646F9CF}" type="datetimeFigureOut">
              <a:rPr lang="en-CA" smtClean="0"/>
              <a:t>15/05/2019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C31A01E-FE4B-428E-9338-5902948D6067}" type="slidenum">
              <a:rPr lang="en-CA" smtClean="0"/>
              <a:t>‹#›</a:t>
            </a:fld>
            <a:endParaRPr lang="en-CA"/>
          </a:p>
        </p:txBody>
      </p:sp>
    </p:spTree>
    <p:extLst>
      <p:ext uri="{BB962C8B-B14F-4D97-AF65-F5344CB8AC3E}">
        <p14:creationId xmlns:p14="http://schemas.microsoft.com/office/powerpoint/2010/main" val="2894774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C500E244-21DA-4018-ACC3-64085646F9CF}" type="datetimeFigureOut">
              <a:rPr lang="en-CA" smtClean="0"/>
              <a:t>15/05/2019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C31A01E-FE4B-428E-9338-5902948D6067}" type="slidenum">
              <a:rPr lang="en-CA" smtClean="0"/>
              <a:t>‹#›</a:t>
            </a:fld>
            <a:endParaRPr lang="en-CA"/>
          </a:p>
        </p:txBody>
      </p:sp>
    </p:spTree>
    <p:extLst>
      <p:ext uri="{BB962C8B-B14F-4D97-AF65-F5344CB8AC3E}">
        <p14:creationId xmlns:p14="http://schemas.microsoft.com/office/powerpoint/2010/main" val="1525702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0E244-21DA-4018-ACC3-64085646F9CF}" type="datetimeFigureOut">
              <a:rPr lang="en-CA" smtClean="0"/>
              <a:t>15/05/2019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C31A01E-FE4B-428E-9338-5902948D6067}" type="slidenum">
              <a:rPr lang="en-CA" smtClean="0"/>
              <a:t>‹#›</a:t>
            </a:fld>
            <a:endParaRPr lang="en-CA"/>
          </a:p>
        </p:txBody>
      </p:sp>
    </p:spTree>
    <p:extLst>
      <p:ext uri="{BB962C8B-B14F-4D97-AF65-F5344CB8AC3E}">
        <p14:creationId xmlns:p14="http://schemas.microsoft.com/office/powerpoint/2010/main" val="3286207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00E244-21DA-4018-ACC3-64085646F9CF}" type="datetimeFigureOut">
              <a:rPr lang="en-CA" smtClean="0"/>
              <a:t>15/05/2019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C31A01E-FE4B-428E-9338-5902948D6067}" type="slidenum">
              <a:rPr lang="en-CA" smtClean="0"/>
              <a:t>‹#›</a:t>
            </a:fld>
            <a:endParaRPr lang="en-CA"/>
          </a:p>
        </p:txBody>
      </p:sp>
    </p:spTree>
    <p:extLst>
      <p:ext uri="{BB962C8B-B14F-4D97-AF65-F5344CB8AC3E}">
        <p14:creationId xmlns:p14="http://schemas.microsoft.com/office/powerpoint/2010/main" val="1469995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00E244-21DA-4018-ACC3-64085646F9CF}" type="datetimeFigureOut">
              <a:rPr lang="en-CA" smtClean="0"/>
              <a:t>15/05/2019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C31A01E-FE4B-428E-9338-5902948D6067}" type="slidenum">
              <a:rPr lang="en-CA" smtClean="0"/>
              <a:t>‹#›</a:t>
            </a:fld>
            <a:endParaRPr lang="en-CA"/>
          </a:p>
        </p:txBody>
      </p:sp>
    </p:spTree>
    <p:extLst>
      <p:ext uri="{BB962C8B-B14F-4D97-AF65-F5344CB8AC3E}">
        <p14:creationId xmlns:p14="http://schemas.microsoft.com/office/powerpoint/2010/main" val="3999324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l="4500" r="7196"/>
          <a:stretch/>
        </p:blipFill>
        <p:spPr>
          <a:xfrm>
            <a:off x="0" y="-1"/>
            <a:ext cx="12192000" cy="7538721"/>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0E244-21DA-4018-ACC3-64085646F9CF}" type="datetimeFigureOut">
              <a:rPr lang="en-CA" smtClean="0"/>
              <a:t>15/05/2019</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31A01E-FE4B-428E-9338-5902948D6067}" type="slidenum">
              <a:rPr lang="en-CA" smtClean="0"/>
              <a:t>‹#›</a:t>
            </a:fld>
            <a:endParaRPr lang="en-CA"/>
          </a:p>
        </p:txBody>
      </p:sp>
      <p:pic>
        <p:nvPicPr>
          <p:cNvPr id="8" name="Picture 7"/>
          <p:cNvPicPr>
            <a:picLocks noChangeAspect="1"/>
          </p:cNvPicPr>
          <p:nvPr userDrawn="1"/>
        </p:nvPicPr>
        <p:blipFill rotWithShape="1">
          <a:blip r:embed="rId14">
            <a:extLst>
              <a:ext uri="{28A0092B-C50C-407E-A947-70E740481C1C}">
                <a14:useLocalDpi xmlns:a14="http://schemas.microsoft.com/office/drawing/2010/main" val="0"/>
              </a:ext>
            </a:extLst>
          </a:blip>
          <a:srcRect r="34125"/>
          <a:stretch/>
        </p:blipFill>
        <p:spPr>
          <a:xfrm>
            <a:off x="-214058" y="5211043"/>
            <a:ext cx="7632624" cy="1606164"/>
          </a:xfrm>
          <a:prstGeom prst="rect">
            <a:avLst/>
          </a:prstGeom>
        </p:spPr>
      </p:pic>
      <p:pic>
        <p:nvPicPr>
          <p:cNvPr id="9" name="Picture 8"/>
          <p:cNvPicPr>
            <a:picLocks noChangeAspect="1"/>
          </p:cNvPicPr>
          <p:nvPr userDrawn="1"/>
        </p:nvPicPr>
        <p:blipFill>
          <a:blip r:embed="rId15">
            <a:clrChange>
              <a:clrFrom>
                <a:srgbClr val="FFFFFF"/>
              </a:clrFrom>
              <a:clrTo>
                <a:srgbClr val="FFFFFF">
                  <a:alpha val="0"/>
                </a:srgbClr>
              </a:clrTo>
            </a:clrChange>
            <a:duotone>
              <a:schemeClr val="accent2">
                <a:shade val="45000"/>
                <a:satMod val="135000"/>
              </a:schemeClr>
              <a:prstClr val="white"/>
            </a:duotone>
          </a:blip>
          <a:stretch>
            <a:fillRect/>
          </a:stretch>
        </p:blipFill>
        <p:spPr>
          <a:xfrm>
            <a:off x="6633059" y="4842344"/>
            <a:ext cx="2618592" cy="1963944"/>
          </a:xfrm>
          <a:prstGeom prst="rect">
            <a:avLst/>
          </a:prstGeom>
        </p:spPr>
      </p:pic>
      <p:pic>
        <p:nvPicPr>
          <p:cNvPr id="10" name="Picture 9"/>
          <p:cNvPicPr>
            <a:picLocks noChangeAspect="1"/>
          </p:cNvPicPr>
          <p:nvPr userDrawn="1"/>
        </p:nvPicPr>
        <p:blipFill rotWithShape="1">
          <a:blip r:embed="rId14">
            <a:extLst>
              <a:ext uri="{28A0092B-C50C-407E-A947-70E740481C1C}">
                <a14:useLocalDpi xmlns:a14="http://schemas.microsoft.com/office/drawing/2010/main" val="0"/>
              </a:ext>
            </a:extLst>
          </a:blip>
          <a:srcRect r="34125"/>
          <a:stretch/>
        </p:blipFill>
        <p:spPr>
          <a:xfrm>
            <a:off x="7875766" y="5252600"/>
            <a:ext cx="7632624" cy="1606164"/>
          </a:xfrm>
          <a:prstGeom prst="rect">
            <a:avLst/>
          </a:prstGeom>
        </p:spPr>
      </p:pic>
    </p:spTree>
    <p:extLst>
      <p:ext uri="{BB962C8B-B14F-4D97-AF65-F5344CB8AC3E}">
        <p14:creationId xmlns:p14="http://schemas.microsoft.com/office/powerpoint/2010/main" val="401719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CA"/>
          </a:p>
        </p:txBody>
      </p:sp>
      <p:sp>
        <p:nvSpPr>
          <p:cNvPr id="3" name="Subtitle 2"/>
          <p:cNvSpPr>
            <a:spLocks noGrp="1"/>
          </p:cNvSpPr>
          <p:nvPr>
            <p:ph type="subTitle" idx="1"/>
          </p:nvPr>
        </p:nvSpPr>
        <p:spPr/>
        <p:txBody>
          <a:bodyPr/>
          <a:lstStyle/>
          <a:p>
            <a:endParaRPr lang="en-CA"/>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781" y="-882594"/>
            <a:ext cx="12390781" cy="7749630"/>
          </a:xfrm>
          <a:prstGeom prst="rect">
            <a:avLst/>
          </a:prstGeom>
        </p:spPr>
      </p:pic>
    </p:spTree>
    <p:extLst>
      <p:ext uri="{BB962C8B-B14F-4D97-AF65-F5344CB8AC3E}">
        <p14:creationId xmlns:p14="http://schemas.microsoft.com/office/powerpoint/2010/main" val="1960978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20953" y="834887"/>
            <a:ext cx="9156822" cy="3784820"/>
          </a:xfrm>
        </p:spPr>
      </p:pic>
    </p:spTree>
    <p:extLst>
      <p:ext uri="{BB962C8B-B14F-4D97-AF65-F5344CB8AC3E}">
        <p14:creationId xmlns:p14="http://schemas.microsoft.com/office/powerpoint/2010/main" val="14292545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5"/>
            <a:ext cx="10515600" cy="4469268"/>
          </a:xfrm>
        </p:spPr>
        <p:txBody>
          <a:bodyPr/>
          <a:lstStyle/>
          <a:p>
            <a:r>
              <a:rPr lang="en-CA" sz="3200" dirty="0">
                <a:solidFill>
                  <a:srgbClr val="BE5108"/>
                </a:solidFill>
              </a:rPr>
              <a:t>“You are the salt of the earth. But if the salt loses its saltiness, how can it be made salty again? It is no longer good for anything, except to be thrown out and trampled underfoot. You are the light of the world. A town built on a hill cannot be hidden. Neither do people light a lamp and put it under a bowl. Instead they put it on its stand, and it gives light to everyone in the house.</a:t>
            </a:r>
            <a:r>
              <a:rPr lang="en-CA" sz="3200" b="1" baseline="30000" dirty="0">
                <a:solidFill>
                  <a:srgbClr val="BE5108"/>
                </a:solidFill>
              </a:rPr>
              <a:t> </a:t>
            </a:r>
            <a:r>
              <a:rPr lang="en-CA" sz="3200" dirty="0">
                <a:solidFill>
                  <a:srgbClr val="BE5108"/>
                </a:solidFill>
              </a:rPr>
              <a:t>In the same way, let your light shine before others, that they may see your good deeds and glorify your Father in heaven</a:t>
            </a:r>
            <a:r>
              <a:rPr lang="en-CA" sz="3200" dirty="0" smtClean="0">
                <a:solidFill>
                  <a:srgbClr val="BE5108"/>
                </a:solidFill>
              </a:rPr>
              <a:t>.” (Matthew 5:13-16)</a:t>
            </a:r>
            <a:endParaRPr lang="en-CA" sz="3200" dirty="0">
              <a:solidFill>
                <a:srgbClr val="BE5108"/>
              </a:solidFill>
            </a:endParaRPr>
          </a:p>
          <a:p>
            <a:endParaRPr lang="en-CA" dirty="0"/>
          </a:p>
        </p:txBody>
      </p:sp>
    </p:spTree>
    <p:extLst>
      <p:ext uri="{BB962C8B-B14F-4D97-AF65-F5344CB8AC3E}">
        <p14:creationId xmlns:p14="http://schemas.microsoft.com/office/powerpoint/2010/main" val="4169630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315" y="-111950"/>
            <a:ext cx="10515600" cy="1325563"/>
          </a:xfrm>
        </p:spPr>
        <p:txBody>
          <a:bodyPr/>
          <a:lstStyle/>
          <a:p>
            <a:r>
              <a:rPr lang="en-CA" dirty="0" smtClean="0">
                <a:latin typeface="Impact" panose="020B0806030902050204" pitchFamily="34" charset="0"/>
              </a:rPr>
              <a:t>Ways to Engage Culture</a:t>
            </a:r>
            <a:endParaRPr lang="en-CA" dirty="0">
              <a:latin typeface="Impact" panose="020B0806030902050204" pitchFamily="34" charset="0"/>
            </a:endParaRPr>
          </a:p>
        </p:txBody>
      </p:sp>
      <p:sp>
        <p:nvSpPr>
          <p:cNvPr id="3" name="Content Placeholder 2"/>
          <p:cNvSpPr>
            <a:spLocks noGrp="1"/>
          </p:cNvSpPr>
          <p:nvPr>
            <p:ph idx="1"/>
          </p:nvPr>
        </p:nvSpPr>
        <p:spPr>
          <a:xfrm>
            <a:off x="302149" y="1022546"/>
            <a:ext cx="11688417" cy="4351338"/>
          </a:xfrm>
        </p:spPr>
        <p:txBody>
          <a:bodyPr>
            <a:noAutofit/>
          </a:bodyPr>
          <a:lstStyle/>
          <a:p>
            <a:pPr>
              <a:spcBef>
                <a:spcPts val="0"/>
              </a:spcBef>
            </a:pPr>
            <a:r>
              <a:rPr lang="en-CA" b="1" dirty="0"/>
              <a:t>Condemning</a:t>
            </a:r>
            <a:r>
              <a:rPr lang="en-CA" dirty="0"/>
              <a:t> culture is when we feel the need to scream “stop” at some element of </a:t>
            </a:r>
            <a:r>
              <a:rPr lang="en-CA" dirty="0" smtClean="0"/>
              <a:t>culture; as a posture, it results </a:t>
            </a:r>
            <a:r>
              <a:rPr lang="en-CA" dirty="0"/>
              <a:t>in shrill sounding alarmism. </a:t>
            </a:r>
            <a:endParaRPr lang="en-CA" dirty="0" smtClean="0"/>
          </a:p>
          <a:p>
            <a:pPr>
              <a:spcBef>
                <a:spcPts val="0"/>
              </a:spcBef>
            </a:pPr>
            <a:r>
              <a:rPr lang="en-CA" b="1" dirty="0" smtClean="0"/>
              <a:t>Critiquing </a:t>
            </a:r>
            <a:r>
              <a:rPr lang="en-CA" dirty="0"/>
              <a:t>culture involves the targeted evaluation of aspects of culture, sparking conversation about ideas and ideals or raising well-considered </a:t>
            </a:r>
            <a:r>
              <a:rPr lang="en-CA" dirty="0" smtClean="0"/>
              <a:t>questions; as a posture, it can appear critical </a:t>
            </a:r>
            <a:r>
              <a:rPr lang="en-CA" dirty="0"/>
              <a:t>and </a:t>
            </a:r>
            <a:r>
              <a:rPr lang="en-CA" dirty="0" smtClean="0"/>
              <a:t>nit-picky.</a:t>
            </a:r>
          </a:p>
          <a:p>
            <a:pPr>
              <a:spcBef>
                <a:spcPts val="0"/>
              </a:spcBef>
            </a:pPr>
            <a:r>
              <a:rPr lang="en-CA" b="1" dirty="0" smtClean="0"/>
              <a:t>Copying </a:t>
            </a:r>
            <a:r>
              <a:rPr lang="en-CA" dirty="0"/>
              <a:t>culture involves </a:t>
            </a:r>
            <a:r>
              <a:rPr lang="en-CA" dirty="0" smtClean="0"/>
              <a:t>copying </a:t>
            </a:r>
            <a:r>
              <a:rPr lang="en-CA" dirty="0"/>
              <a:t>aspects of </a:t>
            </a:r>
            <a:r>
              <a:rPr lang="en-CA" dirty="0" smtClean="0"/>
              <a:t>culture; as a posture, it can result in passivity, </a:t>
            </a:r>
            <a:r>
              <a:rPr lang="en-CA" dirty="0"/>
              <a:t>waiting for the </a:t>
            </a:r>
            <a:r>
              <a:rPr lang="en-CA" dirty="0" smtClean="0"/>
              <a:t>next </a:t>
            </a:r>
            <a:r>
              <a:rPr lang="en-CA" dirty="0"/>
              <a:t>cultural aspect to </a:t>
            </a:r>
            <a:r>
              <a:rPr lang="en-CA" dirty="0" smtClean="0"/>
              <a:t>copy, and out-datedness. </a:t>
            </a:r>
          </a:p>
          <a:p>
            <a:pPr>
              <a:spcBef>
                <a:spcPts val="0"/>
              </a:spcBef>
            </a:pPr>
            <a:r>
              <a:rPr lang="en-CA" b="1" dirty="0" smtClean="0"/>
              <a:t>Consuming </a:t>
            </a:r>
            <a:r>
              <a:rPr lang="en-CA" dirty="0"/>
              <a:t>culture involves the indiscriminate absorption of any and all cultural </a:t>
            </a:r>
            <a:r>
              <a:rPr lang="en-CA" dirty="0" smtClean="0"/>
              <a:t>aspects; as a posture it results in allowing </a:t>
            </a:r>
            <a:r>
              <a:rPr lang="en-CA" dirty="0"/>
              <a:t>culture to set the tone, assuming that whatever emerges next is culture is both right and best. </a:t>
            </a:r>
            <a:endParaRPr lang="en-CA" dirty="0" smtClean="0"/>
          </a:p>
        </p:txBody>
      </p:sp>
    </p:spTree>
    <p:extLst>
      <p:ext uri="{BB962C8B-B14F-4D97-AF65-F5344CB8AC3E}">
        <p14:creationId xmlns:p14="http://schemas.microsoft.com/office/powerpoint/2010/main" val="272886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934700" cy="1325563"/>
          </a:xfrm>
        </p:spPr>
        <p:txBody>
          <a:bodyPr>
            <a:normAutofit/>
          </a:bodyPr>
          <a:lstStyle/>
          <a:p>
            <a:pPr algn="ctr"/>
            <a:r>
              <a:rPr lang="en-CA" dirty="0">
                <a:latin typeface="Impact" panose="020B0806030902050204" pitchFamily="34" charset="0"/>
              </a:rPr>
              <a:t>What postures ought we consider as followers of Jesus? </a:t>
            </a:r>
          </a:p>
        </p:txBody>
      </p:sp>
      <p:sp>
        <p:nvSpPr>
          <p:cNvPr id="3" name="Content Placeholder 2"/>
          <p:cNvSpPr>
            <a:spLocks noGrp="1"/>
          </p:cNvSpPr>
          <p:nvPr>
            <p:ph idx="1"/>
          </p:nvPr>
        </p:nvSpPr>
        <p:spPr>
          <a:xfrm>
            <a:off x="838200" y="1872284"/>
            <a:ext cx="10515600" cy="3990354"/>
          </a:xfrm>
        </p:spPr>
        <p:txBody>
          <a:bodyPr/>
          <a:lstStyle/>
          <a:p>
            <a:pPr marL="809625" indent="-809625">
              <a:tabLst>
                <a:tab pos="895350" algn="l"/>
              </a:tabLst>
            </a:pPr>
            <a:r>
              <a:rPr lang="en-CA" sz="5400" dirty="0" smtClean="0"/>
              <a:t>We </a:t>
            </a:r>
            <a:r>
              <a:rPr lang="en-CA" sz="5400" dirty="0"/>
              <a:t>are to </a:t>
            </a:r>
            <a:r>
              <a:rPr lang="en-CA" sz="5400" dirty="0" smtClean="0"/>
              <a:t>be:</a:t>
            </a:r>
          </a:p>
          <a:p>
            <a:pPr marL="809625" indent="-809625">
              <a:buFont typeface="+mj-lt"/>
              <a:buAutoNum type="arabicPeriod"/>
            </a:pPr>
            <a:r>
              <a:rPr lang="en-CA" sz="5400" dirty="0" smtClean="0"/>
              <a:t>culture </a:t>
            </a:r>
            <a:r>
              <a:rPr lang="en-CA" sz="5400" dirty="0"/>
              <a:t>creators </a:t>
            </a:r>
            <a:endParaRPr lang="en-CA" sz="5400" dirty="0" smtClean="0"/>
          </a:p>
          <a:p>
            <a:pPr marL="809625" indent="-809625">
              <a:buFont typeface="+mj-lt"/>
              <a:buAutoNum type="arabicPeriod"/>
            </a:pPr>
            <a:r>
              <a:rPr lang="en-CA" sz="5400" dirty="0" smtClean="0"/>
              <a:t>cultivators </a:t>
            </a:r>
            <a:r>
              <a:rPr lang="en-CA" sz="5400" dirty="0"/>
              <a:t>of </a:t>
            </a:r>
            <a:r>
              <a:rPr lang="en-CA" sz="5400" dirty="0" smtClean="0"/>
              <a:t>culture</a:t>
            </a:r>
            <a:endParaRPr lang="en-CA" sz="5400" dirty="0"/>
          </a:p>
          <a:p>
            <a:endParaRPr lang="en-CA" dirty="0"/>
          </a:p>
        </p:txBody>
      </p:sp>
    </p:spTree>
    <p:extLst>
      <p:ext uri="{BB962C8B-B14F-4D97-AF65-F5344CB8AC3E}">
        <p14:creationId xmlns:p14="http://schemas.microsoft.com/office/powerpoint/2010/main" val="1017245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1917" y="1288110"/>
            <a:ext cx="4307960" cy="2549089"/>
          </a:xfrm>
        </p:spPr>
      </p:pic>
      <p:sp>
        <p:nvSpPr>
          <p:cNvPr id="5" name="Title 4"/>
          <p:cNvSpPr>
            <a:spLocks noGrp="1"/>
          </p:cNvSpPr>
          <p:nvPr>
            <p:ph type="title"/>
          </p:nvPr>
        </p:nvSpPr>
        <p:spPr>
          <a:xfrm>
            <a:off x="5041127" y="95412"/>
            <a:ext cx="6798365" cy="4723075"/>
          </a:xfrm>
        </p:spPr>
        <p:txBody>
          <a:bodyPr>
            <a:normAutofit/>
          </a:bodyPr>
          <a:lstStyle/>
          <a:p>
            <a:r>
              <a:rPr lang="en-CA" sz="2800" dirty="0" smtClean="0">
                <a:solidFill>
                  <a:srgbClr val="BE5108"/>
                </a:solidFill>
              </a:rPr>
              <a:t>“Be fruitful and multiply.” (Genesis 1: 28)</a:t>
            </a:r>
            <a:br>
              <a:rPr lang="en-CA" sz="2800" dirty="0" smtClean="0">
                <a:solidFill>
                  <a:srgbClr val="BE5108"/>
                </a:solidFill>
              </a:rPr>
            </a:br>
            <a:r>
              <a:rPr lang="en-CA" sz="2800" dirty="0" smtClean="0">
                <a:solidFill>
                  <a:srgbClr val="BE5108"/>
                </a:solidFill>
              </a:rPr>
              <a:t/>
            </a:r>
            <a:br>
              <a:rPr lang="en-CA" sz="2800" dirty="0" smtClean="0">
                <a:solidFill>
                  <a:srgbClr val="BE5108"/>
                </a:solidFill>
              </a:rPr>
            </a:br>
            <a:r>
              <a:rPr lang="en-CA" sz="2800" dirty="0" smtClean="0">
                <a:solidFill>
                  <a:srgbClr val="BE5108"/>
                </a:solidFill>
              </a:rPr>
              <a:t>“I </a:t>
            </a:r>
            <a:r>
              <a:rPr lang="en-CA" sz="2800" dirty="0">
                <a:solidFill>
                  <a:srgbClr val="BE5108"/>
                </a:solidFill>
              </a:rPr>
              <a:t>will establish your borders from the Red Sea to the Mediterranean Sea, and from the desert to the Euphrates River. I will give into your hands the people who live in the land, and you will drive them out before you. Do not make a covenant with them or with their gods. Do not let them live in your land or they will cause you to sin against me, because the worship of their gods will certainly be a snare to you</a:t>
            </a:r>
            <a:r>
              <a:rPr lang="en-CA" sz="2800" dirty="0" smtClean="0">
                <a:solidFill>
                  <a:srgbClr val="BE5108"/>
                </a:solidFill>
              </a:rPr>
              <a:t>.”</a:t>
            </a:r>
            <a:r>
              <a:rPr lang="en-CA" sz="2800" dirty="0">
                <a:solidFill>
                  <a:srgbClr val="BE5108"/>
                </a:solidFill>
              </a:rPr>
              <a:t> </a:t>
            </a:r>
            <a:r>
              <a:rPr lang="en-CA" sz="2800" dirty="0" smtClean="0">
                <a:solidFill>
                  <a:srgbClr val="BE5108"/>
                </a:solidFill>
              </a:rPr>
              <a:t>(Exodus 23:32-33)</a:t>
            </a:r>
            <a:endParaRPr lang="en-CA" sz="2800" dirty="0">
              <a:solidFill>
                <a:srgbClr val="BE5108"/>
              </a:solidFill>
            </a:endParaRPr>
          </a:p>
        </p:txBody>
      </p:sp>
    </p:spTree>
    <p:extLst>
      <p:ext uri="{BB962C8B-B14F-4D97-AF65-F5344CB8AC3E}">
        <p14:creationId xmlns:p14="http://schemas.microsoft.com/office/powerpoint/2010/main" val="3406808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0498" y="1812264"/>
            <a:ext cx="6615486" cy="1325563"/>
          </a:xfrm>
        </p:spPr>
        <p:txBody>
          <a:bodyPr>
            <a:normAutofit fontScale="90000"/>
          </a:bodyPr>
          <a:lstStyle/>
          <a:p>
            <a:r>
              <a:rPr lang="en-CA" sz="3100" dirty="0">
                <a:solidFill>
                  <a:srgbClr val="BE5108"/>
                </a:solidFill>
              </a:rPr>
              <a:t/>
            </a:r>
            <a:br>
              <a:rPr lang="en-CA" sz="3100" dirty="0">
                <a:solidFill>
                  <a:srgbClr val="BE5108"/>
                </a:solidFill>
              </a:rPr>
            </a:br>
            <a:r>
              <a:rPr lang="en-CA" sz="3100" dirty="0">
                <a:solidFill>
                  <a:srgbClr val="BE5108"/>
                </a:solidFill>
              </a:rPr>
              <a:t>“This is what the </a:t>
            </a:r>
            <a:r>
              <a:rPr lang="en-CA" sz="3100" cap="small" dirty="0">
                <a:solidFill>
                  <a:srgbClr val="BE5108"/>
                </a:solidFill>
              </a:rPr>
              <a:t>Lord</a:t>
            </a:r>
            <a:r>
              <a:rPr lang="en-CA" sz="3100" dirty="0">
                <a:solidFill>
                  <a:srgbClr val="BE5108"/>
                </a:solidFill>
              </a:rPr>
              <a:t> Almighty, the God of Israel, says to all those I carried into exile from Jerusalem to Babylon: “Build houses and settle down; plant gardens and eat what they produce. Marry and have sons and daughters; find wives for your sons and give your daughters in marriage, so that they too may have sons and daughters. Increase in number there; do not decrease. Also, seek the peace and prosperity of the city to which I have carried you into exile. Pray to the </a:t>
            </a:r>
            <a:r>
              <a:rPr lang="en-CA" sz="3100" cap="small" dirty="0">
                <a:solidFill>
                  <a:srgbClr val="BE5108"/>
                </a:solidFill>
              </a:rPr>
              <a:t>Lord</a:t>
            </a:r>
            <a:r>
              <a:rPr lang="en-CA" sz="3100" dirty="0">
                <a:solidFill>
                  <a:srgbClr val="BE5108"/>
                </a:solidFill>
              </a:rPr>
              <a:t> for it, because if it prospers, you too will prosper</a:t>
            </a:r>
            <a:r>
              <a:rPr lang="en-CA" sz="3100" dirty="0" smtClean="0">
                <a:solidFill>
                  <a:srgbClr val="BE5108"/>
                </a:solidFill>
              </a:rPr>
              <a:t>.”</a:t>
            </a:r>
            <a:r>
              <a:rPr lang="en-CA" sz="3100" dirty="0">
                <a:solidFill>
                  <a:srgbClr val="BE5108"/>
                </a:solidFill>
              </a:rPr>
              <a:t> </a:t>
            </a:r>
            <a:r>
              <a:rPr lang="en-CA" sz="3100" dirty="0" smtClean="0">
                <a:solidFill>
                  <a:srgbClr val="BE5108"/>
                </a:solidFill>
              </a:rPr>
              <a:t>			  (Jeremiah 29:4-7</a:t>
            </a:r>
            <a:r>
              <a:rPr lang="en-CA" sz="3100" dirty="0">
                <a:solidFill>
                  <a:srgbClr val="BE5108"/>
                </a:solidFill>
              </a:rPr>
              <a:t>)</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0051" y="553417"/>
            <a:ext cx="5081398" cy="3867509"/>
          </a:xfrm>
        </p:spPr>
      </p:pic>
    </p:spTree>
    <p:extLst>
      <p:ext uri="{BB962C8B-B14F-4D97-AF65-F5344CB8AC3E}">
        <p14:creationId xmlns:p14="http://schemas.microsoft.com/office/powerpoint/2010/main" val="4275273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5693134" y="95417"/>
            <a:ext cx="6122504" cy="4723074"/>
          </a:xfrm>
        </p:spPr>
        <p:txBody>
          <a:bodyPr>
            <a:normAutofit/>
          </a:bodyPr>
          <a:lstStyle/>
          <a:p>
            <a:r>
              <a:rPr lang="en-CA" dirty="0" smtClean="0"/>
              <a:t>The book of Judges introduces us to men and women who would </a:t>
            </a:r>
            <a:r>
              <a:rPr lang="en-CA" dirty="0"/>
              <a:t>serve three general functions in Israelite culture: they would call Israel to repentance when necessary, they would dispense justice for Israel and they would act as deliverers for Israel in times of </a:t>
            </a:r>
            <a:r>
              <a:rPr lang="en-CA" dirty="0" smtClean="0"/>
              <a:t>crisis. In </a:t>
            </a:r>
            <a:r>
              <a:rPr lang="en-CA" dirty="0"/>
              <a:t>essence, these warrior-deliverers served to instruct and guide the people of Israel in how to both create and cultivate God pleasing culture.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4442" y="1062536"/>
            <a:ext cx="5260510" cy="2959037"/>
          </a:xfrm>
          <a:prstGeom prst="rect">
            <a:avLst/>
          </a:prstGeom>
        </p:spPr>
      </p:pic>
    </p:spTree>
    <p:extLst>
      <p:ext uri="{BB962C8B-B14F-4D97-AF65-F5344CB8AC3E}">
        <p14:creationId xmlns:p14="http://schemas.microsoft.com/office/powerpoint/2010/main" val="1135806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6281533" y="901490"/>
            <a:ext cx="5636812" cy="4351338"/>
          </a:xfrm>
        </p:spPr>
        <p:txBody>
          <a:bodyPr/>
          <a:lstStyle/>
          <a:p>
            <a:r>
              <a:rPr lang="en-CA" dirty="0"/>
              <a:t>Is our culture – the culture of the community of those calling Hillside home - a light to the greater culture around us? </a:t>
            </a:r>
            <a:endParaRPr lang="en-CA" dirty="0" smtClean="0"/>
          </a:p>
          <a:p>
            <a:r>
              <a:rPr lang="en-CA" dirty="0" smtClean="0"/>
              <a:t>Are </a:t>
            </a:r>
            <a:r>
              <a:rPr lang="en-CA" dirty="0"/>
              <a:t>we like salt in the cultural soup around us? </a:t>
            </a:r>
            <a:endParaRPr lang="en-CA" dirty="0" smtClean="0"/>
          </a:p>
          <a:p>
            <a:r>
              <a:rPr lang="en-CA" dirty="0" smtClean="0"/>
              <a:t>Do </a:t>
            </a:r>
            <a:r>
              <a:rPr lang="en-CA" dirty="0"/>
              <a:t>we stand out? </a:t>
            </a:r>
          </a:p>
        </p:txBody>
      </p:sp>
      <p:pic>
        <p:nvPicPr>
          <p:cNvPr id="4" name="Picture 3"/>
          <p:cNvPicPr>
            <a:picLocks noChangeAspect="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205392" y="222636"/>
            <a:ext cx="8152281" cy="4565277"/>
          </a:xfrm>
          <a:prstGeom prst="rect">
            <a:avLst/>
          </a:prstGeom>
        </p:spPr>
      </p:pic>
    </p:spTree>
    <p:extLst>
      <p:ext uri="{BB962C8B-B14F-4D97-AF65-F5344CB8AC3E}">
        <p14:creationId xmlns:p14="http://schemas.microsoft.com/office/powerpoint/2010/main" val="373956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
                                        </p:tgtEl>
                                      </p:cBhvr>
                                      <p:by x="75000" y="75000"/>
                                    </p:animScale>
                                  </p:childTnLst>
                                </p:cTn>
                              </p:par>
                              <p:par>
                                <p:cTn id="7" presetID="35" presetClass="path" presetSubtype="0" accel="50000" decel="50000" fill="hold" nodeType="withEffect">
                                  <p:stCondLst>
                                    <p:cond delay="0"/>
                                  </p:stCondLst>
                                  <p:childTnLst>
                                    <p:animMotion origin="layout" path="M 0 0 L -0.25 0 E" pathEditMode="relative" ptsTypes="">
                                      <p:cBhvr>
                                        <p:cTn id="8" dur="2000" fill="hold"/>
                                        <p:tgtEl>
                                          <p:spTgt spid="4"/>
                                        </p:tgtEl>
                                        <p:attrNameLst>
                                          <p:attrName>ppt_x</p:attrName>
                                          <p:attrName>ppt_y</p:attrName>
                                        </p:attrNameLst>
                                      </p:cBhvr>
                                    </p:animMotion>
                                  </p:childTnLst>
                                </p:cTn>
                              </p:par>
                              <p:par>
                                <p:cTn id="9" presetID="10" presetClass="entr" presetSubtype="0" fill="hold" grpId="0" nodeType="withEffect">
                                  <p:stCondLst>
                                    <p:cond delay="10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par>
                                <p:cTn id="12" presetID="10" presetClass="entr" presetSubtype="0" fill="hold" grpId="0" nodeType="withEffect">
                                  <p:stCondLst>
                                    <p:cond delay="10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par>
                                <p:cTn id="15" presetID="10" presetClass="entr" presetSubtype="0" fill="hold" grpId="0" nodeType="withEffect">
                                  <p:stCondLst>
                                    <p:cond delay="100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372</Words>
  <Application>Microsoft Office PowerPoint</Application>
  <PresentationFormat>Custom</PresentationFormat>
  <Paragraphs>16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Ways to Engage Culture</vt:lpstr>
      <vt:lpstr>What postures ought we consider as followers of Jesus? </vt:lpstr>
      <vt:lpstr>“Be fruitful and multiply.” (Genesis 1: 28)  “I will establish your borders from the Red Sea to the Mediterranean Sea, and from the desert to the Euphrates River. I will give into your hands the people who live in the land, and you will drive them out before you. Do not make a covenant with them or with their gods. Do not let them live in your land or they will cause you to sin against me, because the worship of their gods will certainly be a snare to you.” (Exodus 23:32-33)</vt:lpstr>
      <vt:lpstr> “This is what the Lord Almighty, the God of Israel, says to all those I carried into exile from Jerusalem to Babylon: “Build houses and settle down; plant gardens and eat what they produce. Marry and have sons and daughters; find wives for your sons and give your daughters in marriage, so that they too may have sons and daughters. Increase in number there; do not decrease. Also, seek the peace and prosperity of the city to which I have carried you into exile. Pray to the Lord for it, because if it prospers, you too will prosper.”      (Jeremiah 29:4-7)</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Clubine</dc:creator>
  <cp:lastModifiedBy>Scott</cp:lastModifiedBy>
  <cp:revision>8</cp:revision>
  <dcterms:created xsi:type="dcterms:W3CDTF">2019-05-01T16:04:18Z</dcterms:created>
  <dcterms:modified xsi:type="dcterms:W3CDTF">2019-05-15T16:13:09Z</dcterms:modified>
</cp:coreProperties>
</file>