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6" r:id="rId5"/>
    <p:sldId id="267" r:id="rId6"/>
    <p:sldId id="259" r:id="rId7"/>
    <p:sldId id="260" r:id="rId8"/>
    <p:sldId id="268" r:id="rId9"/>
    <p:sldId id="261"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1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8" d="100"/>
          <a:sy n="68" d="100"/>
        </p:scale>
        <p:origin x="-16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500E244-21DA-4018-ACC3-64085646F9CF}" type="datetimeFigureOut">
              <a:rPr lang="en-CA" smtClean="0"/>
              <a:t>22/05/2019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C31A01E-FE4B-428E-9338-5902948D6067}" type="slidenum">
              <a:rPr lang="en-CA" smtClean="0"/>
              <a:t>‹#›</a:t>
            </a:fld>
            <a:endParaRPr lang="en-CA"/>
          </a:p>
        </p:txBody>
      </p:sp>
    </p:spTree>
    <p:extLst>
      <p:ext uri="{BB962C8B-B14F-4D97-AF65-F5344CB8AC3E}">
        <p14:creationId xmlns:p14="http://schemas.microsoft.com/office/powerpoint/2010/main" val="171855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500E244-21DA-4018-ACC3-64085646F9CF}" type="datetimeFigureOut">
              <a:rPr lang="en-CA" smtClean="0"/>
              <a:t>22/05/2019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C31A01E-FE4B-428E-9338-5902948D6067}" type="slidenum">
              <a:rPr lang="en-CA" smtClean="0"/>
              <a:t>‹#›</a:t>
            </a:fld>
            <a:endParaRPr lang="en-CA"/>
          </a:p>
        </p:txBody>
      </p:sp>
    </p:spTree>
    <p:extLst>
      <p:ext uri="{BB962C8B-B14F-4D97-AF65-F5344CB8AC3E}">
        <p14:creationId xmlns:p14="http://schemas.microsoft.com/office/powerpoint/2010/main" val="250337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500E244-21DA-4018-ACC3-64085646F9CF}" type="datetimeFigureOut">
              <a:rPr lang="en-CA" smtClean="0"/>
              <a:t>22/05/2019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C31A01E-FE4B-428E-9338-5902948D6067}" type="slidenum">
              <a:rPr lang="en-CA" smtClean="0"/>
              <a:t>‹#›</a:t>
            </a:fld>
            <a:endParaRPr lang="en-CA"/>
          </a:p>
        </p:txBody>
      </p:sp>
    </p:spTree>
    <p:extLst>
      <p:ext uri="{BB962C8B-B14F-4D97-AF65-F5344CB8AC3E}">
        <p14:creationId xmlns:p14="http://schemas.microsoft.com/office/powerpoint/2010/main" val="306735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500E244-21DA-4018-ACC3-64085646F9CF}" type="datetimeFigureOut">
              <a:rPr lang="en-CA" smtClean="0"/>
              <a:t>22/05/2019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C31A01E-FE4B-428E-9338-5902948D6067}" type="slidenum">
              <a:rPr lang="en-CA" smtClean="0"/>
              <a:t>‹#›</a:t>
            </a:fld>
            <a:endParaRPr lang="en-CA"/>
          </a:p>
        </p:txBody>
      </p:sp>
    </p:spTree>
    <p:extLst>
      <p:ext uri="{BB962C8B-B14F-4D97-AF65-F5344CB8AC3E}">
        <p14:creationId xmlns:p14="http://schemas.microsoft.com/office/powerpoint/2010/main" val="34118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00E244-21DA-4018-ACC3-64085646F9CF}" type="datetimeFigureOut">
              <a:rPr lang="en-CA" smtClean="0"/>
              <a:t>22/05/2019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C31A01E-FE4B-428E-9338-5902948D6067}" type="slidenum">
              <a:rPr lang="en-CA" smtClean="0"/>
              <a:t>‹#›</a:t>
            </a:fld>
            <a:endParaRPr lang="en-CA"/>
          </a:p>
        </p:txBody>
      </p:sp>
    </p:spTree>
    <p:extLst>
      <p:ext uri="{BB962C8B-B14F-4D97-AF65-F5344CB8AC3E}">
        <p14:creationId xmlns:p14="http://schemas.microsoft.com/office/powerpoint/2010/main" val="133457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500E244-21DA-4018-ACC3-64085646F9CF}" type="datetimeFigureOut">
              <a:rPr lang="en-CA" smtClean="0"/>
              <a:t>22/05/2019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C31A01E-FE4B-428E-9338-5902948D6067}" type="slidenum">
              <a:rPr lang="en-CA" smtClean="0"/>
              <a:t>‹#›</a:t>
            </a:fld>
            <a:endParaRPr lang="en-CA"/>
          </a:p>
        </p:txBody>
      </p:sp>
    </p:spTree>
    <p:extLst>
      <p:ext uri="{BB962C8B-B14F-4D97-AF65-F5344CB8AC3E}">
        <p14:creationId xmlns:p14="http://schemas.microsoft.com/office/powerpoint/2010/main" val="148640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500E244-21DA-4018-ACC3-64085646F9CF}" type="datetimeFigureOut">
              <a:rPr lang="en-CA" smtClean="0"/>
              <a:t>22/05/2019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C31A01E-FE4B-428E-9338-5902948D6067}" type="slidenum">
              <a:rPr lang="en-CA" smtClean="0"/>
              <a:t>‹#›</a:t>
            </a:fld>
            <a:endParaRPr lang="en-CA"/>
          </a:p>
        </p:txBody>
      </p:sp>
    </p:spTree>
    <p:extLst>
      <p:ext uri="{BB962C8B-B14F-4D97-AF65-F5344CB8AC3E}">
        <p14:creationId xmlns:p14="http://schemas.microsoft.com/office/powerpoint/2010/main" val="289477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500E244-21DA-4018-ACC3-64085646F9CF}" type="datetimeFigureOut">
              <a:rPr lang="en-CA" smtClean="0"/>
              <a:t>22/05/2019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C31A01E-FE4B-428E-9338-5902948D6067}" type="slidenum">
              <a:rPr lang="en-CA" smtClean="0"/>
              <a:t>‹#›</a:t>
            </a:fld>
            <a:endParaRPr lang="en-CA"/>
          </a:p>
        </p:txBody>
      </p:sp>
    </p:spTree>
    <p:extLst>
      <p:ext uri="{BB962C8B-B14F-4D97-AF65-F5344CB8AC3E}">
        <p14:creationId xmlns:p14="http://schemas.microsoft.com/office/powerpoint/2010/main" val="152570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0E244-21DA-4018-ACC3-64085646F9CF}" type="datetimeFigureOut">
              <a:rPr lang="en-CA" smtClean="0"/>
              <a:t>22/05/2019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C31A01E-FE4B-428E-9338-5902948D6067}" type="slidenum">
              <a:rPr lang="en-CA" smtClean="0"/>
              <a:t>‹#›</a:t>
            </a:fld>
            <a:endParaRPr lang="en-CA"/>
          </a:p>
        </p:txBody>
      </p:sp>
    </p:spTree>
    <p:extLst>
      <p:ext uri="{BB962C8B-B14F-4D97-AF65-F5344CB8AC3E}">
        <p14:creationId xmlns:p14="http://schemas.microsoft.com/office/powerpoint/2010/main" val="328620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0E244-21DA-4018-ACC3-64085646F9CF}" type="datetimeFigureOut">
              <a:rPr lang="en-CA" smtClean="0"/>
              <a:t>22/05/2019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C31A01E-FE4B-428E-9338-5902948D6067}" type="slidenum">
              <a:rPr lang="en-CA" smtClean="0"/>
              <a:t>‹#›</a:t>
            </a:fld>
            <a:endParaRPr lang="en-CA"/>
          </a:p>
        </p:txBody>
      </p:sp>
    </p:spTree>
    <p:extLst>
      <p:ext uri="{BB962C8B-B14F-4D97-AF65-F5344CB8AC3E}">
        <p14:creationId xmlns:p14="http://schemas.microsoft.com/office/powerpoint/2010/main" val="146999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00E244-21DA-4018-ACC3-64085646F9CF}" type="datetimeFigureOut">
              <a:rPr lang="en-CA" smtClean="0"/>
              <a:t>22/05/2019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C31A01E-FE4B-428E-9338-5902948D6067}" type="slidenum">
              <a:rPr lang="en-CA" smtClean="0"/>
              <a:t>‹#›</a:t>
            </a:fld>
            <a:endParaRPr lang="en-CA"/>
          </a:p>
        </p:txBody>
      </p:sp>
    </p:spTree>
    <p:extLst>
      <p:ext uri="{BB962C8B-B14F-4D97-AF65-F5344CB8AC3E}">
        <p14:creationId xmlns:p14="http://schemas.microsoft.com/office/powerpoint/2010/main" val="399932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rcRect l="4500" r="7196"/>
          <a:stretch/>
        </p:blipFill>
        <p:spPr>
          <a:xfrm>
            <a:off x="0" y="-1"/>
            <a:ext cx="12192000" cy="753872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0E244-21DA-4018-ACC3-64085646F9CF}" type="datetimeFigureOut">
              <a:rPr lang="en-CA" smtClean="0"/>
              <a:t>22/05/2019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1A01E-FE4B-428E-9338-5902948D6067}" type="slidenum">
              <a:rPr lang="en-CA" smtClean="0"/>
              <a:t>‹#›</a:t>
            </a:fld>
            <a:endParaRPr lang="en-CA"/>
          </a:p>
        </p:txBody>
      </p:sp>
      <p:pic>
        <p:nvPicPr>
          <p:cNvPr id="8" name="Picture 7"/>
          <p:cNvPicPr>
            <a:picLocks noChangeAspect="1"/>
          </p:cNvPicPr>
          <p:nvPr userDrawn="1"/>
        </p:nvPicPr>
        <p:blipFill rotWithShape="1">
          <a:blip r:embed="rId15">
            <a:extLst>
              <a:ext uri="{28A0092B-C50C-407E-A947-70E740481C1C}">
                <a14:useLocalDpi xmlns:a14="http://schemas.microsoft.com/office/drawing/2010/main" val="0"/>
              </a:ext>
            </a:extLst>
          </a:blip>
          <a:srcRect r="34125"/>
          <a:stretch/>
        </p:blipFill>
        <p:spPr>
          <a:xfrm>
            <a:off x="-214058" y="5211043"/>
            <a:ext cx="7632624" cy="1606164"/>
          </a:xfrm>
          <a:prstGeom prst="rect">
            <a:avLst/>
          </a:prstGeom>
        </p:spPr>
      </p:pic>
      <p:pic>
        <p:nvPicPr>
          <p:cNvPr id="9" name="Picture 8"/>
          <p:cNvPicPr>
            <a:picLocks noChangeAspect="1"/>
          </p:cNvPicPr>
          <p:nvPr userDrawn="1"/>
        </p:nvPicPr>
        <p:blipFill>
          <a:blip r:embed="rId16">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633059" y="4842344"/>
            <a:ext cx="2618592" cy="1963944"/>
          </a:xfrm>
          <a:prstGeom prst="rect">
            <a:avLst/>
          </a:prstGeom>
        </p:spPr>
      </p:pic>
      <p:pic>
        <p:nvPicPr>
          <p:cNvPr id="10" name="Picture 9"/>
          <p:cNvPicPr>
            <a:picLocks noChangeAspect="1"/>
          </p:cNvPicPr>
          <p:nvPr userDrawn="1"/>
        </p:nvPicPr>
        <p:blipFill rotWithShape="1">
          <a:blip r:embed="rId15">
            <a:extLst>
              <a:ext uri="{28A0092B-C50C-407E-A947-70E740481C1C}">
                <a14:useLocalDpi xmlns:a14="http://schemas.microsoft.com/office/drawing/2010/main" val="0"/>
              </a:ext>
            </a:extLst>
          </a:blip>
          <a:srcRect r="34125"/>
          <a:stretch/>
        </p:blipFill>
        <p:spPr>
          <a:xfrm>
            <a:off x="7875766" y="5252600"/>
            <a:ext cx="7632624" cy="1606164"/>
          </a:xfrm>
          <a:prstGeom prst="rect">
            <a:avLst/>
          </a:prstGeom>
        </p:spPr>
      </p:pic>
    </p:spTree>
    <p:extLst>
      <p:ext uri="{BB962C8B-B14F-4D97-AF65-F5344CB8AC3E}">
        <p14:creationId xmlns:p14="http://schemas.microsoft.com/office/powerpoint/2010/main" val="401719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1" y="-882594"/>
            <a:ext cx="12390781" cy="7749630"/>
          </a:xfrm>
          <a:prstGeom prst="rect">
            <a:avLst/>
          </a:prstGeom>
        </p:spPr>
      </p:pic>
    </p:spTree>
    <p:extLst>
      <p:ext uri="{BB962C8B-B14F-4D97-AF65-F5344CB8AC3E}">
        <p14:creationId xmlns:p14="http://schemas.microsoft.com/office/powerpoint/2010/main" val="1960978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BE5108"/>
                </a:solidFill>
                <a:latin typeface="Armalite Rifle" panose="02000000000000000000" pitchFamily="2" charset="0"/>
              </a:rPr>
              <a:t>Key Idea</a:t>
            </a:r>
            <a:endParaRPr lang="en-CA" dirty="0">
              <a:solidFill>
                <a:srgbClr val="BE5108"/>
              </a:solidFill>
              <a:latin typeface="Armalite Rifle" panose="02000000000000000000" pitchFamily="2" charset="0"/>
            </a:endParaRPr>
          </a:p>
        </p:txBody>
      </p:sp>
      <p:sp>
        <p:nvSpPr>
          <p:cNvPr id="3" name="Content Placeholder 2"/>
          <p:cNvSpPr>
            <a:spLocks noGrp="1"/>
          </p:cNvSpPr>
          <p:nvPr>
            <p:ph idx="1"/>
          </p:nvPr>
        </p:nvSpPr>
        <p:spPr>
          <a:xfrm>
            <a:off x="838199" y="1825625"/>
            <a:ext cx="8151055" cy="4351338"/>
          </a:xfrm>
        </p:spPr>
        <p:txBody>
          <a:bodyPr>
            <a:normAutofit/>
          </a:bodyPr>
          <a:lstStyle/>
          <a:p>
            <a:pPr marL="514350" indent="-514350">
              <a:buFont typeface="+mj-lt"/>
              <a:buAutoNum type="arabicPeriod" startAt="2"/>
            </a:pPr>
            <a:r>
              <a:rPr lang="en-CA" dirty="0" smtClean="0"/>
              <a:t>What will change our culture the most - not our message nor our doctrine, but our ethos and practice – is an influx of workers from the harvest for the harvest. </a:t>
            </a:r>
          </a:p>
          <a:p>
            <a:pPr lvl="1"/>
            <a:r>
              <a:rPr lang="en-CA" sz="2800" dirty="0" smtClean="0"/>
              <a:t>We will see the immense creation and cultivation of God pleasing culture, when we begin seeing lots of new believers sitting in our chairs! </a:t>
            </a:r>
            <a:endParaRPr lang="en-CA" sz="2800" dirty="0"/>
          </a:p>
        </p:txBody>
      </p:sp>
      <p:pic>
        <p:nvPicPr>
          <p:cNvPr id="6" name="Picture 6" descr="Image result for key idea"/>
          <p:cNvPicPr>
            <a:picLocks noChangeAspect="1" noChangeArrowheads="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31893" t="20194" r="32218" b="27228"/>
          <a:stretch/>
        </p:blipFill>
        <p:spPr bwMode="auto">
          <a:xfrm>
            <a:off x="9101794" y="984737"/>
            <a:ext cx="2935458" cy="378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86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29994" y="1361391"/>
            <a:ext cx="5534465" cy="4351338"/>
          </a:xfrm>
        </p:spPr>
        <p:txBody>
          <a:bodyPr/>
          <a:lstStyle/>
          <a:p>
            <a:pPr marL="514350" lvl="1" indent="-514350">
              <a:spcBef>
                <a:spcPts val="1000"/>
              </a:spcBef>
              <a:buFont typeface="+mj-lt"/>
              <a:buAutoNum type="arabicPeriod" startAt="3"/>
            </a:pPr>
            <a:r>
              <a:rPr lang="en-CA" sz="2800" dirty="0"/>
              <a:t>The most crucial </a:t>
            </a:r>
            <a:r>
              <a:rPr lang="en-CA" sz="2800" dirty="0" err="1"/>
              <a:t>microshift</a:t>
            </a:r>
            <a:r>
              <a:rPr lang="en-CA" sz="2800" dirty="0"/>
              <a:t> is that we find ourselves radically and fully committed and completely engaged in seeing that one person in our sphere of influence come to saving faith in Jesus. </a:t>
            </a:r>
          </a:p>
        </p:txBody>
      </p:sp>
      <p:pic>
        <p:nvPicPr>
          <p:cNvPr id="3074" name="Picture 2" descr="Image result for one on one evangelism"/>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4820" t="15626" r="11006" b="10199"/>
          <a:stretch/>
        </p:blipFill>
        <p:spPr bwMode="auto">
          <a:xfrm>
            <a:off x="6893169" y="1026942"/>
            <a:ext cx="4614204" cy="288387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788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547445"/>
            <a:ext cx="10515600" cy="3643531"/>
          </a:xfrm>
        </p:spPr>
        <p:txBody>
          <a:bodyPr>
            <a:normAutofit/>
          </a:bodyPr>
          <a:lstStyle/>
          <a:p>
            <a:pPr marL="0" indent="0" algn="ctr">
              <a:buNone/>
            </a:pPr>
            <a:r>
              <a:rPr lang="en-CA" sz="4000" dirty="0">
                <a:solidFill>
                  <a:srgbClr val="BE5108"/>
                </a:solidFill>
              </a:rPr>
              <a:t>“After Ehud came </a:t>
            </a:r>
            <a:r>
              <a:rPr lang="en-CA" sz="4000" dirty="0" err="1">
                <a:solidFill>
                  <a:srgbClr val="BE5108"/>
                </a:solidFill>
              </a:rPr>
              <a:t>Shamgar</a:t>
            </a:r>
            <a:r>
              <a:rPr lang="en-CA" sz="4000" dirty="0">
                <a:solidFill>
                  <a:srgbClr val="BE5108"/>
                </a:solidFill>
              </a:rPr>
              <a:t> son of </a:t>
            </a:r>
            <a:r>
              <a:rPr lang="en-CA" sz="4000" dirty="0" err="1">
                <a:solidFill>
                  <a:srgbClr val="BE5108"/>
                </a:solidFill>
              </a:rPr>
              <a:t>Anath</a:t>
            </a:r>
            <a:r>
              <a:rPr lang="en-CA" sz="4000" dirty="0">
                <a:solidFill>
                  <a:srgbClr val="BE5108"/>
                </a:solidFill>
              </a:rPr>
              <a:t>, who struck down six hundred Philistines with an </a:t>
            </a:r>
            <a:r>
              <a:rPr lang="en-CA" sz="4000" dirty="0" err="1">
                <a:solidFill>
                  <a:srgbClr val="BE5108"/>
                </a:solidFill>
              </a:rPr>
              <a:t>oxgoad</a:t>
            </a:r>
            <a:r>
              <a:rPr lang="en-CA" sz="4000" dirty="0">
                <a:solidFill>
                  <a:srgbClr val="BE5108"/>
                </a:solidFill>
              </a:rPr>
              <a:t>. He too saved Israel.” (Judges 3:31)</a:t>
            </a:r>
          </a:p>
        </p:txBody>
      </p:sp>
    </p:spTree>
    <p:extLst>
      <p:ext uri="{BB962C8B-B14F-4D97-AF65-F5344CB8AC3E}">
        <p14:creationId xmlns:p14="http://schemas.microsoft.com/office/powerpoint/2010/main" val="4169630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6288257" y="275809"/>
            <a:ext cx="5472333" cy="5901154"/>
          </a:xfrm>
        </p:spPr>
        <p:txBody>
          <a:bodyPr/>
          <a:lstStyle/>
          <a:p>
            <a:pPr marL="0" indent="0">
              <a:buNone/>
            </a:pPr>
            <a:r>
              <a:rPr lang="en-CA" sz="4400" dirty="0" smtClean="0">
                <a:solidFill>
                  <a:srgbClr val="BE5108"/>
                </a:solidFill>
                <a:latin typeface="Armalite Rifle" panose="02000000000000000000" pitchFamily="2" charset="0"/>
              </a:rPr>
              <a:t>THE CYCLICAL PATTERN OF THE BOOK OF JUDGES</a:t>
            </a:r>
          </a:p>
          <a:p>
            <a:r>
              <a:rPr lang="en-CA" dirty="0" smtClean="0"/>
              <a:t>While </a:t>
            </a:r>
            <a:r>
              <a:rPr lang="en-CA" dirty="0"/>
              <a:t>Israel is led by effective judges, the people live in such a way that God is pleased, yet as soon as that judge dies, Israelite culture goes off the rails. </a:t>
            </a:r>
          </a:p>
        </p:txBody>
      </p:sp>
      <p:pic>
        <p:nvPicPr>
          <p:cNvPr id="1026" name="Picture 2" descr="Image result for cyclical graphic"/>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9297" y="275809"/>
            <a:ext cx="4880659" cy="488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254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34573" y="337625"/>
            <a:ext cx="5561427" cy="5740862"/>
          </a:xfrm>
        </p:spPr>
        <p:txBody>
          <a:bodyPr>
            <a:normAutofit/>
          </a:bodyPr>
          <a:lstStyle/>
          <a:p>
            <a:pPr marL="0" indent="0">
              <a:buNone/>
            </a:pPr>
            <a:r>
              <a:rPr lang="en-CA" dirty="0" smtClean="0"/>
              <a:t>Because of their consumption of pagan culture, including the worship of false gods, Israel was oppressed by the Philistines.</a:t>
            </a:r>
          </a:p>
          <a:p>
            <a:pPr marL="0" indent="0">
              <a:buNone/>
            </a:pPr>
            <a:r>
              <a:rPr lang="en-CA" dirty="0" smtClean="0"/>
              <a:t>Judges </a:t>
            </a:r>
            <a:r>
              <a:rPr lang="en-CA" dirty="0"/>
              <a:t>5:6 sheds some light on the conditions the Israelites found themselves living under telling us that </a:t>
            </a:r>
            <a:r>
              <a:rPr lang="en-CA" dirty="0">
                <a:solidFill>
                  <a:srgbClr val="BE5108"/>
                </a:solidFill>
              </a:rPr>
              <a:t>“in the days of </a:t>
            </a:r>
            <a:r>
              <a:rPr lang="en-CA" dirty="0" err="1">
                <a:solidFill>
                  <a:srgbClr val="BE5108"/>
                </a:solidFill>
              </a:rPr>
              <a:t>Shamgar</a:t>
            </a:r>
            <a:r>
              <a:rPr lang="en-CA" dirty="0">
                <a:solidFill>
                  <a:srgbClr val="BE5108"/>
                </a:solidFill>
              </a:rPr>
              <a:t> son of </a:t>
            </a:r>
            <a:r>
              <a:rPr lang="en-CA" dirty="0" err="1">
                <a:solidFill>
                  <a:srgbClr val="BE5108"/>
                </a:solidFill>
              </a:rPr>
              <a:t>Anath</a:t>
            </a:r>
            <a:r>
              <a:rPr lang="en-CA" dirty="0">
                <a:solidFill>
                  <a:srgbClr val="BE5108"/>
                </a:solidFill>
              </a:rPr>
              <a:t>, … the highways were abandoned; </a:t>
            </a:r>
            <a:r>
              <a:rPr lang="en-CA" dirty="0" smtClean="0">
                <a:solidFill>
                  <a:srgbClr val="BE5108"/>
                </a:solidFill>
              </a:rPr>
              <a:t>travelers </a:t>
            </a:r>
            <a:r>
              <a:rPr lang="en-CA" dirty="0">
                <a:solidFill>
                  <a:srgbClr val="BE5108"/>
                </a:solidFill>
              </a:rPr>
              <a:t>took to winding paths</a:t>
            </a:r>
            <a:r>
              <a:rPr lang="en-CA" dirty="0" smtClean="0">
                <a:solidFill>
                  <a:srgbClr val="BE5108"/>
                </a:solidFill>
              </a:rPr>
              <a:t>”.</a:t>
            </a:r>
          </a:p>
          <a:p>
            <a:pPr marL="0" indent="0">
              <a:buNone/>
            </a:pPr>
            <a:r>
              <a:rPr lang="en-CA" dirty="0" smtClean="0">
                <a:solidFill>
                  <a:srgbClr val="BE5108"/>
                </a:solidFill>
              </a:rPr>
              <a:t> </a:t>
            </a:r>
            <a:endParaRPr lang="en-CA" dirty="0">
              <a:solidFill>
                <a:srgbClr val="BE5108"/>
              </a:solidFill>
            </a:endParaRPr>
          </a:p>
        </p:txBody>
      </p:sp>
      <p:pic>
        <p:nvPicPr>
          <p:cNvPr id="1026" name="Picture 2" descr="Image result for oppression"/>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32816" y="299260"/>
            <a:ext cx="5838511" cy="32695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oppression"/>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71542" b="87481"/>
          <a:stretch/>
        </p:blipFill>
        <p:spPr bwMode="auto">
          <a:xfrm>
            <a:off x="6232815" y="3429001"/>
            <a:ext cx="5838511" cy="1438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ppression"/>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32817" y="3568826"/>
            <a:ext cx="5838511" cy="107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098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239152"/>
            <a:ext cx="10515600" cy="5937812"/>
          </a:xfrm>
        </p:spPr>
        <p:txBody>
          <a:bodyPr>
            <a:normAutofit fontScale="70000" lnSpcReduction="20000"/>
          </a:bodyPr>
          <a:lstStyle/>
          <a:p>
            <a:pPr marL="0" indent="0">
              <a:buNone/>
            </a:pPr>
            <a:r>
              <a:rPr lang="en-CA" sz="4000" dirty="0" smtClean="0">
                <a:solidFill>
                  <a:srgbClr val="BE5108"/>
                </a:solidFill>
                <a:latin typeface="Armalite Rifle" panose="02000000000000000000" pitchFamily="2" charset="0"/>
              </a:rPr>
              <a:t>What’s a </a:t>
            </a:r>
            <a:r>
              <a:rPr lang="en-CA" sz="4000" dirty="0" err="1" smtClean="0">
                <a:solidFill>
                  <a:srgbClr val="BE5108"/>
                </a:solidFill>
                <a:latin typeface="Armalite Rifle" panose="02000000000000000000" pitchFamily="2" charset="0"/>
              </a:rPr>
              <a:t>Shamgar</a:t>
            </a:r>
            <a:r>
              <a:rPr lang="en-CA" sz="4000" dirty="0" smtClean="0">
                <a:solidFill>
                  <a:srgbClr val="BE5108"/>
                </a:solidFill>
                <a:latin typeface="Armalite Rifle" panose="02000000000000000000" pitchFamily="2" charset="0"/>
              </a:rPr>
              <a:t>?</a:t>
            </a:r>
          </a:p>
          <a:p>
            <a:r>
              <a:rPr lang="en-CA" sz="4000" dirty="0" err="1" smtClean="0"/>
              <a:t>Shamgar</a:t>
            </a:r>
            <a:r>
              <a:rPr lang="en-CA" sz="4000" dirty="0" smtClean="0"/>
              <a:t> </a:t>
            </a:r>
            <a:r>
              <a:rPr lang="en-CA" sz="4000" dirty="0"/>
              <a:t>is not a Hebrew name … it is a Canaanite </a:t>
            </a:r>
            <a:r>
              <a:rPr lang="en-CA" sz="4000" dirty="0" smtClean="0"/>
              <a:t>name. It’s </a:t>
            </a:r>
            <a:r>
              <a:rPr lang="en-CA" sz="4000" dirty="0"/>
              <a:t>very likely that </a:t>
            </a:r>
            <a:r>
              <a:rPr lang="en-CA" sz="4000" dirty="0" err="1"/>
              <a:t>Shamgar</a:t>
            </a:r>
            <a:r>
              <a:rPr lang="en-CA" sz="4000" dirty="0"/>
              <a:t> came from within the oppositional culture </a:t>
            </a:r>
            <a:r>
              <a:rPr lang="en-CA" sz="4000" dirty="0" smtClean="0"/>
              <a:t>itself and was called </a:t>
            </a:r>
            <a:r>
              <a:rPr lang="en-CA" sz="4000" dirty="0"/>
              <a:t>to deliver others from that same culture. </a:t>
            </a:r>
            <a:endParaRPr lang="en-CA" sz="4000" dirty="0" smtClean="0"/>
          </a:p>
          <a:p>
            <a:r>
              <a:rPr lang="en-US" sz="4000" dirty="0" err="1" smtClean="0"/>
              <a:t>Shamgar</a:t>
            </a:r>
            <a:r>
              <a:rPr lang="en-US" sz="4000" dirty="0" smtClean="0"/>
              <a:t> dispatched </a:t>
            </a:r>
            <a:r>
              <a:rPr lang="en-US" sz="4000" dirty="0"/>
              <a:t>600 </a:t>
            </a:r>
            <a:r>
              <a:rPr lang="en-US" sz="4000" dirty="0" smtClean="0"/>
              <a:t>Philistines; whether </a:t>
            </a:r>
            <a:r>
              <a:rPr lang="en-US" sz="4000" dirty="0"/>
              <a:t>this occurred in a single assault or over a series of guerilla type attacks, we are not </a:t>
            </a:r>
            <a:r>
              <a:rPr lang="en-US" sz="4000" dirty="0" smtClean="0"/>
              <a:t>told.</a:t>
            </a:r>
          </a:p>
          <a:p>
            <a:r>
              <a:rPr lang="en-US" sz="4000" dirty="0" smtClean="0"/>
              <a:t>He did so using an ox </a:t>
            </a:r>
            <a:r>
              <a:rPr lang="en-US" sz="4000" dirty="0"/>
              <a:t>goad </a:t>
            </a:r>
            <a:r>
              <a:rPr lang="en-US" sz="4000" dirty="0" smtClean="0"/>
              <a:t>- </a:t>
            </a:r>
            <a:r>
              <a:rPr lang="en-US" sz="4000" dirty="0"/>
              <a:t>an eight foot wooden pole, having, at one end, a spade for removing mud from the plow and, at the other, a sharp point for prodding oxen. </a:t>
            </a:r>
            <a:endParaRPr lang="en-US" sz="4000" dirty="0" smtClean="0"/>
          </a:p>
          <a:p>
            <a:r>
              <a:rPr lang="en-US" sz="4000" dirty="0" smtClean="0"/>
              <a:t>Very likely a simple </a:t>
            </a:r>
            <a:r>
              <a:rPr lang="en-US" sz="4000" dirty="0"/>
              <a:t>farmer untrained in military tactics, </a:t>
            </a:r>
            <a:r>
              <a:rPr lang="en-US" sz="4000" dirty="0" err="1" smtClean="0"/>
              <a:t>Shamgar</a:t>
            </a:r>
            <a:r>
              <a:rPr lang="en-US" sz="4000" dirty="0" smtClean="0"/>
              <a:t> used </a:t>
            </a:r>
            <a:r>
              <a:rPr lang="en-US" sz="4000" dirty="0"/>
              <a:t>whatever was within his reach </a:t>
            </a:r>
            <a:r>
              <a:rPr lang="en-US" sz="4000" dirty="0" smtClean="0"/>
              <a:t>to </a:t>
            </a:r>
            <a:r>
              <a:rPr lang="en-US" sz="4000" dirty="0"/>
              <a:t>combat oppressive culture. </a:t>
            </a:r>
            <a:endParaRPr lang="en-CA" sz="4000" dirty="0"/>
          </a:p>
          <a:p>
            <a:r>
              <a:rPr lang="en-US" sz="4000" dirty="0"/>
              <a:t>However it came to pass, </a:t>
            </a:r>
            <a:r>
              <a:rPr lang="en-US" sz="4000" dirty="0" err="1"/>
              <a:t>Shamgar</a:t>
            </a:r>
            <a:r>
              <a:rPr lang="en-US" sz="4000" dirty="0"/>
              <a:t> defeated 600 highly trained and fierce Philistine warriors using a farming implement</a:t>
            </a:r>
            <a:r>
              <a:rPr lang="en-US" sz="4000" dirty="0" smtClean="0"/>
              <a:t>.</a:t>
            </a:r>
            <a:endParaRPr lang="en-CA" sz="4000" dirty="0"/>
          </a:p>
          <a:p>
            <a:pPr marL="0" indent="0">
              <a:buNone/>
            </a:pPr>
            <a:endParaRPr lang="en-CA" sz="4000" dirty="0">
              <a:solidFill>
                <a:srgbClr val="BE5108"/>
              </a:solidFill>
              <a:latin typeface="Armalite Rifle" panose="02000000000000000000" pitchFamily="2" charset="0"/>
            </a:endParaRPr>
          </a:p>
          <a:p>
            <a:endParaRPr lang="en-CA" dirty="0"/>
          </a:p>
          <a:p>
            <a:endParaRPr lang="en-CA" dirty="0"/>
          </a:p>
        </p:txBody>
      </p:sp>
    </p:spTree>
    <p:extLst>
      <p:ext uri="{BB962C8B-B14F-4D97-AF65-F5344CB8AC3E}">
        <p14:creationId xmlns:p14="http://schemas.microsoft.com/office/powerpoint/2010/main" val="3667026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08" y="-28779"/>
            <a:ext cx="10515600" cy="1325563"/>
          </a:xfrm>
        </p:spPr>
        <p:txBody>
          <a:bodyPr/>
          <a:lstStyle/>
          <a:p>
            <a:r>
              <a:rPr lang="en-CA" dirty="0" smtClean="0">
                <a:solidFill>
                  <a:srgbClr val="BE5108"/>
                </a:solidFill>
                <a:latin typeface="Armalite Rifle" panose="02000000000000000000" pitchFamily="2" charset="0"/>
              </a:rPr>
              <a:t>The Power of </a:t>
            </a:r>
            <a:r>
              <a:rPr lang="en-CA" dirty="0" err="1" smtClean="0">
                <a:solidFill>
                  <a:srgbClr val="BE5108"/>
                </a:solidFill>
                <a:latin typeface="Armalite Rifle" panose="02000000000000000000" pitchFamily="2" charset="0"/>
              </a:rPr>
              <a:t>microshifts</a:t>
            </a:r>
            <a:endParaRPr lang="en-CA" dirty="0">
              <a:solidFill>
                <a:srgbClr val="BE5108"/>
              </a:solidFill>
              <a:latin typeface="Armalite Rifle" panose="02000000000000000000" pitchFamily="2" charset="0"/>
            </a:endParaRPr>
          </a:p>
        </p:txBody>
      </p:sp>
      <p:sp>
        <p:nvSpPr>
          <p:cNvPr id="3" name="Content Placeholder 2"/>
          <p:cNvSpPr>
            <a:spLocks noGrp="1"/>
          </p:cNvSpPr>
          <p:nvPr>
            <p:ph idx="1"/>
          </p:nvPr>
        </p:nvSpPr>
        <p:spPr>
          <a:xfrm>
            <a:off x="275479" y="1139478"/>
            <a:ext cx="8010391" cy="4798329"/>
          </a:xfrm>
        </p:spPr>
        <p:txBody>
          <a:bodyPr/>
          <a:lstStyle/>
          <a:p>
            <a:r>
              <a:rPr lang="en-CA" dirty="0" smtClean="0"/>
              <a:t>Ehud defeated the Moabites in a “one fell swoop” sort of moment, while it appears that </a:t>
            </a:r>
            <a:r>
              <a:rPr lang="en-CA" dirty="0" err="1" smtClean="0"/>
              <a:t>Shamgar</a:t>
            </a:r>
            <a:r>
              <a:rPr lang="en-CA" dirty="0" smtClean="0"/>
              <a:t> used a “death by a thousand cuts” methodology. </a:t>
            </a:r>
          </a:p>
          <a:p>
            <a:r>
              <a:rPr lang="en-CA" dirty="0" smtClean="0"/>
              <a:t>How do you eat an elephant? </a:t>
            </a:r>
            <a:endParaRPr lang="en-CA" dirty="0"/>
          </a:p>
          <a:p>
            <a:r>
              <a:rPr lang="en-CA" dirty="0" smtClean="0"/>
              <a:t>As the number of defeated Philistine soldiers at the hand of </a:t>
            </a:r>
            <a:r>
              <a:rPr lang="en-CA" dirty="0" err="1" smtClean="0"/>
              <a:t>Shamgar</a:t>
            </a:r>
            <a:r>
              <a:rPr lang="en-CA" dirty="0" smtClean="0"/>
              <a:t> mounted, his continued defiance of Philistine culture reached a tipping point and the Philistines were sent packing.</a:t>
            </a:r>
            <a:endParaRPr lang="en-CA" dirty="0"/>
          </a:p>
        </p:txBody>
      </p:sp>
      <p:pic>
        <p:nvPicPr>
          <p:cNvPr id="2050" name="Picture 2" descr="Image result for how do you eat an elephant"/>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0211" y="726610"/>
            <a:ext cx="3469819" cy="44925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97445" y="2372135"/>
            <a:ext cx="3138231" cy="523220"/>
          </a:xfrm>
          <a:prstGeom prst="rect">
            <a:avLst/>
          </a:prstGeom>
        </p:spPr>
        <p:txBody>
          <a:bodyPr wrap="none">
            <a:spAutoFit/>
          </a:bodyPr>
          <a:lstStyle/>
          <a:p>
            <a:r>
              <a:rPr lang="en-CA" sz="2800" dirty="0"/>
              <a:t>One bite at a time …</a:t>
            </a:r>
          </a:p>
        </p:txBody>
      </p:sp>
      <p:pic>
        <p:nvPicPr>
          <p:cNvPr id="8" name="Picture 2" descr="Image result for how do you eat an elephant"/>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b="77293"/>
          <a:stretch/>
        </p:blipFill>
        <p:spPr bwMode="auto">
          <a:xfrm>
            <a:off x="8600210" y="3776955"/>
            <a:ext cx="3469819" cy="144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86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20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56" y="-155391"/>
            <a:ext cx="10934700" cy="1325563"/>
          </a:xfrm>
        </p:spPr>
        <p:txBody>
          <a:bodyPr>
            <a:normAutofit/>
          </a:bodyPr>
          <a:lstStyle/>
          <a:p>
            <a:r>
              <a:rPr lang="en-CA" dirty="0" smtClean="0">
                <a:solidFill>
                  <a:srgbClr val="BE5108"/>
                </a:solidFill>
                <a:latin typeface="Armalite Rifle" panose="02000000000000000000" pitchFamily="2" charset="0"/>
              </a:rPr>
              <a:t>A </a:t>
            </a:r>
            <a:r>
              <a:rPr lang="en-CA" dirty="0" err="1" smtClean="0">
                <a:solidFill>
                  <a:srgbClr val="BE5108"/>
                </a:solidFill>
                <a:latin typeface="Armalite Rifle" panose="02000000000000000000" pitchFamily="2" charset="0"/>
              </a:rPr>
              <a:t>microshift</a:t>
            </a:r>
            <a:r>
              <a:rPr lang="en-CA" dirty="0" smtClean="0">
                <a:solidFill>
                  <a:srgbClr val="BE5108"/>
                </a:solidFill>
                <a:latin typeface="Armalite Rifle" panose="02000000000000000000" pitchFamily="2" charset="0"/>
              </a:rPr>
              <a:t> methodology</a:t>
            </a:r>
            <a:endParaRPr lang="en-CA" dirty="0">
              <a:solidFill>
                <a:srgbClr val="BE5108"/>
              </a:solidFill>
              <a:latin typeface="Armalite Rifle" panose="02000000000000000000" pitchFamily="2" charset="0"/>
            </a:endParaRPr>
          </a:p>
        </p:txBody>
      </p:sp>
      <p:sp>
        <p:nvSpPr>
          <p:cNvPr id="3" name="Content Placeholder 2"/>
          <p:cNvSpPr>
            <a:spLocks noGrp="1"/>
          </p:cNvSpPr>
          <p:nvPr>
            <p:ph idx="1"/>
          </p:nvPr>
        </p:nvSpPr>
        <p:spPr>
          <a:xfrm>
            <a:off x="331751" y="914399"/>
            <a:ext cx="10781725" cy="4877900"/>
          </a:xfrm>
        </p:spPr>
        <p:txBody>
          <a:bodyPr>
            <a:normAutofit lnSpcReduction="10000"/>
          </a:bodyPr>
          <a:lstStyle/>
          <a:p>
            <a:r>
              <a:rPr lang="en-CA" dirty="0" smtClean="0"/>
              <a:t>This </a:t>
            </a:r>
            <a:r>
              <a:rPr lang="en-CA" dirty="0"/>
              <a:t>sort of cultural victory </a:t>
            </a:r>
            <a:r>
              <a:rPr lang="en-CA" dirty="0" smtClean="0"/>
              <a:t>requires three things:</a:t>
            </a:r>
          </a:p>
          <a:p>
            <a:pPr marL="514350" indent="-514350">
              <a:buFont typeface="+mj-lt"/>
              <a:buAutoNum type="arabicPeriod"/>
            </a:pPr>
            <a:r>
              <a:rPr lang="en-CA" dirty="0" smtClean="0"/>
              <a:t>a </a:t>
            </a:r>
            <a:r>
              <a:rPr lang="en-CA" dirty="0"/>
              <a:t>passion or a commitment to an end</a:t>
            </a:r>
            <a:r>
              <a:rPr lang="en-CA" dirty="0" smtClean="0"/>
              <a:t>.</a:t>
            </a:r>
          </a:p>
          <a:p>
            <a:pPr marL="514350" indent="-514350">
              <a:buFont typeface="+mj-lt"/>
              <a:buAutoNum type="arabicPeriod"/>
            </a:pPr>
            <a:r>
              <a:rPr lang="en-CA" dirty="0" smtClean="0"/>
              <a:t>the </a:t>
            </a:r>
            <a:r>
              <a:rPr lang="en-CA" dirty="0"/>
              <a:t>specific e</a:t>
            </a:r>
            <a:r>
              <a:rPr lang="en-US" dirty="0" err="1"/>
              <a:t>mpowerment</a:t>
            </a:r>
            <a:r>
              <a:rPr lang="en-US" dirty="0"/>
              <a:t> of </a:t>
            </a:r>
            <a:r>
              <a:rPr lang="en-US" dirty="0" smtClean="0"/>
              <a:t>people; </a:t>
            </a:r>
            <a:r>
              <a:rPr lang="en-CA" dirty="0" smtClean="0">
                <a:solidFill>
                  <a:srgbClr val="BE5108"/>
                </a:solidFill>
              </a:rPr>
              <a:t>“</a:t>
            </a:r>
            <a:r>
              <a:rPr lang="en-CA" dirty="0">
                <a:solidFill>
                  <a:srgbClr val="BE5108"/>
                </a:solidFill>
              </a:rPr>
              <a:t>not by might nor by power, but by my Spirit,’ says the </a:t>
            </a:r>
            <a:r>
              <a:rPr lang="en-CA" cap="small" dirty="0">
                <a:solidFill>
                  <a:srgbClr val="BE5108"/>
                </a:solidFill>
              </a:rPr>
              <a:t>Lord</a:t>
            </a:r>
            <a:r>
              <a:rPr lang="en-CA" dirty="0">
                <a:solidFill>
                  <a:srgbClr val="BE5108"/>
                </a:solidFill>
              </a:rPr>
              <a:t> Almighty</a:t>
            </a:r>
            <a:r>
              <a:rPr lang="en-CA" dirty="0" smtClean="0">
                <a:solidFill>
                  <a:srgbClr val="BE5108"/>
                </a:solidFill>
              </a:rPr>
              <a:t>” (</a:t>
            </a:r>
            <a:r>
              <a:rPr lang="en-US" dirty="0" smtClean="0">
                <a:solidFill>
                  <a:srgbClr val="BE5108"/>
                </a:solidFill>
              </a:rPr>
              <a:t>Zechariah 4:6). </a:t>
            </a:r>
          </a:p>
          <a:p>
            <a:pPr marL="514350" indent="-514350">
              <a:buFont typeface="+mj-lt"/>
              <a:buAutoNum type="arabicPeriod"/>
            </a:pPr>
            <a:r>
              <a:rPr lang="en-US" dirty="0" smtClean="0"/>
              <a:t>specific </a:t>
            </a:r>
            <a:r>
              <a:rPr lang="en-US" dirty="0"/>
              <a:t>tools and gifting. </a:t>
            </a:r>
            <a:endParaRPr lang="en-US" dirty="0" smtClean="0"/>
          </a:p>
          <a:p>
            <a:pPr lvl="1"/>
            <a:r>
              <a:rPr lang="en-US" sz="2800" dirty="0" smtClean="0"/>
              <a:t>There </a:t>
            </a:r>
            <a:r>
              <a:rPr lang="en-US" sz="2800" dirty="0"/>
              <a:t>is a time for both crafting cultural weapons and for using that which is within reach; it requires sensitivity to God’s leading to know which route we ought to </a:t>
            </a:r>
            <a:r>
              <a:rPr lang="en-US" sz="2800" dirty="0" smtClean="0"/>
              <a:t>follow</a:t>
            </a:r>
          </a:p>
          <a:p>
            <a:pPr lvl="1"/>
            <a:r>
              <a:rPr lang="en-US" sz="2800" dirty="0" smtClean="0"/>
              <a:t>It </a:t>
            </a:r>
            <a:r>
              <a:rPr lang="en-US" sz="2800" dirty="0"/>
              <a:t>would seem that more often than not, the issue is not being ill-equipped, but failing to see how God has already equipped us to accomplish His will.</a:t>
            </a:r>
            <a:endParaRPr lang="en-CA" sz="2800" dirty="0"/>
          </a:p>
          <a:p>
            <a:r>
              <a:rPr lang="en-CA" dirty="0" smtClean="0"/>
              <a:t> </a:t>
            </a:r>
            <a:endParaRPr lang="en-CA" dirty="0"/>
          </a:p>
        </p:txBody>
      </p:sp>
      <p:sp>
        <p:nvSpPr>
          <p:cNvPr id="5" name="AutoShape 2" descr="Image result for key id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Image result for key ide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4" name="Picture 6" descr="Image result for key idea"/>
          <p:cNvPicPr>
            <a:picLocks noChangeAspect="1" noChangeArrowheads="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31893" t="20194" r="32218" b="27228"/>
          <a:stretch/>
        </p:blipFill>
        <p:spPr bwMode="auto">
          <a:xfrm>
            <a:off x="10030265" y="7936"/>
            <a:ext cx="1767839" cy="227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24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53" y="-140086"/>
            <a:ext cx="9972717" cy="1325563"/>
          </a:xfrm>
        </p:spPr>
        <p:txBody>
          <a:bodyPr/>
          <a:lstStyle/>
          <a:p>
            <a:r>
              <a:rPr lang="en-CA" dirty="0" smtClean="0">
                <a:solidFill>
                  <a:srgbClr val="BE5108"/>
                </a:solidFill>
                <a:latin typeface="Armalite Rifle" panose="02000000000000000000" pitchFamily="2" charset="0"/>
              </a:rPr>
              <a:t>Application</a:t>
            </a:r>
            <a:endParaRPr lang="en-CA" dirty="0">
              <a:solidFill>
                <a:srgbClr val="BE5108"/>
              </a:solidFill>
              <a:latin typeface="Armalite Rifle" panose="02000000000000000000" pitchFamily="2" charset="0"/>
            </a:endParaRPr>
          </a:p>
        </p:txBody>
      </p:sp>
      <p:sp>
        <p:nvSpPr>
          <p:cNvPr id="3" name="Content Placeholder 2"/>
          <p:cNvSpPr>
            <a:spLocks noGrp="1"/>
          </p:cNvSpPr>
          <p:nvPr>
            <p:ph idx="1"/>
          </p:nvPr>
        </p:nvSpPr>
        <p:spPr>
          <a:xfrm>
            <a:off x="365760" y="938138"/>
            <a:ext cx="11451102" cy="4351338"/>
          </a:xfrm>
        </p:spPr>
        <p:txBody>
          <a:bodyPr>
            <a:noAutofit/>
          </a:bodyPr>
          <a:lstStyle/>
          <a:p>
            <a:r>
              <a:rPr lang="en-US" dirty="0" smtClean="0"/>
              <a:t>Creating </a:t>
            </a:r>
            <a:r>
              <a:rPr lang="en-US" dirty="0"/>
              <a:t>or cultivating something different in the name of Jesus seems a daunting task given the pressure cooker we find ourselves </a:t>
            </a:r>
            <a:r>
              <a:rPr lang="en-US" dirty="0" smtClean="0"/>
              <a:t>in, yet </a:t>
            </a:r>
            <a:r>
              <a:rPr lang="en-US" dirty="0"/>
              <a:t>I believe that God is calling us to together </a:t>
            </a:r>
            <a:r>
              <a:rPr lang="en-US" dirty="0" smtClean="0"/>
              <a:t>begin </a:t>
            </a:r>
            <a:r>
              <a:rPr lang="en-US" dirty="0"/>
              <a:t>a cultural revolution in Jesus’ name and He is urging us to do so by many, many </a:t>
            </a:r>
            <a:r>
              <a:rPr lang="en-US" dirty="0" err="1"/>
              <a:t>microshifts</a:t>
            </a:r>
            <a:r>
              <a:rPr lang="en-US" dirty="0"/>
              <a:t>. </a:t>
            </a:r>
            <a:endParaRPr lang="en-US" dirty="0" smtClean="0"/>
          </a:p>
          <a:p>
            <a:r>
              <a:rPr lang="en-US" dirty="0" smtClean="0"/>
              <a:t>God’s </a:t>
            </a:r>
            <a:r>
              <a:rPr lang="en-US" dirty="0"/>
              <a:t>already equipped us with what we need to get the job </a:t>
            </a:r>
            <a:r>
              <a:rPr lang="en-US" dirty="0" smtClean="0"/>
              <a:t>done … </a:t>
            </a:r>
            <a:r>
              <a:rPr lang="en-US" dirty="0" smtClean="0">
                <a:solidFill>
                  <a:srgbClr val="BE5108"/>
                </a:solidFill>
              </a:rPr>
              <a:t>“</a:t>
            </a:r>
            <a:r>
              <a:rPr lang="en-CA" dirty="0">
                <a:solidFill>
                  <a:srgbClr val="BE5108"/>
                </a:solidFill>
              </a:rPr>
              <a:t>in [Christ] you have been enriched in every way … therefore you do not lack any spiritual gift” </a:t>
            </a:r>
            <a:r>
              <a:rPr lang="en-US" dirty="0">
                <a:solidFill>
                  <a:srgbClr val="BE5108"/>
                </a:solidFill>
              </a:rPr>
              <a:t>(1 Corinthians 1:5,7). </a:t>
            </a:r>
            <a:endParaRPr lang="en-US" dirty="0" smtClean="0">
              <a:solidFill>
                <a:srgbClr val="BE5108"/>
              </a:solidFill>
            </a:endParaRPr>
          </a:p>
          <a:p>
            <a:r>
              <a:rPr lang="en-US" dirty="0" smtClean="0"/>
              <a:t>We </a:t>
            </a:r>
            <a:r>
              <a:rPr lang="en-US" dirty="0"/>
              <a:t>have what we need to be creators and cultivators of culture, to withstand oppositional culture, yet we might just need to look at what we hold in our hands differently. </a:t>
            </a:r>
            <a:endParaRPr lang="en-CA" dirty="0"/>
          </a:p>
        </p:txBody>
      </p:sp>
    </p:spTree>
    <p:extLst>
      <p:ext uri="{BB962C8B-B14F-4D97-AF65-F5344CB8AC3E}">
        <p14:creationId xmlns:p14="http://schemas.microsoft.com/office/powerpoint/2010/main" val="414124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solidFill>
                  <a:srgbClr val="BE5108"/>
                </a:solidFill>
                <a:latin typeface="Armalite Rifle" panose="02000000000000000000" pitchFamily="2" charset="0"/>
              </a:rPr>
              <a:t>Key Idea</a:t>
            </a:r>
            <a:endParaRPr lang="en-CA" dirty="0">
              <a:solidFill>
                <a:srgbClr val="BE5108"/>
              </a:solidFill>
              <a:latin typeface="Armalite Rifle" panose="02000000000000000000" pitchFamily="2" charset="0"/>
            </a:endParaRPr>
          </a:p>
        </p:txBody>
      </p:sp>
      <p:sp>
        <p:nvSpPr>
          <p:cNvPr id="2" name="Content Placeholder 1"/>
          <p:cNvSpPr>
            <a:spLocks noGrp="1"/>
          </p:cNvSpPr>
          <p:nvPr>
            <p:ph idx="1"/>
          </p:nvPr>
        </p:nvSpPr>
        <p:spPr>
          <a:xfrm>
            <a:off x="838200" y="1445789"/>
            <a:ext cx="8896643" cy="4351338"/>
          </a:xfrm>
        </p:spPr>
        <p:txBody>
          <a:bodyPr>
            <a:normAutofit/>
          </a:bodyPr>
          <a:lstStyle/>
          <a:p>
            <a:pPr marL="514350" indent="-514350">
              <a:buFont typeface="+mj-lt"/>
              <a:buAutoNum type="arabicPeriod"/>
            </a:pPr>
            <a:r>
              <a:rPr lang="en-US" dirty="0" smtClean="0"/>
              <a:t>We must begin with passion and a firm commitment to an end.</a:t>
            </a:r>
          </a:p>
          <a:p>
            <a:pPr lvl="1"/>
            <a:r>
              <a:rPr lang="en-US" sz="2800" dirty="0" smtClean="0"/>
              <a:t>Our ministry will start in earnest when we become aware of the spiritual needs of people in our communities and become obsessed with compassion to reach out to them with the love of God. When we can honestly and emphatically claim that we live </a:t>
            </a:r>
            <a:r>
              <a:rPr lang="en-CA" sz="2800" dirty="0" smtClean="0">
                <a:solidFill>
                  <a:srgbClr val="BE5108"/>
                </a:solidFill>
              </a:rPr>
              <a:t>“not by might nor by power, but by [God’s] Spirit”</a:t>
            </a:r>
            <a:r>
              <a:rPr lang="en-CA" sz="2800" dirty="0" smtClean="0"/>
              <a:t>, cultural walls will come tumbling down. </a:t>
            </a:r>
          </a:p>
        </p:txBody>
      </p:sp>
      <p:pic>
        <p:nvPicPr>
          <p:cNvPr id="6" name="Picture 6" descr="Image result for key idea"/>
          <p:cNvPicPr>
            <a:picLocks noChangeAspect="1" noChangeArrowheads="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31893" t="20194" r="32218" b="27228"/>
          <a:stretch/>
        </p:blipFill>
        <p:spPr bwMode="auto">
          <a:xfrm>
            <a:off x="9600356" y="984737"/>
            <a:ext cx="2591644" cy="334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808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626</Words>
  <Application>Microsoft Office PowerPoint</Application>
  <PresentationFormat>Custom</PresentationFormat>
  <Paragraphs>37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The Power of microshifts</vt:lpstr>
      <vt:lpstr>A microshift methodology</vt:lpstr>
      <vt:lpstr>Application</vt:lpstr>
      <vt:lpstr>Key Idea</vt:lpstr>
      <vt:lpstr>Key Idea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Clubine</dc:creator>
  <cp:lastModifiedBy>Scott</cp:lastModifiedBy>
  <cp:revision>19</cp:revision>
  <dcterms:created xsi:type="dcterms:W3CDTF">2019-05-01T16:04:18Z</dcterms:created>
  <dcterms:modified xsi:type="dcterms:W3CDTF">2019-05-22T14:15:51Z</dcterms:modified>
</cp:coreProperties>
</file>