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69" r:id="rId4"/>
    <p:sldId id="273" r:id="rId5"/>
    <p:sldId id="274" r:id="rId6"/>
    <p:sldId id="259" r:id="rId7"/>
    <p:sldId id="270" r:id="rId8"/>
    <p:sldId id="260" r:id="rId9"/>
    <p:sldId id="267" r:id="rId10"/>
    <p:sldId id="272" r:id="rId11"/>
    <p:sldId id="268" r:id="rId12"/>
    <p:sldId id="271" r:id="rId13"/>
    <p:sldId id="262" r:id="rId14"/>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A3F"/>
    <a:srgbClr val="1E0F00"/>
    <a:srgbClr val="FFEB97"/>
    <a:srgbClr val="FFD00D"/>
    <a:srgbClr val="E9B307"/>
    <a:srgbClr val="FFCC00"/>
    <a:srgbClr val="FFCC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494" autoAdjust="0"/>
  </p:normalViewPr>
  <p:slideViewPr>
    <p:cSldViewPr snapToGrid="0" showGuides="1">
      <p:cViewPr varScale="1">
        <p:scale>
          <a:sx n="28" d="100"/>
          <a:sy n="28" d="100"/>
        </p:scale>
        <p:origin x="-96" y="-492"/>
      </p:cViewPr>
      <p:guideLst>
        <p:guide orient="horz" pos="1620"/>
        <p:guide pos="2880"/>
      </p:guideLst>
    </p:cSldViewPr>
  </p:slideViewPr>
  <p:notesTextViewPr>
    <p:cViewPr>
      <p:scale>
        <a:sx n="1" d="1"/>
        <a:sy n="1" d="1"/>
      </p:scale>
      <p:origin x="0" y="0"/>
    </p:cViewPr>
  </p:notesTextViewPr>
  <p:sorterViewPr>
    <p:cViewPr>
      <p:scale>
        <a:sx n="100" d="100"/>
        <a:sy n="100" d="100"/>
      </p:scale>
      <p:origin x="0" y="3024"/>
    </p:cViewPr>
  </p:sorterViewPr>
  <p:notesViewPr>
    <p:cSldViewPr snapToGrid="0" showGuides="1">
      <p:cViewPr varScale="1">
        <p:scale>
          <a:sx n="32" d="100"/>
          <a:sy n="32" d="100"/>
        </p:scale>
        <p:origin x="-1044" y="-8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DC58CA9-35F0-4DF5-BACA-D9610F142931}" type="datetimeFigureOut">
              <a:rPr lang="en-CA" smtClean="0"/>
              <a:t>27/02/2019</a:t>
            </a:fld>
            <a:endParaRPr lang="en-CA"/>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DEA1BAE-150C-4019-8860-942430555C0F}" type="slidenum">
              <a:rPr lang="en-CA" smtClean="0"/>
              <a:t>‹#›</a:t>
            </a:fld>
            <a:endParaRPr lang="en-CA"/>
          </a:p>
        </p:txBody>
      </p:sp>
    </p:spTree>
    <p:extLst>
      <p:ext uri="{BB962C8B-B14F-4D97-AF65-F5344CB8AC3E}">
        <p14:creationId xmlns:p14="http://schemas.microsoft.com/office/powerpoint/2010/main" val="78628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8D3A2692-0105-4970-BA58-ACB914BFEEE5}" type="datetimeFigureOut">
              <a:rPr lang="en-CA" smtClean="0"/>
              <a:t>27/02/2019</a:t>
            </a:fld>
            <a:endParaRPr lang="en-CA"/>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B5D49995-821F-41BC-9697-1A503206F005}" type="slidenum">
              <a:rPr lang="en-CA" smtClean="0"/>
              <a:t>‹#›</a:t>
            </a:fld>
            <a:endParaRPr lang="en-CA"/>
          </a:p>
        </p:txBody>
      </p:sp>
    </p:spTree>
    <p:extLst>
      <p:ext uri="{BB962C8B-B14F-4D97-AF65-F5344CB8AC3E}">
        <p14:creationId xmlns:p14="http://schemas.microsoft.com/office/powerpoint/2010/main" val="247825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5D49995-821F-41BC-9697-1A503206F005}" type="slidenum">
              <a:rPr lang="en-CA" smtClean="0"/>
              <a:t>11</a:t>
            </a:fld>
            <a:endParaRPr lang="en-CA"/>
          </a:p>
        </p:txBody>
      </p:sp>
    </p:spTree>
    <p:extLst>
      <p:ext uri="{BB962C8B-B14F-4D97-AF65-F5344CB8AC3E}">
        <p14:creationId xmlns:p14="http://schemas.microsoft.com/office/powerpoint/2010/main" val="194799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37403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7754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34459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Impact" panose="020B0806030902050204" pitchFamily="34" charset="0"/>
              </a:defRPr>
            </a:lvl1pPr>
          </a:lstStyle>
          <a:p>
            <a:r>
              <a:rPr lang="en-US" smtClean="0"/>
              <a:t>Click to edit Master title style</a:t>
            </a:r>
            <a:endParaRPr lang="en-CA"/>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9B9E30E-5874-4D27-AC06-4564164F9138}"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3007667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9E30E-5874-4D27-AC06-4564164F9138}" type="datetimeFigureOut">
              <a:rPr lang="en-CA" smtClean="0"/>
              <a:t>27/02/2019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9641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9B9E30E-5874-4D27-AC06-4564164F9138}" type="datetimeFigureOut">
              <a:rPr lang="en-CA" smtClean="0"/>
              <a:t>27/02/2019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102429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9B9E30E-5874-4D27-AC06-4564164F9138}" type="datetimeFigureOut">
              <a:rPr lang="en-CA" smtClean="0"/>
              <a:t>27/02/2019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107162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9B9E30E-5874-4D27-AC06-4564164F9138}" type="datetimeFigureOut">
              <a:rPr lang="en-CA" smtClean="0"/>
              <a:t>27/02/2019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48403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9E30E-5874-4D27-AC06-4564164F9138}" type="datetimeFigureOut">
              <a:rPr lang="en-CA" smtClean="0"/>
              <a:t>27/02/2019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85477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9E30E-5874-4D27-AC06-4564164F9138}" type="datetimeFigureOut">
              <a:rPr lang="en-CA" smtClean="0"/>
              <a:t>27/02/2019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337930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9E30E-5874-4D27-AC06-4564164F9138}" type="datetimeFigureOut">
              <a:rPr lang="en-CA" smtClean="0"/>
              <a:t>27/02/2019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495A302-30C2-4425-A96B-DDEC9D6A7F5F}" type="slidenum">
              <a:rPr lang="en-CA" smtClean="0"/>
              <a:t>‹#›</a:t>
            </a:fld>
            <a:endParaRPr lang="en-CA"/>
          </a:p>
        </p:txBody>
      </p:sp>
    </p:spTree>
    <p:extLst>
      <p:ext uri="{BB962C8B-B14F-4D97-AF65-F5344CB8AC3E}">
        <p14:creationId xmlns:p14="http://schemas.microsoft.com/office/powerpoint/2010/main" val="291521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710208" y="4692720"/>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B9E30E-5874-4D27-AC06-4564164F9138}" type="datetimeFigureOut">
              <a:rPr lang="en-CA" smtClean="0"/>
              <a:t>27/02/2019</a:t>
            </a:fld>
            <a:endParaRPr lang="en-CA"/>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95A302-30C2-4425-A96B-DDEC9D6A7F5F}" type="slidenum">
              <a:rPr lang="en-CA" smtClean="0"/>
              <a:t>‹#›</a:t>
            </a:fld>
            <a:endParaRPr lang="en-CA"/>
          </a:p>
        </p:txBody>
      </p:sp>
      <p:pic>
        <p:nvPicPr>
          <p:cNvPr id="7" name="Picture 2" descr="See the source image"/>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 y="-54006"/>
            <a:ext cx="9234103" cy="52720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userDrawn="1"/>
        </p:nvSpPr>
        <p:spPr>
          <a:xfrm>
            <a:off x="253008" y="4527037"/>
            <a:ext cx="1979712" cy="45444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dirty="0" smtClean="0">
                <a:solidFill>
                  <a:schemeClr val="bg1"/>
                </a:solidFill>
                <a:effectLst>
                  <a:outerShdw blurRad="38100" dist="38100" dir="2700000" algn="tl">
                    <a:srgbClr val="000000">
                      <a:alpha val="43137"/>
                    </a:srgbClr>
                  </a:outerShdw>
                </a:effectLst>
                <a:latin typeface="Lobster 1.3" pitchFamily="50" charset="0"/>
              </a:rPr>
              <a:t>Colossians</a:t>
            </a:r>
            <a:endParaRPr lang="en-CA" sz="3200" dirty="0">
              <a:solidFill>
                <a:schemeClr val="bg1"/>
              </a:solidFill>
              <a:effectLst>
                <a:outerShdw blurRad="38100" dist="38100" dir="2700000" algn="tl">
                  <a:srgbClr val="000000">
                    <a:alpha val="43137"/>
                  </a:srgbClr>
                </a:outerShdw>
              </a:effectLst>
              <a:latin typeface="Lobster 1.3" pitchFamily="50" charset="0"/>
            </a:endParaRPr>
          </a:p>
        </p:txBody>
      </p:sp>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19667" y="3867894"/>
            <a:ext cx="1214345" cy="735546"/>
          </a:xfrm>
          <a:prstGeom prst="rect">
            <a:avLst/>
          </a:prstGeom>
        </p:spPr>
      </p:pic>
    </p:spTree>
    <p:extLst>
      <p:ext uri="{BB962C8B-B14F-4D97-AF65-F5344CB8AC3E}">
        <p14:creationId xmlns:p14="http://schemas.microsoft.com/office/powerpoint/2010/main" val="327763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endParaRPr lang="en-CA"/>
          </a:p>
        </p:txBody>
      </p:sp>
      <p:sp>
        <p:nvSpPr>
          <p:cNvPr id="13" name="Subtitle 12"/>
          <p:cNvSpPr>
            <a:spLocks noGrp="1"/>
          </p:cNvSpPr>
          <p:nvPr>
            <p:ph type="subTitle" idx="1"/>
          </p:nvPr>
        </p:nvSpPr>
        <p:spPr/>
        <p:txBody>
          <a:bodyPr/>
          <a:lstStyle/>
          <a:p>
            <a:endParaRPr lang="en-CA"/>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804"/>
            <a:ext cx="9144000" cy="5141270"/>
          </a:xfrm>
          <a:prstGeom prst="rect">
            <a:avLst/>
          </a:prstGeom>
        </p:spPr>
      </p:pic>
    </p:spTree>
    <p:extLst>
      <p:ext uri="{BB962C8B-B14F-4D97-AF65-F5344CB8AC3E}">
        <p14:creationId xmlns:p14="http://schemas.microsoft.com/office/powerpoint/2010/main" val="2544958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414" y="145250"/>
            <a:ext cx="8507288" cy="3394472"/>
          </a:xfrm>
        </p:spPr>
        <p:txBody>
          <a:bodyPr>
            <a:noAutofit/>
          </a:bodyPr>
          <a:lstStyle/>
          <a:p>
            <a:r>
              <a:rPr lang="en-CA" sz="2800" dirty="0" smtClean="0"/>
              <a:t>Effective evangelism involves both word and deed:</a:t>
            </a:r>
          </a:p>
          <a:p>
            <a:pPr marL="514350" indent="-514350">
              <a:buFont typeface="+mj-lt"/>
              <a:buAutoNum type="arabicPeriod"/>
            </a:pPr>
            <a:r>
              <a:rPr lang="en-CA" sz="2800" dirty="0" smtClean="0"/>
              <a:t>Wise action - </a:t>
            </a:r>
            <a:r>
              <a:rPr lang="en-CA" sz="2800" dirty="0" smtClean="0">
                <a:solidFill>
                  <a:srgbClr val="FFDA3F"/>
                </a:solidFill>
              </a:rPr>
              <a:t>“be </a:t>
            </a:r>
            <a:r>
              <a:rPr lang="en-CA" sz="2800" dirty="0">
                <a:solidFill>
                  <a:srgbClr val="FFDA3F"/>
                </a:solidFill>
              </a:rPr>
              <a:t>wise in the way you act toward outsiders; make the most of </a:t>
            </a:r>
            <a:r>
              <a:rPr lang="en-CA" sz="2800" dirty="0" smtClean="0">
                <a:solidFill>
                  <a:srgbClr val="FFDA3F"/>
                </a:solidFill>
              </a:rPr>
              <a:t>every </a:t>
            </a:r>
            <a:r>
              <a:rPr lang="en-CA" sz="2800" dirty="0">
                <a:solidFill>
                  <a:srgbClr val="FFDA3F"/>
                </a:solidFill>
              </a:rPr>
              <a:t>opportunity</a:t>
            </a:r>
            <a:r>
              <a:rPr lang="en-CA" sz="2800" dirty="0" smtClean="0">
                <a:solidFill>
                  <a:srgbClr val="FFDA3F"/>
                </a:solidFill>
              </a:rPr>
              <a:t>” (v.5). </a:t>
            </a:r>
          </a:p>
          <a:p>
            <a:pPr marL="514350" indent="-514350">
              <a:buFont typeface="+mj-lt"/>
              <a:buAutoNum type="arabicPeriod"/>
            </a:pPr>
            <a:r>
              <a:rPr lang="en-CA" sz="2800" dirty="0" smtClean="0"/>
              <a:t>Grace-filled words - </a:t>
            </a:r>
            <a:r>
              <a:rPr lang="en-CA" sz="2800" dirty="0" smtClean="0">
                <a:solidFill>
                  <a:srgbClr val="FFDA3F"/>
                </a:solidFill>
              </a:rPr>
              <a:t>“</a:t>
            </a:r>
            <a:r>
              <a:rPr lang="en-CA" sz="2800" dirty="0">
                <a:solidFill>
                  <a:srgbClr val="FFDA3F"/>
                </a:solidFill>
              </a:rPr>
              <a:t>let </a:t>
            </a:r>
            <a:r>
              <a:rPr lang="en-CA" sz="2800" dirty="0" smtClean="0">
                <a:solidFill>
                  <a:srgbClr val="FFDA3F"/>
                </a:solidFill>
              </a:rPr>
              <a:t>your </a:t>
            </a:r>
            <a:r>
              <a:rPr lang="en-CA" sz="2800" dirty="0">
                <a:solidFill>
                  <a:srgbClr val="FFDA3F"/>
                </a:solidFill>
              </a:rPr>
              <a:t>conversation be always full of grace, seasoned with salt</a:t>
            </a:r>
            <a:r>
              <a:rPr lang="en-CA" sz="2800" dirty="0" smtClean="0">
                <a:solidFill>
                  <a:srgbClr val="FFDA3F"/>
                </a:solidFill>
              </a:rPr>
              <a:t>” (v.6). </a:t>
            </a:r>
          </a:p>
          <a:p>
            <a:pPr marL="0" indent="0" algn="r">
              <a:buNone/>
            </a:pPr>
            <a:r>
              <a:rPr lang="en-CA" sz="2800" dirty="0" smtClean="0"/>
              <a:t>When </a:t>
            </a:r>
            <a:r>
              <a:rPr lang="en-CA" sz="2800" dirty="0"/>
              <a:t>it comes to effective evangelism, Scripture calls for us to exercise much wisdom. </a:t>
            </a:r>
            <a:r>
              <a:rPr lang="en-CA" sz="2800" dirty="0" smtClean="0"/>
              <a:t>The </a:t>
            </a:r>
            <a:r>
              <a:rPr lang="en-CA" sz="2800" dirty="0"/>
              <a:t>goal of </a:t>
            </a:r>
            <a:r>
              <a:rPr lang="en-CA" sz="2800" dirty="0" smtClean="0"/>
              <a:t>true wisdom is </a:t>
            </a:r>
            <a:r>
              <a:rPr lang="en-CA" sz="2800" dirty="0"/>
              <a:t>to lead people to </a:t>
            </a:r>
            <a:r>
              <a:rPr lang="en-CA" sz="2800" dirty="0" smtClean="0"/>
              <a:t>righteousness and because Christ </a:t>
            </a:r>
            <a:r>
              <a:rPr lang="en-CA" sz="2800" dirty="0"/>
              <a:t>Jesus </a:t>
            </a:r>
            <a:r>
              <a:rPr lang="en-CA" sz="2800" dirty="0" smtClean="0"/>
              <a:t>		has </a:t>
            </a:r>
            <a:r>
              <a:rPr lang="en-CA" sz="2800" dirty="0"/>
              <a:t>become our righteousness, </a:t>
            </a:r>
            <a:r>
              <a:rPr lang="en-CA" sz="2800" dirty="0" smtClean="0"/>
              <a:t>the </a:t>
            </a:r>
            <a:r>
              <a:rPr lang="en-CA" sz="2800" dirty="0"/>
              <a:t>goal of wisdom is therefore to lead people to Christ. </a:t>
            </a:r>
            <a:endParaRPr lang="en-CA" sz="2800" dirty="0">
              <a:solidFill>
                <a:srgbClr val="FFDA3F"/>
              </a:solidFill>
            </a:endParaRPr>
          </a:p>
        </p:txBody>
      </p:sp>
      <p:sp>
        <p:nvSpPr>
          <p:cNvPr id="5" name="AutoShape 4" descr="Image result for christ love church"/>
          <p:cNvSpPr>
            <a:spLocks noChangeAspect="1" noChangeArrowheads="1"/>
          </p:cNvSpPr>
          <p:nvPr/>
        </p:nvSpPr>
        <p:spPr bwMode="auto">
          <a:xfrm>
            <a:off x="63500" y="-898525"/>
            <a:ext cx="285750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christ love church"/>
          <p:cNvSpPr>
            <a:spLocks noChangeAspect="1" noChangeArrowheads="1"/>
          </p:cNvSpPr>
          <p:nvPr/>
        </p:nvSpPr>
        <p:spPr bwMode="auto">
          <a:xfrm>
            <a:off x="215900" y="-746125"/>
            <a:ext cx="285750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64983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sp>
        <p:nvSpPr>
          <p:cNvPr id="4" name="Content Placeholder 3"/>
          <p:cNvSpPr>
            <a:spLocks noGrp="1"/>
          </p:cNvSpPr>
          <p:nvPr>
            <p:ph idx="1"/>
          </p:nvPr>
        </p:nvSpPr>
        <p:spPr/>
        <p:txBody>
          <a:bodyPr/>
          <a:lstStyle/>
          <a:p>
            <a:endParaRPr lang="en-CA"/>
          </a:p>
        </p:txBody>
      </p:sp>
      <p:pic>
        <p:nvPicPr>
          <p:cNvPr id="409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118" y="712560"/>
            <a:ext cx="5849830" cy="40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80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2302" r="75484"/>
          <a:stretch/>
        </p:blipFill>
        <p:spPr>
          <a:xfrm>
            <a:off x="25989" y="3794024"/>
            <a:ext cx="2241755" cy="1424021"/>
          </a:xfrm>
          <a:prstGeom prst="rect">
            <a:avLst/>
          </a:prstGeom>
        </p:spPr>
      </p:pic>
      <p:sp>
        <p:nvSpPr>
          <p:cNvPr id="3" name="Content Placeholder 2"/>
          <p:cNvSpPr>
            <a:spLocks noGrp="1"/>
          </p:cNvSpPr>
          <p:nvPr>
            <p:ph idx="1"/>
          </p:nvPr>
        </p:nvSpPr>
        <p:spPr>
          <a:xfrm>
            <a:off x="195943" y="123478"/>
            <a:ext cx="8708569" cy="3394472"/>
          </a:xfrm>
        </p:spPr>
        <p:txBody>
          <a:bodyPr>
            <a:noAutofit/>
          </a:bodyPr>
          <a:lstStyle/>
          <a:p>
            <a:pPr marL="0" indent="0" algn="r">
              <a:buNone/>
            </a:pPr>
            <a:r>
              <a:rPr lang="en-CA" sz="2800" dirty="0" smtClean="0">
                <a:solidFill>
                  <a:srgbClr val="FFDA3F"/>
                </a:solidFill>
              </a:rPr>
              <a:t>“There </a:t>
            </a:r>
            <a:r>
              <a:rPr lang="en-CA" sz="2800" dirty="0">
                <a:solidFill>
                  <a:srgbClr val="FFDA3F"/>
                </a:solidFill>
              </a:rPr>
              <a:t>is no Gentile or Jew, circumcised or uncircumcised, barbarian, Scythian, slave or free, but Christ is all, and is in all” (Colossians 3:11); </a:t>
            </a:r>
            <a:r>
              <a:rPr lang="en-CA" sz="2800" dirty="0" smtClean="0">
                <a:solidFill>
                  <a:srgbClr val="FFDA3F"/>
                </a:solidFill>
              </a:rPr>
              <a:t>no </a:t>
            </a:r>
            <a:r>
              <a:rPr lang="en-CA" sz="2800" dirty="0">
                <a:solidFill>
                  <a:srgbClr val="FFDA3F"/>
                </a:solidFill>
              </a:rPr>
              <a:t>“male and female, for you are all one in Christ Jesus</a:t>
            </a:r>
            <a:r>
              <a:rPr lang="en-CA" sz="2800" dirty="0" smtClean="0">
                <a:solidFill>
                  <a:srgbClr val="FFDA3F"/>
                </a:solidFill>
              </a:rPr>
              <a:t>” (</a:t>
            </a:r>
            <a:r>
              <a:rPr lang="en-CA" sz="2800" dirty="0">
                <a:solidFill>
                  <a:srgbClr val="FFDA3F"/>
                </a:solidFill>
              </a:rPr>
              <a:t>Galatians 3:28</a:t>
            </a:r>
            <a:r>
              <a:rPr lang="en-CA" sz="2800" dirty="0" smtClean="0">
                <a:solidFill>
                  <a:srgbClr val="FFDA3F"/>
                </a:solidFill>
              </a:rPr>
              <a:t>).</a:t>
            </a:r>
          </a:p>
          <a:p>
            <a:pPr marL="0" indent="0" algn="r">
              <a:buNone/>
            </a:pPr>
            <a:r>
              <a:rPr lang="en-CA" sz="2800" dirty="0" smtClean="0"/>
              <a:t>In this list, we </a:t>
            </a:r>
            <a:r>
              <a:rPr lang="en-CA" sz="2800" dirty="0"/>
              <a:t>find men and women, </a:t>
            </a:r>
            <a:r>
              <a:rPr lang="en-CA" sz="2800" dirty="0" smtClean="0"/>
              <a:t>slaves </a:t>
            </a:r>
            <a:r>
              <a:rPr lang="en-CA" sz="2800" dirty="0"/>
              <a:t>and </a:t>
            </a:r>
            <a:r>
              <a:rPr lang="en-CA" sz="2800" dirty="0" smtClean="0"/>
              <a:t>free</a:t>
            </a:r>
            <a:r>
              <a:rPr lang="en-CA" sz="2800" dirty="0"/>
              <a:t>, Jews and Gentiles, luminaries and misfits, all presented on equal ground as vital members of the body of </a:t>
            </a:r>
            <a:r>
              <a:rPr lang="en-CA" sz="2800" dirty="0" smtClean="0"/>
              <a:t>Christ.</a:t>
            </a:r>
            <a:endParaRPr lang="en-CA" sz="2800" dirty="0">
              <a:solidFill>
                <a:srgbClr val="FFDA3F"/>
              </a:solidFill>
            </a:endParaRPr>
          </a:p>
          <a:p>
            <a:pPr marL="0" indent="0" algn="r">
              <a:buNone/>
            </a:pPr>
            <a:r>
              <a:rPr lang="en-CA" sz="2800" dirty="0" smtClean="0"/>
              <a:t>If </a:t>
            </a:r>
            <a:r>
              <a:rPr lang="en-CA" sz="2800" dirty="0"/>
              <a:t>Christ is supreme, if He is “in the church”, if He is in all </a:t>
            </a:r>
            <a:r>
              <a:rPr lang="en-CA" sz="2800" dirty="0" smtClean="0"/>
              <a:t>and </a:t>
            </a:r>
            <a:r>
              <a:rPr lang="en-CA" sz="2800" dirty="0"/>
              <a:t>is all, then the growth in both depth and </a:t>
            </a:r>
            <a:r>
              <a:rPr lang="en-CA" sz="2800" dirty="0" smtClean="0"/>
              <a:t>breadth of </a:t>
            </a:r>
            <a:r>
              <a:rPr lang="en-CA" sz="2800" dirty="0"/>
              <a:t>the church is due to His presence </a:t>
            </a:r>
            <a:r>
              <a:rPr lang="en-CA" sz="2800" dirty="0" smtClean="0"/>
              <a:t>within </a:t>
            </a:r>
            <a:r>
              <a:rPr lang="en-CA" sz="2800" dirty="0"/>
              <a:t>and through the activity of the church. </a:t>
            </a:r>
          </a:p>
        </p:txBody>
      </p:sp>
    </p:spTree>
    <p:extLst>
      <p:ext uri="{BB962C8B-B14F-4D97-AF65-F5344CB8AC3E}">
        <p14:creationId xmlns:p14="http://schemas.microsoft.com/office/powerpoint/2010/main" val="36010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790" y="128793"/>
            <a:ext cx="4482790" cy="2592288"/>
          </a:xfrm>
        </p:spPr>
        <p:txBody>
          <a:bodyPr>
            <a:noAutofit/>
          </a:bodyPr>
          <a:lstStyle/>
          <a:p>
            <a:pPr>
              <a:lnSpc>
                <a:spcPct val="90000"/>
              </a:lnSpc>
            </a:pPr>
            <a:r>
              <a:rPr lang="en-CA" sz="2800" dirty="0"/>
              <a:t>W</a:t>
            </a:r>
            <a:r>
              <a:rPr lang="en-CA" sz="2800" dirty="0" smtClean="0"/>
              <a:t>hen </a:t>
            </a:r>
            <a:r>
              <a:rPr lang="en-CA" sz="2800" dirty="0"/>
              <a:t>Christ, in whom are hidden all the treasures of wisdom and knowledge, is placed in a proper position of centrality within a community, the people of that community will be encouraged in heart and united in love, having the full riches of complete understanding, knowing Christ intimately. </a:t>
            </a:r>
            <a:endParaRPr lang="en-CA" sz="2800" dirty="0"/>
          </a:p>
        </p:txBody>
      </p:sp>
      <p:pic>
        <p:nvPicPr>
          <p:cNvPr id="614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7705"/>
          <a:stretch/>
        </p:blipFill>
        <p:spPr bwMode="auto">
          <a:xfrm>
            <a:off x="133812" y="1497379"/>
            <a:ext cx="4229078" cy="1736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3681" y="1438513"/>
            <a:ext cx="3323063" cy="1107996"/>
          </a:xfrm>
          <a:prstGeom prst="rect">
            <a:avLst/>
          </a:prstGeom>
          <a:noFill/>
        </p:spPr>
        <p:txBody>
          <a:bodyPr wrap="square" rtlCol="0">
            <a:spAutoFit/>
          </a:bodyPr>
          <a:lstStyle/>
          <a:p>
            <a:r>
              <a:rPr lang="en-CA" sz="6600" dirty="0" smtClean="0">
                <a:latin typeface="Impact" panose="020B0806030902050204" pitchFamily="34" charset="0"/>
              </a:rPr>
              <a:t>CHRIST’S</a:t>
            </a:r>
            <a:endParaRPr lang="en-CA" sz="6600" dirty="0">
              <a:latin typeface="Impact" panose="020B0806030902050204" pitchFamily="34" charset="0"/>
            </a:endParaRPr>
          </a:p>
        </p:txBody>
      </p:sp>
    </p:spTree>
    <p:extLst>
      <p:ext uri="{BB962C8B-B14F-4D97-AF65-F5344CB8AC3E}">
        <p14:creationId xmlns:p14="http://schemas.microsoft.com/office/powerpoint/2010/main" val="381890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2" name="Content Placeholder 1"/>
          <p:cNvSpPr>
            <a:spLocks noGrp="1"/>
          </p:cNvSpPr>
          <p:nvPr>
            <p:ph idx="1"/>
          </p:nvPr>
        </p:nvSpPr>
        <p:spPr>
          <a:xfrm>
            <a:off x="457200" y="195486"/>
            <a:ext cx="8229600" cy="4752528"/>
          </a:xfrm>
        </p:spPr>
        <p:txBody>
          <a:bodyPr>
            <a:noAutofit/>
          </a:bodyPr>
          <a:lstStyle/>
          <a:p>
            <a:pPr marL="0" indent="0" algn="r">
              <a:buNone/>
            </a:pPr>
            <a:r>
              <a:rPr lang="en-CA" sz="2800" dirty="0">
                <a:solidFill>
                  <a:srgbClr val="FFDA3F"/>
                </a:solidFill>
              </a:rPr>
              <a:t>“Devote yourselves to prayer, being watchful and thankful. And pray for us, too, that God may open a door for our message, so that we may proclaim the mystery of Christ, for which I am in chains.</a:t>
            </a:r>
            <a:r>
              <a:rPr lang="en-CA" sz="2800" baseline="30000" dirty="0">
                <a:solidFill>
                  <a:srgbClr val="FFDA3F"/>
                </a:solidFill>
              </a:rPr>
              <a:t> </a:t>
            </a:r>
            <a:r>
              <a:rPr lang="en-CA" sz="2800" dirty="0">
                <a:solidFill>
                  <a:srgbClr val="FFDA3F"/>
                </a:solidFill>
              </a:rPr>
              <a:t>Pray that I may proclaim it clearly, as I should. Be wise in the way you act toward outsiders; make the most of every opportunity. Let your conversation be always full of grace, seasoned with salt, so that you may know how to answer everyone</a:t>
            </a:r>
            <a:r>
              <a:rPr lang="en-CA" sz="2800" dirty="0" smtClean="0">
                <a:solidFill>
                  <a:srgbClr val="FFDA3F"/>
                </a:solidFill>
              </a:rPr>
              <a:t>.” </a:t>
            </a:r>
            <a:endParaRPr lang="en-CA" sz="2800" dirty="0">
              <a:solidFill>
                <a:srgbClr val="FFDA3F"/>
              </a:solidFill>
            </a:endParaRPr>
          </a:p>
        </p:txBody>
      </p:sp>
    </p:spTree>
    <p:extLst>
      <p:ext uri="{BB962C8B-B14F-4D97-AF65-F5344CB8AC3E}">
        <p14:creationId xmlns:p14="http://schemas.microsoft.com/office/powerpoint/2010/main" val="1640734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67544" y="195486"/>
            <a:ext cx="8280920" cy="4824536"/>
          </a:xfrm>
        </p:spPr>
        <p:txBody>
          <a:bodyPr>
            <a:noAutofit/>
          </a:bodyPr>
          <a:lstStyle/>
          <a:p>
            <a:pPr marL="0" indent="0" algn="r">
              <a:lnSpc>
                <a:spcPct val="90000"/>
              </a:lnSpc>
              <a:spcBef>
                <a:spcPts val="0"/>
              </a:spcBef>
              <a:buNone/>
            </a:pPr>
            <a:r>
              <a:rPr lang="en-CA" sz="2800" dirty="0" smtClean="0">
                <a:solidFill>
                  <a:srgbClr val="FFDA3F"/>
                </a:solidFill>
              </a:rPr>
              <a:t>“</a:t>
            </a:r>
            <a:r>
              <a:rPr lang="en-CA" sz="2800" dirty="0" err="1">
                <a:solidFill>
                  <a:srgbClr val="FFDA3F"/>
                </a:solidFill>
              </a:rPr>
              <a:t>Tychicus</a:t>
            </a:r>
            <a:r>
              <a:rPr lang="en-CA" sz="2800" dirty="0">
                <a:solidFill>
                  <a:srgbClr val="FFDA3F"/>
                </a:solidFill>
              </a:rPr>
              <a:t> will tell you all the news about me. He is a dear brother, a faithful minister and fellow servant in the Lord. I am sending him to you for the express purpose that you may know about our circumstances and that he may encourage your hearts. He is coming with </a:t>
            </a:r>
            <a:r>
              <a:rPr lang="en-CA" sz="2800" dirty="0" err="1">
                <a:solidFill>
                  <a:srgbClr val="FFDA3F"/>
                </a:solidFill>
              </a:rPr>
              <a:t>Onesimus</a:t>
            </a:r>
            <a:r>
              <a:rPr lang="en-CA" sz="2800" dirty="0">
                <a:solidFill>
                  <a:srgbClr val="FFDA3F"/>
                </a:solidFill>
              </a:rPr>
              <a:t>, our faithful and dear brother, who is one of you. They will tell you everything that is happening here. My fellow prisoner Aristarchus sends you his greetings, as does Mark, the cousin of Barnabas. </a:t>
            </a:r>
            <a:r>
              <a:rPr lang="en-CA" sz="2800" dirty="0" smtClean="0">
                <a:solidFill>
                  <a:srgbClr val="FFDA3F"/>
                </a:solidFill>
              </a:rPr>
              <a:t>            		(</a:t>
            </a:r>
            <a:r>
              <a:rPr lang="en-CA" sz="2800" dirty="0">
                <a:solidFill>
                  <a:srgbClr val="FFDA3F"/>
                </a:solidFill>
              </a:rPr>
              <a:t>You have received instructions about him; if he comes to you, welcome him</a:t>
            </a:r>
            <a:r>
              <a:rPr lang="en-CA" sz="2800" dirty="0" smtClean="0">
                <a:solidFill>
                  <a:srgbClr val="FFDA3F"/>
                </a:solidFill>
              </a:rPr>
              <a:t>.)</a:t>
            </a:r>
            <a:endParaRPr lang="en-CA" sz="2800" dirty="0">
              <a:solidFill>
                <a:srgbClr val="FFDA3F"/>
              </a:solidFill>
            </a:endParaRPr>
          </a:p>
        </p:txBody>
      </p:sp>
    </p:spTree>
    <p:extLst>
      <p:ext uri="{BB962C8B-B14F-4D97-AF65-F5344CB8AC3E}">
        <p14:creationId xmlns:p14="http://schemas.microsoft.com/office/powerpoint/2010/main" val="253041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95486"/>
            <a:ext cx="8229600" cy="4752528"/>
          </a:xfrm>
        </p:spPr>
        <p:txBody>
          <a:bodyPr>
            <a:normAutofit fontScale="55000" lnSpcReduction="20000"/>
          </a:bodyPr>
          <a:lstStyle/>
          <a:p>
            <a:pPr marL="0" indent="0" algn="r">
              <a:buNone/>
            </a:pPr>
            <a:r>
              <a:rPr lang="en-CA" sz="5400" dirty="0" smtClean="0">
                <a:solidFill>
                  <a:srgbClr val="FFDA3F"/>
                </a:solidFill>
              </a:rPr>
              <a:t>“Jesus</a:t>
            </a:r>
            <a:r>
              <a:rPr lang="en-CA" sz="5400" dirty="0">
                <a:solidFill>
                  <a:srgbClr val="FFDA3F"/>
                </a:solidFill>
              </a:rPr>
              <a:t>, who is called Justus, also sends greetings. These are the only Jews among my co-workers for the kingdom of God, and they have proved a comfort to </a:t>
            </a:r>
            <a:r>
              <a:rPr lang="en-CA" sz="5400" dirty="0" smtClean="0">
                <a:solidFill>
                  <a:srgbClr val="FFDA3F"/>
                </a:solidFill>
              </a:rPr>
              <a:t>me. </a:t>
            </a:r>
            <a:r>
              <a:rPr lang="en-CA" sz="5100" dirty="0" err="1" smtClean="0">
                <a:solidFill>
                  <a:srgbClr val="FFDA3F"/>
                </a:solidFill>
              </a:rPr>
              <a:t>Epaphras</a:t>
            </a:r>
            <a:r>
              <a:rPr lang="en-CA" sz="5100" dirty="0">
                <a:solidFill>
                  <a:srgbClr val="FFDA3F"/>
                </a:solidFill>
              </a:rPr>
              <a:t>, who is one of you and a servant of Christ Jesus, sends greetings. He is always wrestling in prayer for you, that you may stand firm in all the will of God, mature and fully assured. I vouch for him that he is working hard for you and for those at Laodicea and Hierapolis. Our dear friend Luke, the doctor, and Demas send greetings. Give my greetings to </a:t>
            </a:r>
            <a:r>
              <a:rPr lang="en-CA" sz="5100" dirty="0" smtClean="0">
                <a:solidFill>
                  <a:srgbClr val="FFDA3F"/>
                </a:solidFill>
              </a:rPr>
              <a:t>	the </a:t>
            </a:r>
            <a:r>
              <a:rPr lang="en-CA" sz="5100" dirty="0">
                <a:solidFill>
                  <a:srgbClr val="FFDA3F"/>
                </a:solidFill>
              </a:rPr>
              <a:t>brothers and sisters at Laodicea, and to </a:t>
            </a:r>
            <a:r>
              <a:rPr lang="en-CA" sz="5100" dirty="0" err="1">
                <a:solidFill>
                  <a:srgbClr val="FFDA3F"/>
                </a:solidFill>
              </a:rPr>
              <a:t>Nympha</a:t>
            </a:r>
            <a:r>
              <a:rPr lang="en-CA" sz="5100" dirty="0">
                <a:solidFill>
                  <a:srgbClr val="FFDA3F"/>
                </a:solidFill>
              </a:rPr>
              <a:t> and the church in her house</a:t>
            </a:r>
            <a:r>
              <a:rPr lang="en-CA" sz="5100" dirty="0" smtClean="0">
                <a:solidFill>
                  <a:srgbClr val="FFDA3F"/>
                </a:solidFill>
              </a:rPr>
              <a:t>.” </a:t>
            </a:r>
            <a:endParaRPr lang="en-CA" dirty="0">
              <a:solidFill>
                <a:srgbClr val="FFDA3F"/>
              </a:solidFill>
            </a:endParaRPr>
          </a:p>
        </p:txBody>
      </p:sp>
    </p:spTree>
    <p:extLst>
      <p:ext uri="{BB962C8B-B14F-4D97-AF65-F5344CB8AC3E}">
        <p14:creationId xmlns:p14="http://schemas.microsoft.com/office/powerpoint/2010/main" val="493740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915566"/>
            <a:ext cx="8229600" cy="3394472"/>
          </a:xfrm>
        </p:spPr>
        <p:txBody>
          <a:bodyPr>
            <a:normAutofit/>
          </a:bodyPr>
          <a:lstStyle/>
          <a:p>
            <a:pPr marL="0" indent="0" algn="r">
              <a:buNone/>
            </a:pPr>
            <a:r>
              <a:rPr lang="en-CA" sz="2800" dirty="0" smtClean="0">
                <a:solidFill>
                  <a:srgbClr val="FFDA3F"/>
                </a:solidFill>
              </a:rPr>
              <a:t>“After </a:t>
            </a:r>
            <a:r>
              <a:rPr lang="en-CA" sz="2800" dirty="0">
                <a:solidFill>
                  <a:srgbClr val="FFDA3F"/>
                </a:solidFill>
              </a:rPr>
              <a:t>this letter has been read to you, see that it is also read in the church of the </a:t>
            </a:r>
            <a:r>
              <a:rPr lang="en-CA" sz="2800" dirty="0" err="1">
                <a:solidFill>
                  <a:srgbClr val="FFDA3F"/>
                </a:solidFill>
              </a:rPr>
              <a:t>Laodiceans</a:t>
            </a:r>
            <a:r>
              <a:rPr lang="en-CA" sz="2800" dirty="0">
                <a:solidFill>
                  <a:srgbClr val="FFDA3F"/>
                </a:solidFill>
              </a:rPr>
              <a:t> and that you in turn read the letter from Laodicea. Tell </a:t>
            </a:r>
            <a:r>
              <a:rPr lang="en-CA" sz="2800" dirty="0" err="1">
                <a:solidFill>
                  <a:srgbClr val="FFDA3F"/>
                </a:solidFill>
              </a:rPr>
              <a:t>Archippus</a:t>
            </a:r>
            <a:r>
              <a:rPr lang="en-CA" sz="2800" dirty="0">
                <a:solidFill>
                  <a:srgbClr val="FFDA3F"/>
                </a:solidFill>
              </a:rPr>
              <a:t>: “See to it that you complete the ministry you have received in the Lord.” I, Paul, write this greeting in my own hand. Remember my chains. Grace be with you.”</a:t>
            </a:r>
          </a:p>
          <a:p>
            <a:pPr marL="0" indent="0" algn="r">
              <a:buNone/>
            </a:pPr>
            <a:r>
              <a:rPr lang="en-CA" sz="2800" dirty="0" smtClean="0">
                <a:solidFill>
                  <a:srgbClr val="FFDA3F"/>
                </a:solidFill>
              </a:rPr>
              <a:t>(Colossians 4:2-18)</a:t>
            </a:r>
            <a:endParaRPr lang="en-CA" sz="2800" dirty="0">
              <a:solidFill>
                <a:srgbClr val="FFDA3F"/>
              </a:solidFill>
            </a:endParaRPr>
          </a:p>
          <a:p>
            <a:endParaRPr lang="en-CA" sz="2800" dirty="0">
              <a:solidFill>
                <a:srgbClr val="FFDA3F"/>
              </a:solidFill>
            </a:endParaRPr>
          </a:p>
          <a:p>
            <a:endParaRPr lang="en-CA" sz="2800" dirty="0">
              <a:solidFill>
                <a:srgbClr val="FFDA3F"/>
              </a:solidFill>
            </a:endParaRPr>
          </a:p>
        </p:txBody>
      </p:sp>
    </p:spTree>
    <p:extLst>
      <p:ext uri="{BB962C8B-B14F-4D97-AF65-F5344CB8AC3E}">
        <p14:creationId xmlns:p14="http://schemas.microsoft.com/office/powerpoint/2010/main" val="357815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72302" r="75484"/>
          <a:stretch/>
        </p:blipFill>
        <p:spPr>
          <a:xfrm>
            <a:off x="25989" y="3794024"/>
            <a:ext cx="2241755" cy="1424021"/>
          </a:xfrm>
          <a:prstGeom prst="rect">
            <a:avLst/>
          </a:prstGeom>
        </p:spPr>
      </p:pic>
      <p:sp>
        <p:nvSpPr>
          <p:cNvPr id="5" name="Content Placeholder 4"/>
          <p:cNvSpPr>
            <a:spLocks noGrp="1"/>
          </p:cNvSpPr>
          <p:nvPr>
            <p:ph idx="1"/>
          </p:nvPr>
        </p:nvSpPr>
        <p:spPr>
          <a:xfrm>
            <a:off x="206829" y="272144"/>
            <a:ext cx="4822371" cy="4315830"/>
          </a:xfrm>
        </p:spPr>
        <p:txBody>
          <a:bodyPr>
            <a:noAutofit/>
          </a:bodyPr>
          <a:lstStyle/>
          <a:p>
            <a:r>
              <a:rPr lang="en-CA" sz="2800" dirty="0"/>
              <a:t>N</a:t>
            </a:r>
            <a:r>
              <a:rPr lang="en-CA" sz="2800" dirty="0" smtClean="0"/>
              <a:t>ote the </a:t>
            </a:r>
            <a:r>
              <a:rPr lang="en-CA" sz="2800" dirty="0"/>
              <a:t>dual directionality of growth that Paul commends. He speaks of vertical growth – growth in knowledge of God and in depth of relationship with Jesus – and of horizontal growth – growth in the volume of people enveloped by the church. </a:t>
            </a:r>
            <a:endParaRPr lang="en-CA" sz="2800" dirty="0"/>
          </a:p>
        </p:txBody>
      </p:sp>
      <p:sp>
        <p:nvSpPr>
          <p:cNvPr id="7" name="Rectangle 6"/>
          <p:cNvSpPr/>
          <p:nvPr/>
        </p:nvSpPr>
        <p:spPr>
          <a:xfrm>
            <a:off x="5116287" y="-236562"/>
            <a:ext cx="4208242" cy="576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http://www.freegreatpicture.net/files/39/917-tr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008" y="627534"/>
            <a:ext cx="3341488" cy="3497424"/>
          </a:xfrm>
          <a:prstGeom prst="rect">
            <a:avLst/>
          </a:prstGeom>
          <a:noFill/>
          <a:extLst>
            <a:ext uri="{909E8E84-426E-40DD-AFC4-6F175D3DCCD1}">
              <a14:hiddenFill xmlns:a14="http://schemas.microsoft.com/office/drawing/2010/main">
                <a:solidFill>
                  <a:srgbClr val="FFFFFF"/>
                </a:solidFill>
              </a14:hiddenFill>
            </a:ext>
          </a:extLst>
        </p:spPr>
      </p:pic>
      <p:sp>
        <p:nvSpPr>
          <p:cNvPr id="3" name="Left-Right Arrow 2"/>
          <p:cNvSpPr/>
          <p:nvPr/>
        </p:nvSpPr>
        <p:spPr>
          <a:xfrm>
            <a:off x="6542182" y="297654"/>
            <a:ext cx="1944216" cy="504056"/>
          </a:xfrm>
          <a:prstGeom prst="leftRightArrow">
            <a:avLst/>
          </a:prstGeom>
          <a:solidFill>
            <a:srgbClr val="FFDA3F"/>
          </a:solidFill>
          <a:ln>
            <a:solidFill>
              <a:srgbClr val="FFD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Up-Down Arrow 3"/>
          <p:cNvSpPr/>
          <p:nvPr/>
        </p:nvSpPr>
        <p:spPr>
          <a:xfrm>
            <a:off x="5585183" y="2038350"/>
            <a:ext cx="500001" cy="1728192"/>
          </a:xfrm>
          <a:prstGeom prst="upDownArrow">
            <a:avLst/>
          </a:prstGeom>
          <a:solidFill>
            <a:srgbClr val="FFDA3F"/>
          </a:solidFill>
          <a:ln>
            <a:solidFill>
              <a:srgbClr val="FFDA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8" name="Picture 4"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63379" t="53442"/>
          <a:stretch/>
        </p:blipFill>
        <p:spPr bwMode="auto">
          <a:xfrm>
            <a:off x="6490971" y="3363838"/>
            <a:ext cx="2080819" cy="184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par>
                                <p:cTn id="7" presetID="6" presetClass="emph" presetSubtype="0" fill="hold" grpId="0" nodeType="withEffect">
                                  <p:stCondLst>
                                    <p:cond delay="0"/>
                                  </p:stCondLst>
                                  <p:childTnLst>
                                    <p:animScale>
                                      <p:cBhvr>
                                        <p:cTn id="8"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2302" r="75484"/>
          <a:stretch/>
        </p:blipFill>
        <p:spPr>
          <a:xfrm>
            <a:off x="25989" y="3794024"/>
            <a:ext cx="2241755" cy="1424021"/>
          </a:xfrm>
          <a:prstGeom prst="rect">
            <a:avLst/>
          </a:prstGeom>
        </p:spPr>
      </p:pic>
      <p:sp>
        <p:nvSpPr>
          <p:cNvPr id="3" name="Content Placeholder 2"/>
          <p:cNvSpPr>
            <a:spLocks noGrp="1"/>
          </p:cNvSpPr>
          <p:nvPr>
            <p:ph idx="1"/>
          </p:nvPr>
        </p:nvSpPr>
        <p:spPr>
          <a:xfrm>
            <a:off x="457200" y="121690"/>
            <a:ext cx="8291264" cy="2592288"/>
          </a:xfrm>
        </p:spPr>
        <p:txBody>
          <a:bodyPr>
            <a:noAutofit/>
          </a:bodyPr>
          <a:lstStyle/>
          <a:p>
            <a:pPr>
              <a:lnSpc>
                <a:spcPct val="90000"/>
              </a:lnSpc>
            </a:pPr>
            <a:r>
              <a:rPr lang="en-CA" sz="2600" dirty="0"/>
              <a:t>P</a:t>
            </a:r>
            <a:r>
              <a:rPr lang="en-CA" sz="2600" dirty="0" smtClean="0"/>
              <a:t>ermitting </a:t>
            </a:r>
            <a:r>
              <a:rPr lang="en-CA" sz="2600" dirty="0"/>
              <a:t>Christ supremacy in all things really does make a difference in </a:t>
            </a:r>
            <a:r>
              <a:rPr lang="en-CA" sz="2600" dirty="0" smtClean="0"/>
              <a:t>life, both </a:t>
            </a:r>
            <a:r>
              <a:rPr lang="en-CA" sz="2600" dirty="0"/>
              <a:t>in the here and now and, eventually, in eternity. </a:t>
            </a:r>
            <a:endParaRPr lang="en-CA" sz="2600" dirty="0" smtClean="0"/>
          </a:p>
          <a:p>
            <a:pPr marL="2155825" indent="-360363">
              <a:lnSpc>
                <a:spcPct val="90000"/>
              </a:lnSpc>
            </a:pPr>
            <a:r>
              <a:rPr lang="en-CA" sz="2600" dirty="0" smtClean="0"/>
              <a:t>EMCC: as </a:t>
            </a:r>
            <a:r>
              <a:rPr lang="en-CA" sz="2600" dirty="0"/>
              <a:t>a tribe, we are all about being sent into the world to proclaim the Good News of Jesus, facilitating life change in individuals both now and for eternity. </a:t>
            </a:r>
            <a:endParaRPr lang="en-CA" sz="2600" dirty="0" smtClean="0"/>
          </a:p>
          <a:p>
            <a:pPr marL="2155825" indent="-360363">
              <a:lnSpc>
                <a:spcPct val="90000"/>
              </a:lnSpc>
            </a:pPr>
            <a:r>
              <a:rPr lang="en-CA" sz="2600" dirty="0" smtClean="0"/>
              <a:t>Hillside: we </a:t>
            </a:r>
            <a:r>
              <a:rPr lang="en-CA" sz="2600" dirty="0"/>
              <a:t>are challenged to “impact our neighbours by being a Christ-like community</a:t>
            </a:r>
            <a:r>
              <a:rPr lang="en-CA" sz="2600" dirty="0" smtClean="0"/>
              <a:t>”, not by coercing </a:t>
            </a:r>
            <a:r>
              <a:rPr lang="en-CA" sz="2600" dirty="0"/>
              <a:t>people into following Jesus, but by </a:t>
            </a:r>
            <a:r>
              <a:rPr lang="en-CA" sz="2600" dirty="0" smtClean="0"/>
              <a:t>inviting people </a:t>
            </a:r>
            <a:r>
              <a:rPr lang="en-CA" sz="2600" dirty="0"/>
              <a:t>into a relationship with Jesus Christ and His church.</a:t>
            </a:r>
            <a:endParaRPr lang="en-CA" sz="2600" dirty="0"/>
          </a:p>
        </p:txBody>
      </p:sp>
      <p:sp>
        <p:nvSpPr>
          <p:cNvPr id="4" name="Title 3"/>
          <p:cNvSpPr>
            <a:spLocks noGrp="1"/>
          </p:cNvSpPr>
          <p:nvPr>
            <p:ph type="title"/>
          </p:nvPr>
        </p:nvSpPr>
        <p:spPr/>
        <p:txBody>
          <a:bodyPr/>
          <a:lstStyle/>
          <a:p>
            <a:endParaRPr lang="en-CA"/>
          </a:p>
        </p:txBody>
      </p:sp>
      <p:grpSp>
        <p:nvGrpSpPr>
          <p:cNvPr id="9" name="Group 8"/>
          <p:cNvGrpSpPr/>
          <p:nvPr/>
        </p:nvGrpSpPr>
        <p:grpSpPr>
          <a:xfrm>
            <a:off x="283033" y="1741715"/>
            <a:ext cx="1950152" cy="576871"/>
            <a:chOff x="283033" y="1741715"/>
            <a:chExt cx="1950152" cy="576871"/>
          </a:xfrm>
        </p:grpSpPr>
        <p:sp>
          <p:nvSpPr>
            <p:cNvPr id="8" name="Rectangle 7"/>
            <p:cNvSpPr/>
            <p:nvPr/>
          </p:nvSpPr>
          <p:spPr>
            <a:xfrm>
              <a:off x="283033" y="1741715"/>
              <a:ext cx="1950152" cy="576871"/>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83" y="1795926"/>
              <a:ext cx="1867830" cy="490002"/>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85" y="3685961"/>
            <a:ext cx="1951200" cy="529453"/>
          </a:xfrm>
          <a:prstGeom prst="rect">
            <a:avLst/>
          </a:prstGeom>
        </p:spPr>
      </p:pic>
    </p:spTree>
    <p:extLst>
      <p:ext uri="{BB962C8B-B14F-4D97-AF65-F5344CB8AC3E}">
        <p14:creationId xmlns:p14="http://schemas.microsoft.com/office/powerpoint/2010/main" val="286475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8820" y="1066555"/>
            <a:ext cx="5575609" cy="3010389"/>
          </a:xfrm>
        </p:spPr>
        <p:txBody>
          <a:bodyPr>
            <a:noAutofit/>
          </a:bodyPr>
          <a:lstStyle/>
          <a:p>
            <a:r>
              <a:rPr lang="en-CA" sz="2800" dirty="0" smtClean="0"/>
              <a:t>Paul urges </a:t>
            </a:r>
            <a:r>
              <a:rPr lang="en-CA" sz="2800" dirty="0"/>
              <a:t>the church to exist as a fellowship of mutual </a:t>
            </a:r>
            <a:r>
              <a:rPr lang="en-CA" sz="2800" dirty="0" smtClean="0"/>
              <a:t>prayer: “as </a:t>
            </a:r>
            <a:r>
              <a:rPr lang="en-CA" sz="2800" dirty="0"/>
              <a:t>I pray for you, might you also pray for me”. </a:t>
            </a:r>
            <a:endParaRPr lang="en-CA" sz="2800" dirty="0" smtClean="0"/>
          </a:p>
          <a:p>
            <a:r>
              <a:rPr lang="en-CA" sz="2800" dirty="0" smtClean="0"/>
              <a:t>Author </a:t>
            </a:r>
            <a:r>
              <a:rPr lang="en-CA" sz="2800" dirty="0"/>
              <a:t>N.T. Wright </a:t>
            </a:r>
            <a:r>
              <a:rPr lang="en-CA" sz="2800" dirty="0" smtClean="0"/>
              <a:t>- “</a:t>
            </a:r>
            <a:r>
              <a:rPr lang="en-CA" sz="2800" dirty="0"/>
              <a:t>there is a strange web of interlocking causes that works when people </a:t>
            </a:r>
            <a:r>
              <a:rPr lang="en-CA" sz="2800" dirty="0" smtClean="0"/>
              <a:t>pray.”</a:t>
            </a:r>
            <a:endParaRPr lang="en-CA" sz="2800" dirty="0"/>
          </a:p>
        </p:txBody>
      </p:sp>
      <p:sp>
        <p:nvSpPr>
          <p:cNvPr id="3" name="Title 2"/>
          <p:cNvSpPr>
            <a:spLocks noGrp="1"/>
          </p:cNvSpPr>
          <p:nvPr>
            <p:ph type="title"/>
          </p:nvPr>
        </p:nvSpPr>
        <p:spPr>
          <a:xfrm>
            <a:off x="174171" y="205979"/>
            <a:ext cx="8882743" cy="857250"/>
          </a:xfrm>
        </p:spPr>
        <p:txBody>
          <a:bodyPr>
            <a:noAutofit/>
          </a:bodyPr>
          <a:lstStyle/>
          <a:p>
            <a:r>
              <a:rPr lang="en-CA" sz="3400" dirty="0" smtClean="0"/>
              <a:t>Regular </a:t>
            </a:r>
            <a:r>
              <a:rPr lang="en-CA" sz="3400" dirty="0"/>
              <a:t>habits that permit effective </a:t>
            </a:r>
            <a:r>
              <a:rPr lang="en-CA" sz="3400" dirty="0" smtClean="0"/>
              <a:t>evangelism</a:t>
            </a:r>
            <a:endParaRPr lang="en-CA" sz="3400" dirty="0"/>
          </a:p>
        </p:txBody>
      </p:sp>
      <p:pic>
        <p:nvPicPr>
          <p:cNvPr id="2052"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19" y="1148638"/>
            <a:ext cx="2588204" cy="258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4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2332"/>
            <a:ext cx="8229600" cy="857250"/>
          </a:xfrm>
        </p:spPr>
        <p:txBody>
          <a:bodyPr/>
          <a:lstStyle/>
          <a:p>
            <a:r>
              <a:rPr lang="en-CA" dirty="0" smtClean="0"/>
              <a:t>Qualities of a Prayer Network</a:t>
            </a:r>
            <a:endParaRPr lang="en-CA" dirty="0"/>
          </a:p>
        </p:txBody>
      </p:sp>
      <p:sp>
        <p:nvSpPr>
          <p:cNvPr id="2" name="Content Placeholder 1"/>
          <p:cNvSpPr>
            <a:spLocks noGrp="1"/>
          </p:cNvSpPr>
          <p:nvPr>
            <p:ph idx="1"/>
          </p:nvPr>
        </p:nvSpPr>
        <p:spPr>
          <a:xfrm>
            <a:off x="2231571" y="695348"/>
            <a:ext cx="6697762" cy="4029911"/>
          </a:xfrm>
        </p:spPr>
        <p:txBody>
          <a:bodyPr>
            <a:noAutofit/>
          </a:bodyPr>
          <a:lstStyle/>
          <a:p>
            <a:pPr marL="514350" indent="-514350">
              <a:buFont typeface="+mj-lt"/>
              <a:buAutoNum type="arabicPeriod"/>
            </a:pPr>
            <a:endParaRPr lang="en-CA" sz="2800" dirty="0" smtClean="0"/>
          </a:p>
          <a:p>
            <a:pPr marL="514350" indent="-514350">
              <a:buFont typeface="+mj-lt"/>
              <a:buAutoNum type="arabicPeriod"/>
            </a:pPr>
            <a:r>
              <a:rPr lang="en-CA" sz="2800" dirty="0"/>
              <a:t>P</a:t>
            </a:r>
            <a:r>
              <a:rPr lang="en-CA" sz="2800" dirty="0" smtClean="0"/>
              <a:t>ersistent </a:t>
            </a:r>
            <a:r>
              <a:rPr lang="en-CA" sz="2800" dirty="0"/>
              <a:t>or </a:t>
            </a:r>
            <a:r>
              <a:rPr lang="en-CA" sz="2800" dirty="0" smtClean="0"/>
              <a:t>devoted: effective </a:t>
            </a:r>
            <a:r>
              <a:rPr lang="en-CA" sz="2800" dirty="0"/>
              <a:t>evangelism then begins with a consistent and persistent covering of prayer. </a:t>
            </a:r>
            <a:endParaRPr lang="en-CA" sz="2800" dirty="0" smtClean="0"/>
          </a:p>
          <a:p>
            <a:pPr marL="514350" indent="-514350">
              <a:buFont typeface="+mj-lt"/>
              <a:buAutoNum type="arabicPeriod"/>
            </a:pPr>
            <a:r>
              <a:rPr lang="en-CA" sz="2800" dirty="0" smtClean="0"/>
              <a:t>Watchful: effective </a:t>
            </a:r>
            <a:r>
              <a:rPr lang="en-CA" sz="2800" dirty="0"/>
              <a:t>evangelism occurs through prayer informed by a grasp on present realities. </a:t>
            </a:r>
            <a:endParaRPr lang="en-CA" sz="2800" dirty="0" smtClean="0"/>
          </a:p>
          <a:p>
            <a:pPr marL="514350" indent="-514350">
              <a:buFont typeface="+mj-lt"/>
              <a:buAutoNum type="arabicPeriod"/>
            </a:pPr>
            <a:r>
              <a:rPr lang="en-CA" sz="2800" dirty="0" smtClean="0"/>
              <a:t>Thankful: effective </a:t>
            </a:r>
            <a:r>
              <a:rPr lang="en-CA" sz="2800" dirty="0"/>
              <a:t>evangelism </a:t>
            </a:r>
            <a:r>
              <a:rPr lang="en-CA" sz="2800" dirty="0" smtClean="0"/>
              <a:t>involves </a:t>
            </a:r>
            <a:r>
              <a:rPr lang="en-CA" sz="2800" dirty="0"/>
              <a:t>thankful, anticipatory prayers.</a:t>
            </a:r>
          </a:p>
        </p:txBody>
      </p:sp>
      <p:pic>
        <p:nvPicPr>
          <p:cNvPr id="5"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0" y="1404261"/>
            <a:ext cx="1995128" cy="1995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35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853</Words>
  <Application>Microsoft Office PowerPoint</Application>
  <PresentationFormat>On-screen Show (16:9)</PresentationFormat>
  <Paragraphs>27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Regular habits that permit effective evangelism</vt:lpstr>
      <vt:lpstr>Qualities of a Prayer Network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COLOSSIANS</dc:title>
  <dc:creator>Scott</dc:creator>
  <cp:lastModifiedBy>Scott</cp:lastModifiedBy>
  <cp:revision>55</cp:revision>
  <cp:lastPrinted>2019-01-30T17:00:02Z</cp:lastPrinted>
  <dcterms:created xsi:type="dcterms:W3CDTF">2019-01-02T15:41:56Z</dcterms:created>
  <dcterms:modified xsi:type="dcterms:W3CDTF">2019-02-27T22:14:30Z</dcterms:modified>
</cp:coreProperties>
</file>