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3F"/>
    <a:srgbClr val="FFEB97"/>
    <a:srgbClr val="FFD00D"/>
    <a:srgbClr val="E9B307"/>
    <a:srgbClr val="FFCC00"/>
    <a:srgbClr val="FFCC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9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9B9E30E-5874-4D27-AC06-4564164F9138}" type="datetimeFigureOut">
              <a:rPr lang="en-CA" smtClean="0"/>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237403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9B9E30E-5874-4D27-AC06-4564164F9138}" type="datetimeFigureOut">
              <a:rPr lang="en-CA" smtClean="0"/>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7754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9B9E30E-5874-4D27-AC06-4564164F9138}" type="datetimeFigureOut">
              <a:rPr lang="en-CA" smtClean="0"/>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34459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Impact" panose="020B0806030902050204" pitchFamily="34" charset="0"/>
              </a:defRPr>
            </a:lvl1pPr>
          </a:lstStyle>
          <a:p>
            <a:r>
              <a:rPr lang="en-US" smtClean="0"/>
              <a:t>Click to edit Master title style</a:t>
            </a:r>
            <a:endParaRPr lang="en-CA"/>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9B9E30E-5874-4D27-AC06-4564164F9138}" type="datetimeFigureOut">
              <a:rPr lang="en-CA" smtClean="0"/>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3007667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9E30E-5874-4D27-AC06-4564164F9138}" type="datetimeFigureOut">
              <a:rPr lang="en-CA" smtClean="0"/>
              <a:t>04/01/2019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96413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9B9E30E-5874-4D27-AC06-4564164F9138}" type="datetimeFigureOut">
              <a:rPr lang="en-CA" smtClean="0"/>
              <a:t>04/01/2019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102429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9B9E30E-5874-4D27-AC06-4564164F9138}" type="datetimeFigureOut">
              <a:rPr lang="en-CA" smtClean="0"/>
              <a:t>04/01/2019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107162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9B9E30E-5874-4D27-AC06-4564164F9138}" type="datetimeFigureOut">
              <a:rPr lang="en-CA" smtClean="0"/>
              <a:t>04/01/2019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248403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9E30E-5874-4D27-AC06-4564164F9138}" type="datetimeFigureOut">
              <a:rPr lang="en-CA" smtClean="0"/>
              <a:t>04/01/2019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285477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9E30E-5874-4D27-AC06-4564164F9138}" type="datetimeFigureOut">
              <a:rPr lang="en-CA" smtClean="0"/>
              <a:t>04/01/2019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337930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9E30E-5874-4D27-AC06-4564164F9138}" type="datetimeFigureOut">
              <a:rPr lang="en-CA" smtClean="0"/>
              <a:t>04/01/2019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291521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710208" y="62569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9E30E-5874-4D27-AC06-4564164F9138}" type="datetimeFigureOut">
              <a:rPr lang="en-CA" smtClean="0"/>
              <a:t>04/01/2019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5A302-30C2-4425-A96B-DDEC9D6A7F5F}" type="slidenum">
              <a:rPr lang="en-CA" smtClean="0"/>
              <a:t>‹#›</a:t>
            </a:fld>
            <a:endParaRPr lang="en-CA"/>
          </a:p>
        </p:txBody>
      </p:sp>
      <p:pic>
        <p:nvPicPr>
          <p:cNvPr id="7" name="Picture 2" descr="See the source image"/>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72008"/>
            <a:ext cx="9234103" cy="7029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userDrawn="1"/>
        </p:nvSpPr>
        <p:spPr>
          <a:xfrm>
            <a:off x="253008" y="6036047"/>
            <a:ext cx="1979712" cy="6059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200" dirty="0" smtClean="0">
                <a:solidFill>
                  <a:schemeClr val="bg1"/>
                </a:solidFill>
                <a:effectLst>
                  <a:outerShdw blurRad="38100" dist="38100" dir="2700000" algn="tl">
                    <a:srgbClr val="000000">
                      <a:alpha val="43137"/>
                    </a:srgbClr>
                  </a:outerShdw>
                </a:effectLst>
                <a:latin typeface="Lobster 1.3" pitchFamily="50" charset="0"/>
              </a:rPr>
              <a:t>Colossians</a:t>
            </a:r>
            <a:endParaRPr lang="en-CA" sz="3200" dirty="0">
              <a:solidFill>
                <a:schemeClr val="bg1"/>
              </a:solidFill>
              <a:effectLst>
                <a:outerShdw blurRad="38100" dist="38100" dir="2700000" algn="tl">
                  <a:srgbClr val="000000">
                    <a:alpha val="43137"/>
                  </a:srgbClr>
                </a:outerShdw>
              </a:effectLst>
              <a:latin typeface="Lobster 1.3" pitchFamily="50" charset="0"/>
            </a:endParaRPr>
          </a:p>
        </p:txBody>
      </p:sp>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19667" y="5157192"/>
            <a:ext cx="1214345" cy="980728"/>
          </a:xfrm>
          <a:prstGeom prst="rect">
            <a:avLst/>
          </a:prstGeom>
        </p:spPr>
      </p:pic>
    </p:spTree>
    <p:extLst>
      <p:ext uri="{BB962C8B-B14F-4D97-AF65-F5344CB8AC3E}">
        <p14:creationId xmlns:p14="http://schemas.microsoft.com/office/powerpoint/2010/main" val="3277631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223935" cy="712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125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TextBox 3"/>
          <p:cNvSpPr txBox="1"/>
          <p:nvPr/>
        </p:nvSpPr>
        <p:spPr>
          <a:xfrm>
            <a:off x="2699792" y="6372036"/>
            <a:ext cx="4392488" cy="369332"/>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5" name="TextBox 4"/>
          <p:cNvSpPr txBox="1"/>
          <p:nvPr/>
        </p:nvSpPr>
        <p:spPr>
          <a:xfrm>
            <a:off x="2699792" y="5786680"/>
            <a:ext cx="4392488" cy="369332"/>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6" name="TextBox 5"/>
          <p:cNvSpPr txBox="1"/>
          <p:nvPr/>
        </p:nvSpPr>
        <p:spPr>
          <a:xfrm>
            <a:off x="2699792" y="6011996"/>
            <a:ext cx="4392488" cy="523220"/>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r>
              <a:rPr lang="en-CA" sz="2800" dirty="0" err="1" smtClean="0">
                <a:solidFill>
                  <a:srgbClr val="FFDA3F"/>
                </a:solidFill>
              </a:rPr>
              <a:t>JESUS</a:t>
            </a:r>
            <a:r>
              <a:rPr lang="en-CA" sz="2800" dirty="0" smtClean="0">
                <a:solidFill>
                  <a:srgbClr val="FFDA3F"/>
                </a:solidFill>
              </a:rPr>
              <a:t>   </a:t>
            </a:r>
            <a:r>
              <a:rPr lang="en-CA" sz="2800" dirty="0" err="1" smtClean="0">
                <a:solidFill>
                  <a:srgbClr val="FFDA3F"/>
                </a:solidFill>
              </a:rPr>
              <a:t>JESUS</a:t>
            </a:r>
            <a:r>
              <a:rPr lang="en-CA" sz="2800" dirty="0" smtClean="0">
                <a:solidFill>
                  <a:srgbClr val="FFDA3F"/>
                </a:solidFill>
              </a:rPr>
              <a:t> </a:t>
            </a:r>
            <a:endParaRPr lang="en-CA" sz="2800" dirty="0">
              <a:solidFill>
                <a:srgbClr val="FFDA3F"/>
              </a:solidFill>
            </a:endParaRPr>
          </a:p>
        </p:txBody>
      </p:sp>
      <p:sp>
        <p:nvSpPr>
          <p:cNvPr id="7" name="TextBox 6"/>
          <p:cNvSpPr txBox="1"/>
          <p:nvPr/>
        </p:nvSpPr>
        <p:spPr>
          <a:xfrm>
            <a:off x="3779912" y="4985881"/>
            <a:ext cx="4392488" cy="954107"/>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p>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endParaRPr lang="en-CA" sz="2800" dirty="0">
              <a:solidFill>
                <a:srgbClr val="FFDA3F"/>
              </a:solidFill>
            </a:endParaRPr>
          </a:p>
        </p:txBody>
      </p:sp>
      <p:sp>
        <p:nvSpPr>
          <p:cNvPr id="8" name="TextBox 7"/>
          <p:cNvSpPr txBox="1"/>
          <p:nvPr/>
        </p:nvSpPr>
        <p:spPr>
          <a:xfrm>
            <a:off x="3779912" y="4499828"/>
            <a:ext cx="4392488" cy="646331"/>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p>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9" name="TextBox 8"/>
          <p:cNvSpPr txBox="1"/>
          <p:nvPr/>
        </p:nvSpPr>
        <p:spPr>
          <a:xfrm>
            <a:off x="3779912" y="2959784"/>
            <a:ext cx="4392488" cy="1107996"/>
          </a:xfrm>
          <a:prstGeom prst="rect">
            <a:avLst/>
          </a:prstGeom>
          <a:noFill/>
        </p:spPr>
        <p:txBody>
          <a:bodyPr wrap="square" rtlCol="0">
            <a:spAutoFit/>
          </a:bodyPr>
          <a:lstStyle/>
          <a:p>
            <a:r>
              <a:rPr lang="en-CA" sz="6600" dirty="0" smtClean="0">
                <a:solidFill>
                  <a:schemeClr val="bg1"/>
                </a:solidFill>
              </a:rPr>
              <a:t>JESUS  </a:t>
            </a:r>
          </a:p>
        </p:txBody>
      </p:sp>
      <p:sp>
        <p:nvSpPr>
          <p:cNvPr id="10" name="Rectangle 9"/>
          <p:cNvSpPr/>
          <p:nvPr/>
        </p:nvSpPr>
        <p:spPr>
          <a:xfrm>
            <a:off x="3836113" y="3635732"/>
            <a:ext cx="2032031" cy="1107996"/>
          </a:xfrm>
          <a:prstGeom prst="rect">
            <a:avLst/>
          </a:prstGeom>
        </p:spPr>
        <p:txBody>
          <a:bodyPr wrap="none">
            <a:spAutoFit/>
          </a:bodyPr>
          <a:lstStyle/>
          <a:p>
            <a:pPr lvl="0"/>
            <a:r>
              <a:rPr lang="en-CA" sz="6600" dirty="0">
                <a:solidFill>
                  <a:prstClr val="white"/>
                </a:solidFill>
              </a:rPr>
              <a:t>FIRST</a:t>
            </a:r>
            <a:endParaRPr lang="en-CA" sz="6600" dirty="0">
              <a:solidFill>
                <a:prstClr val="white"/>
              </a:solidFill>
            </a:endParaRPr>
          </a:p>
        </p:txBody>
      </p:sp>
      <p:sp>
        <p:nvSpPr>
          <p:cNvPr id="11" name="TextBox 10"/>
          <p:cNvSpPr txBox="1"/>
          <p:nvPr/>
        </p:nvSpPr>
        <p:spPr>
          <a:xfrm>
            <a:off x="3779912" y="1700808"/>
            <a:ext cx="4392488" cy="646331"/>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p>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12" name="TextBox 11"/>
          <p:cNvSpPr txBox="1"/>
          <p:nvPr/>
        </p:nvSpPr>
        <p:spPr>
          <a:xfrm>
            <a:off x="2771800" y="1475492"/>
            <a:ext cx="4392488" cy="369332"/>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13" name="TextBox 12"/>
          <p:cNvSpPr txBox="1"/>
          <p:nvPr/>
        </p:nvSpPr>
        <p:spPr>
          <a:xfrm>
            <a:off x="2771800" y="836712"/>
            <a:ext cx="4392488" cy="369332"/>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14" name="TextBox 13"/>
          <p:cNvSpPr txBox="1"/>
          <p:nvPr/>
        </p:nvSpPr>
        <p:spPr>
          <a:xfrm>
            <a:off x="2771800" y="1062028"/>
            <a:ext cx="4392488" cy="523220"/>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r>
              <a:rPr lang="en-CA" sz="2800" dirty="0" err="1" smtClean="0">
                <a:solidFill>
                  <a:srgbClr val="FFDA3F"/>
                </a:solidFill>
              </a:rPr>
              <a:t>JESUS</a:t>
            </a:r>
            <a:r>
              <a:rPr lang="en-CA" sz="2800" dirty="0" smtClean="0">
                <a:solidFill>
                  <a:srgbClr val="FFDA3F"/>
                </a:solidFill>
              </a:rPr>
              <a:t> </a:t>
            </a:r>
            <a:endParaRPr lang="en-CA" sz="2800" dirty="0">
              <a:solidFill>
                <a:srgbClr val="FFDA3F"/>
              </a:solidFill>
            </a:endParaRPr>
          </a:p>
        </p:txBody>
      </p:sp>
      <p:sp>
        <p:nvSpPr>
          <p:cNvPr id="15" name="TextBox 14"/>
          <p:cNvSpPr txBox="1"/>
          <p:nvPr/>
        </p:nvSpPr>
        <p:spPr>
          <a:xfrm>
            <a:off x="3851920" y="457508"/>
            <a:ext cx="4392488" cy="523220"/>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endParaRPr lang="en-CA" sz="2800" dirty="0">
              <a:solidFill>
                <a:srgbClr val="FFDA3F"/>
              </a:solidFill>
            </a:endParaRPr>
          </a:p>
        </p:txBody>
      </p:sp>
      <p:sp>
        <p:nvSpPr>
          <p:cNvPr id="16" name="TextBox 15"/>
          <p:cNvSpPr txBox="1"/>
          <p:nvPr/>
        </p:nvSpPr>
        <p:spPr>
          <a:xfrm>
            <a:off x="4283968" y="-66293"/>
            <a:ext cx="4392488" cy="830997"/>
          </a:xfrm>
          <a:prstGeom prst="rect">
            <a:avLst/>
          </a:prstGeom>
          <a:noFill/>
        </p:spPr>
        <p:txBody>
          <a:bodyPr wrap="square" rtlCol="0">
            <a:spAutoFit/>
          </a:bodyPr>
          <a:lstStyle/>
          <a:p>
            <a:r>
              <a:rPr lang="en-CA" sz="4800" dirty="0" smtClean="0">
                <a:solidFill>
                  <a:srgbClr val="FFDA3F"/>
                </a:solidFill>
              </a:rPr>
              <a:t>JESUS</a:t>
            </a:r>
            <a:endParaRPr lang="en-CA" sz="4800" dirty="0">
              <a:solidFill>
                <a:srgbClr val="FFDA3F"/>
              </a:solidFill>
            </a:endParaRPr>
          </a:p>
        </p:txBody>
      </p:sp>
      <p:sp>
        <p:nvSpPr>
          <p:cNvPr id="17" name="Rectangle 16"/>
          <p:cNvSpPr/>
          <p:nvPr/>
        </p:nvSpPr>
        <p:spPr>
          <a:xfrm>
            <a:off x="4139952" y="2413337"/>
            <a:ext cx="1451038" cy="1015663"/>
          </a:xfrm>
          <a:prstGeom prst="rect">
            <a:avLst/>
          </a:prstGeom>
        </p:spPr>
        <p:txBody>
          <a:bodyPr wrap="none">
            <a:spAutoFit/>
          </a:bodyPr>
          <a:lstStyle/>
          <a:p>
            <a:pPr lvl="0"/>
            <a:r>
              <a:rPr lang="en-CA" sz="6000" dirty="0">
                <a:solidFill>
                  <a:prstClr val="white"/>
                </a:solidFill>
              </a:rPr>
              <a:t>PUT</a:t>
            </a:r>
            <a:endParaRPr lang="en-CA" sz="6000" dirty="0">
              <a:solidFill>
                <a:prstClr val="white"/>
              </a:solidFill>
            </a:endParaRPr>
          </a:p>
        </p:txBody>
      </p:sp>
      <p:sp>
        <p:nvSpPr>
          <p:cNvPr id="18" name="TextBox 17"/>
          <p:cNvSpPr txBox="1"/>
          <p:nvPr/>
        </p:nvSpPr>
        <p:spPr>
          <a:xfrm>
            <a:off x="3779912" y="2185700"/>
            <a:ext cx="5112568" cy="523220"/>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p>
        </p:txBody>
      </p:sp>
    </p:spTree>
    <p:extLst>
      <p:ext uri="{BB962C8B-B14F-4D97-AF65-F5344CB8AC3E}">
        <p14:creationId xmlns:p14="http://schemas.microsoft.com/office/powerpoint/2010/main" val="49198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CA"/>
          </a:p>
        </p:txBody>
      </p:sp>
      <p:sp>
        <p:nvSpPr>
          <p:cNvPr id="13" name="Subtitle 12"/>
          <p:cNvSpPr>
            <a:spLocks noGrp="1"/>
          </p:cNvSpPr>
          <p:nvPr>
            <p:ph type="subTitle" idx="1"/>
          </p:nvPr>
        </p:nvSpPr>
        <p:spPr/>
        <p:txBody>
          <a:bodyPr/>
          <a:lstStyle/>
          <a:p>
            <a:endParaRPr lang="en-CA"/>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405"/>
            <a:ext cx="9144000" cy="6855027"/>
          </a:xfrm>
          <a:prstGeom prst="rect">
            <a:avLst/>
          </a:prstGeom>
        </p:spPr>
      </p:pic>
    </p:spTree>
    <p:extLst>
      <p:ext uri="{BB962C8B-B14F-4D97-AF65-F5344CB8AC3E}">
        <p14:creationId xmlns:p14="http://schemas.microsoft.com/office/powerpoint/2010/main" val="2544958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339752" y="5373216"/>
            <a:ext cx="6347048" cy="1368152"/>
          </a:xfrm>
        </p:spPr>
        <p:txBody>
          <a:bodyPr>
            <a:noAutofit/>
          </a:bodyPr>
          <a:lstStyle/>
          <a:p>
            <a:r>
              <a:rPr lang="en-CA" sz="2800" dirty="0">
                <a:solidFill>
                  <a:schemeClr val="bg1"/>
                </a:solidFill>
              </a:rPr>
              <a:t>Colossae, </a:t>
            </a:r>
            <a:r>
              <a:rPr lang="en-CA" sz="2800" dirty="0" smtClean="0">
                <a:solidFill>
                  <a:schemeClr val="bg1"/>
                </a:solidFill>
              </a:rPr>
              <a:t>located in modern </a:t>
            </a:r>
            <a:r>
              <a:rPr lang="en-CA" sz="2800" dirty="0">
                <a:solidFill>
                  <a:schemeClr val="bg1"/>
                </a:solidFill>
              </a:rPr>
              <a:t>day Turkey, about 160 </a:t>
            </a:r>
            <a:r>
              <a:rPr lang="en-CA" sz="2800" dirty="0" err="1">
                <a:solidFill>
                  <a:schemeClr val="bg1"/>
                </a:solidFill>
              </a:rPr>
              <a:t>kms</a:t>
            </a:r>
            <a:r>
              <a:rPr lang="en-CA" sz="2800" dirty="0">
                <a:solidFill>
                  <a:schemeClr val="bg1"/>
                </a:solidFill>
              </a:rPr>
              <a:t> east of the ancient city of Ephesus. </a:t>
            </a:r>
            <a:endParaRPr lang="en-CA" sz="2800" dirty="0">
              <a:solidFill>
                <a:schemeClr val="bg1"/>
              </a:solidFill>
            </a:endParaRPr>
          </a:p>
        </p:txBody>
      </p:sp>
      <p:pic>
        <p:nvPicPr>
          <p:cNvPr id="2050"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0" t="1965" r="6085" b="1821"/>
          <a:stretch/>
        </p:blipFill>
        <p:spPr bwMode="auto">
          <a:xfrm>
            <a:off x="837629" y="123203"/>
            <a:ext cx="7406779" cy="5033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60233" y="188640"/>
            <a:ext cx="1584176"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The First-century world of the Church</a:t>
            </a:r>
            <a:endParaRPr lang="en-CA" b="1" dirty="0">
              <a:solidFill>
                <a:schemeClr val="tx1"/>
              </a:solidFill>
            </a:endParaRPr>
          </a:p>
        </p:txBody>
      </p:sp>
      <p:sp>
        <p:nvSpPr>
          <p:cNvPr id="6" name="Rectangle 5"/>
          <p:cNvSpPr/>
          <p:nvPr/>
        </p:nvSpPr>
        <p:spPr>
          <a:xfrm>
            <a:off x="4595866" y="2024844"/>
            <a:ext cx="1080120"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Colossae</a:t>
            </a:r>
            <a:endParaRPr lang="en-CA" b="1" dirty="0">
              <a:solidFill>
                <a:schemeClr val="tx1"/>
              </a:solidFill>
            </a:endParaRPr>
          </a:p>
        </p:txBody>
      </p:sp>
      <p:sp>
        <p:nvSpPr>
          <p:cNvPr id="5" name="7-Point Star 4"/>
          <p:cNvSpPr/>
          <p:nvPr/>
        </p:nvSpPr>
        <p:spPr>
          <a:xfrm>
            <a:off x="4211960" y="2060848"/>
            <a:ext cx="360040" cy="288032"/>
          </a:xfrm>
          <a:prstGeom prst="star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4073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10000" fill="remove" grpId="0" nodeType="with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836712"/>
            <a:ext cx="8229600" cy="4525963"/>
          </a:xfrm>
        </p:spPr>
        <p:txBody>
          <a:bodyPr>
            <a:normAutofit fontScale="92500" lnSpcReduction="20000"/>
          </a:bodyPr>
          <a:lstStyle/>
          <a:p>
            <a:pPr marL="0" indent="0">
              <a:buNone/>
            </a:pPr>
            <a:r>
              <a:rPr lang="en-CA" dirty="0" smtClean="0"/>
              <a:t>Colossae was:</a:t>
            </a:r>
          </a:p>
          <a:p>
            <a:r>
              <a:rPr lang="en-CA" dirty="0" smtClean="0"/>
              <a:t>a </a:t>
            </a:r>
            <a:r>
              <a:rPr lang="en-CA" dirty="0"/>
              <a:t>cosmopolitan city with many different religious and cultural influences</a:t>
            </a:r>
            <a:r>
              <a:rPr lang="en-CA" dirty="0" smtClean="0"/>
              <a:t>.</a:t>
            </a:r>
          </a:p>
          <a:p>
            <a:r>
              <a:rPr lang="en-CA" dirty="0" smtClean="0"/>
              <a:t>mostly </a:t>
            </a:r>
            <a:r>
              <a:rPr lang="en-CA" dirty="0"/>
              <a:t>Gentile </a:t>
            </a:r>
            <a:r>
              <a:rPr lang="en-CA" dirty="0" smtClean="0"/>
              <a:t>in nature</a:t>
            </a:r>
          </a:p>
          <a:p>
            <a:r>
              <a:rPr lang="en-CA" dirty="0" smtClean="0"/>
              <a:t>famous </a:t>
            </a:r>
            <a:r>
              <a:rPr lang="en-CA" dirty="0"/>
              <a:t>for the production of a dark red wool cloth </a:t>
            </a:r>
            <a:endParaRPr lang="en-CA" dirty="0" smtClean="0"/>
          </a:p>
          <a:p>
            <a:r>
              <a:rPr lang="en-CA" dirty="0" smtClean="0"/>
              <a:t>Religiously influenced by </a:t>
            </a:r>
            <a:r>
              <a:rPr lang="en-CA" dirty="0"/>
              <a:t>the worship of the Roman </a:t>
            </a:r>
            <a:r>
              <a:rPr lang="en-CA" dirty="0" smtClean="0"/>
              <a:t>god Diana, the </a:t>
            </a:r>
            <a:r>
              <a:rPr lang="en-CA" dirty="0"/>
              <a:t>humanism of Greek thought, local animistic practices and to a lesser extent, the tenets of Judaism. </a:t>
            </a:r>
            <a:endParaRPr lang="en-CA" dirty="0"/>
          </a:p>
        </p:txBody>
      </p:sp>
    </p:spTree>
    <p:extLst>
      <p:ext uri="{BB962C8B-B14F-4D97-AF65-F5344CB8AC3E}">
        <p14:creationId xmlns:p14="http://schemas.microsoft.com/office/powerpoint/2010/main" val="1437961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CA" dirty="0" smtClean="0"/>
              <a:t>The Key Players</a:t>
            </a:r>
            <a:endParaRPr lang="en-CA" dirty="0"/>
          </a:p>
        </p:txBody>
      </p:sp>
      <p:sp>
        <p:nvSpPr>
          <p:cNvPr id="3" name="Content Placeholder 2"/>
          <p:cNvSpPr>
            <a:spLocks noGrp="1"/>
          </p:cNvSpPr>
          <p:nvPr>
            <p:ph idx="1"/>
          </p:nvPr>
        </p:nvSpPr>
        <p:spPr>
          <a:xfrm>
            <a:off x="457200" y="1351309"/>
            <a:ext cx="8229600" cy="4525963"/>
          </a:xfrm>
        </p:spPr>
        <p:txBody>
          <a:bodyPr>
            <a:normAutofit fontScale="85000" lnSpcReduction="10000"/>
          </a:bodyPr>
          <a:lstStyle/>
          <a:p>
            <a:r>
              <a:rPr lang="en-CA" sz="3300" dirty="0" smtClean="0"/>
              <a:t>The </a:t>
            </a:r>
            <a:r>
              <a:rPr lang="en-CA" sz="3300" dirty="0"/>
              <a:t>letter to the Colossians was written by the Apostle Paul, likely during his first Roman imprisonment around AD 60. </a:t>
            </a:r>
            <a:endParaRPr lang="en-CA" sz="3300" dirty="0" smtClean="0"/>
          </a:p>
          <a:p>
            <a:r>
              <a:rPr lang="en-CA" sz="3300" dirty="0" smtClean="0"/>
              <a:t>Paul trained </a:t>
            </a:r>
            <a:r>
              <a:rPr lang="en-CA" sz="3300" dirty="0"/>
              <a:t>and equipped </a:t>
            </a:r>
            <a:r>
              <a:rPr lang="en-CA" sz="3300" dirty="0" err="1" smtClean="0"/>
              <a:t>Epaphras</a:t>
            </a:r>
            <a:r>
              <a:rPr lang="en-CA" sz="3300" dirty="0" smtClean="0"/>
              <a:t> to plant a church in </a:t>
            </a:r>
            <a:r>
              <a:rPr lang="en-CA" sz="3300" dirty="0"/>
              <a:t>Colossae </a:t>
            </a:r>
            <a:r>
              <a:rPr lang="en-CA" sz="3300" dirty="0" smtClean="0"/>
              <a:t>sometime around AD 55-56.</a:t>
            </a:r>
          </a:p>
          <a:p>
            <a:r>
              <a:rPr lang="en-CA" sz="3300" dirty="0" err="1" smtClean="0"/>
              <a:t>Epaphras</a:t>
            </a:r>
            <a:r>
              <a:rPr lang="en-CA" sz="3300" dirty="0" smtClean="0"/>
              <a:t> </a:t>
            </a:r>
            <a:r>
              <a:rPr lang="en-CA" sz="3300" dirty="0"/>
              <a:t>paid </a:t>
            </a:r>
            <a:r>
              <a:rPr lang="en-CA" sz="3300" dirty="0" smtClean="0"/>
              <a:t>a visit to </a:t>
            </a:r>
            <a:r>
              <a:rPr lang="en-CA" sz="3300" dirty="0"/>
              <a:t>Paul, while under house arrest in </a:t>
            </a:r>
            <a:r>
              <a:rPr lang="en-CA" sz="3300" dirty="0" smtClean="0"/>
              <a:t>Rome to discuss </a:t>
            </a:r>
            <a:r>
              <a:rPr lang="en-CA" sz="3300" dirty="0"/>
              <a:t>problems facing the church. </a:t>
            </a:r>
            <a:endParaRPr lang="en-CA" sz="3300" dirty="0" smtClean="0"/>
          </a:p>
          <a:p>
            <a:r>
              <a:rPr lang="en-CA" sz="3300" dirty="0" smtClean="0"/>
              <a:t>The </a:t>
            </a:r>
            <a:r>
              <a:rPr lang="en-CA" sz="3300" dirty="0"/>
              <a:t>letter to the Colossian church then is Paul’s attempt to help </a:t>
            </a:r>
            <a:r>
              <a:rPr lang="en-CA" sz="3300" dirty="0" err="1"/>
              <a:t>Epaphras</a:t>
            </a:r>
            <a:r>
              <a:rPr lang="en-CA" sz="3300" dirty="0"/>
              <a:t> get things back </a:t>
            </a:r>
            <a:r>
              <a:rPr lang="en-CA" sz="3300" dirty="0" smtClean="0"/>
              <a:t>on track. </a:t>
            </a:r>
            <a:endParaRPr lang="en-CA" sz="3300" dirty="0"/>
          </a:p>
          <a:p>
            <a:endParaRPr lang="en-CA" dirty="0"/>
          </a:p>
        </p:txBody>
      </p:sp>
    </p:spTree>
    <p:extLst>
      <p:ext uri="{BB962C8B-B14F-4D97-AF65-F5344CB8AC3E}">
        <p14:creationId xmlns:p14="http://schemas.microsoft.com/office/powerpoint/2010/main" val="481544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125760"/>
            <a:ext cx="8507288" cy="1143000"/>
          </a:xfrm>
        </p:spPr>
        <p:txBody>
          <a:bodyPr>
            <a:normAutofit fontScale="90000"/>
          </a:bodyPr>
          <a:lstStyle/>
          <a:p>
            <a:r>
              <a:rPr lang="en-CA" dirty="0" smtClean="0"/>
              <a:t>Paul’s Rationale for </a:t>
            </a:r>
            <a:r>
              <a:rPr lang="en-CA" dirty="0"/>
              <a:t>W</a:t>
            </a:r>
            <a:r>
              <a:rPr lang="en-CA" dirty="0" smtClean="0"/>
              <a:t>riting Colossians</a:t>
            </a:r>
            <a:endParaRPr lang="en-CA" dirty="0"/>
          </a:p>
        </p:txBody>
      </p:sp>
      <p:sp>
        <p:nvSpPr>
          <p:cNvPr id="3" name="Content Placeholder 2"/>
          <p:cNvSpPr>
            <a:spLocks noGrp="1"/>
          </p:cNvSpPr>
          <p:nvPr>
            <p:ph idx="1"/>
          </p:nvPr>
        </p:nvSpPr>
        <p:spPr>
          <a:xfrm>
            <a:off x="457200" y="1340768"/>
            <a:ext cx="8229600" cy="4525963"/>
          </a:xfrm>
        </p:spPr>
        <p:txBody>
          <a:bodyPr>
            <a:noAutofit/>
          </a:bodyPr>
          <a:lstStyle/>
          <a:p>
            <a:pPr marL="0" indent="0">
              <a:lnSpc>
                <a:spcPct val="90000"/>
              </a:lnSpc>
              <a:buNone/>
            </a:pPr>
            <a:r>
              <a:rPr lang="en-CA" sz="2800" dirty="0" smtClean="0">
                <a:solidFill>
                  <a:srgbClr val="FFDA3F"/>
                </a:solidFill>
              </a:rPr>
              <a:t>“</a:t>
            </a:r>
            <a:r>
              <a:rPr lang="en-CA" sz="2800" dirty="0">
                <a:solidFill>
                  <a:srgbClr val="FFDA3F"/>
                </a:solidFill>
              </a:rPr>
              <a:t>I want you to know how hard I am contending for you and for those at Laodicea, and for all who have not met me personally. My goal is that they may be encouraged in heart and united in love, so that they may have the full riches of complete understanding, in order that they may know the mystery of God, namely, Christ, in whom are hidden all the treasures of wisdom and knowledge. I tell you this so that no one may deceive you by fine-sounding arguments.” (Colossians 2:1-4</a:t>
            </a:r>
            <a:r>
              <a:rPr lang="en-CA" sz="2800" dirty="0" smtClean="0">
                <a:solidFill>
                  <a:srgbClr val="FFDA3F"/>
                </a:solidFill>
              </a:rPr>
              <a:t>)</a:t>
            </a:r>
            <a:endParaRPr lang="en-CA" sz="2800" dirty="0">
              <a:solidFill>
                <a:srgbClr val="FFDA3F"/>
              </a:solidFill>
            </a:endParaRPr>
          </a:p>
          <a:p>
            <a:pPr marL="2065338" indent="-369888">
              <a:lnSpc>
                <a:spcPct val="90000"/>
              </a:lnSpc>
            </a:pPr>
            <a:r>
              <a:rPr lang="en-CA" sz="2800" dirty="0" smtClean="0"/>
              <a:t>Given </a:t>
            </a:r>
            <a:r>
              <a:rPr lang="en-CA" sz="2800" dirty="0"/>
              <a:t>this rationale for the letter, what problems do you think </a:t>
            </a:r>
            <a:r>
              <a:rPr lang="en-CA" sz="2800" dirty="0" err="1"/>
              <a:t>Epaphras</a:t>
            </a:r>
            <a:r>
              <a:rPr lang="en-CA" sz="2800" dirty="0"/>
              <a:t> was facing in terms of leading the church at Colossae? </a:t>
            </a:r>
            <a:endParaRPr lang="en-CA" sz="2800" dirty="0"/>
          </a:p>
        </p:txBody>
      </p:sp>
    </p:spTree>
    <p:extLst>
      <p:ext uri="{BB962C8B-B14F-4D97-AF65-F5344CB8AC3E}">
        <p14:creationId xmlns:p14="http://schemas.microsoft.com/office/powerpoint/2010/main" val="2461871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620688"/>
            <a:ext cx="8229600" cy="4525963"/>
          </a:xfrm>
        </p:spPr>
        <p:txBody>
          <a:bodyPr>
            <a:normAutofit/>
          </a:bodyPr>
          <a:lstStyle/>
          <a:p>
            <a:r>
              <a:rPr lang="en-CA" sz="2800" dirty="0">
                <a:solidFill>
                  <a:srgbClr val="FFDA3F"/>
                </a:solidFill>
              </a:rPr>
              <a:t>“I want you to know how hard I am contending </a:t>
            </a:r>
            <a:r>
              <a:rPr lang="en-CA" sz="2800" dirty="0" smtClean="0">
                <a:solidFill>
                  <a:srgbClr val="FFDA3F"/>
                </a:solidFill>
              </a:rPr>
              <a:t>      for </a:t>
            </a:r>
            <a:r>
              <a:rPr lang="en-CA" sz="2800" dirty="0">
                <a:solidFill>
                  <a:srgbClr val="FFDA3F"/>
                </a:solidFill>
              </a:rPr>
              <a:t>you and for those at Laodicea, and for all who have not met me personally. My goal is that they may be encouraged in heart and united in love, so that they may have the full riches of complete understanding, in order that they may know the mystery of God, namely, Christ, in whom are hidden all the treasures of wisdom and knowledge. </a:t>
            </a:r>
            <a:r>
              <a:rPr lang="en-CA" sz="2800" dirty="0" smtClean="0">
                <a:solidFill>
                  <a:srgbClr val="FFDA3F"/>
                </a:solidFill>
              </a:rPr>
              <a:t>                 I </a:t>
            </a:r>
            <a:r>
              <a:rPr lang="en-CA" sz="2800" dirty="0">
                <a:solidFill>
                  <a:srgbClr val="FFDA3F"/>
                </a:solidFill>
              </a:rPr>
              <a:t>tell you this so that no one may deceive you by fine-sounding arguments.” (Colossians 2:1-4</a:t>
            </a:r>
            <a:r>
              <a:rPr lang="en-CA" sz="2800" dirty="0" smtClean="0">
                <a:solidFill>
                  <a:srgbClr val="FFDA3F"/>
                </a:solidFill>
              </a:rPr>
              <a:t>)</a:t>
            </a:r>
            <a:endParaRPr lang="en-CA" sz="2800" dirty="0">
              <a:solidFill>
                <a:srgbClr val="FFDA3F"/>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3644" b="72648"/>
          <a:stretch/>
        </p:blipFill>
        <p:spPr>
          <a:xfrm>
            <a:off x="6012160" y="-54006"/>
            <a:ext cx="3203848" cy="1250758"/>
          </a:xfrm>
          <a:prstGeom prst="rect">
            <a:avLst/>
          </a:prstGeom>
        </p:spPr>
      </p:pic>
      <p:sp>
        <p:nvSpPr>
          <p:cNvPr id="4" name="TextBox 3"/>
          <p:cNvSpPr txBox="1"/>
          <p:nvPr/>
        </p:nvSpPr>
        <p:spPr>
          <a:xfrm>
            <a:off x="5940152" y="550421"/>
            <a:ext cx="2376264" cy="646331"/>
          </a:xfrm>
          <a:prstGeom prst="rect">
            <a:avLst/>
          </a:prstGeom>
          <a:noFill/>
        </p:spPr>
        <p:txBody>
          <a:bodyPr wrap="square" rtlCol="0">
            <a:spAutoFit/>
          </a:bodyPr>
          <a:lstStyle/>
          <a:p>
            <a:r>
              <a:rPr lang="en-CA" sz="3600" b="1" dirty="0" smtClean="0">
                <a:solidFill>
                  <a:srgbClr val="FFEB97"/>
                </a:solidFill>
              </a:rPr>
              <a:t>contending</a:t>
            </a:r>
            <a:endParaRPr lang="en-CA" sz="3600" b="1" dirty="0">
              <a:solidFill>
                <a:srgbClr val="FFEB97"/>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0335" b="14832"/>
          <a:stretch/>
        </p:blipFill>
        <p:spPr>
          <a:xfrm>
            <a:off x="0" y="3212976"/>
            <a:ext cx="9216008" cy="943655"/>
          </a:xfrm>
          <a:prstGeom prst="rect">
            <a:avLst/>
          </a:prstGeom>
        </p:spPr>
      </p:pic>
      <p:sp>
        <p:nvSpPr>
          <p:cNvPr id="6" name="Rectangle 5"/>
          <p:cNvSpPr/>
          <p:nvPr/>
        </p:nvSpPr>
        <p:spPr>
          <a:xfrm>
            <a:off x="827584" y="3140968"/>
            <a:ext cx="8316416" cy="1015663"/>
          </a:xfrm>
          <a:prstGeom prst="rect">
            <a:avLst/>
          </a:prstGeom>
        </p:spPr>
        <p:txBody>
          <a:bodyPr wrap="square">
            <a:spAutoFit/>
          </a:bodyPr>
          <a:lstStyle/>
          <a:p>
            <a:r>
              <a:rPr lang="en-CA" sz="3000" b="1" dirty="0" smtClean="0">
                <a:solidFill>
                  <a:srgbClr val="FFEB97"/>
                </a:solidFill>
              </a:rPr>
              <a:t>mystery </a:t>
            </a:r>
            <a:r>
              <a:rPr lang="en-CA" sz="3000" b="1" dirty="0">
                <a:solidFill>
                  <a:srgbClr val="FFEB97"/>
                </a:solidFill>
              </a:rPr>
              <a:t>of God, namely, Christ, in whom are hidden all the treasures of wisdom and knowledge</a:t>
            </a:r>
            <a:endParaRPr lang="en-CA" sz="3000" b="1" dirty="0">
              <a:solidFill>
                <a:srgbClr val="FFEB97"/>
              </a:solidFill>
            </a:endParaRPr>
          </a:p>
        </p:txBody>
      </p:sp>
    </p:spTree>
    <p:extLst>
      <p:ext uri="{BB962C8B-B14F-4D97-AF65-F5344CB8AC3E}">
        <p14:creationId xmlns:p14="http://schemas.microsoft.com/office/powerpoint/2010/main" val="38189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lstStyle/>
          <a:p>
            <a:r>
              <a:rPr lang="en-CA" dirty="0" smtClean="0"/>
              <a:t>X + Jesus Formulas in Colossae</a:t>
            </a:r>
            <a:endParaRPr lang="en-CA" dirty="0"/>
          </a:p>
        </p:txBody>
      </p:sp>
      <p:sp>
        <p:nvSpPr>
          <p:cNvPr id="3" name="Content Placeholder 2"/>
          <p:cNvSpPr>
            <a:spLocks noGrp="1"/>
          </p:cNvSpPr>
          <p:nvPr>
            <p:ph idx="1"/>
          </p:nvPr>
        </p:nvSpPr>
        <p:spPr>
          <a:xfrm>
            <a:off x="385192" y="2420888"/>
            <a:ext cx="8435280" cy="4032448"/>
          </a:xfrm>
        </p:spPr>
        <p:txBody>
          <a:bodyPr>
            <a:normAutofit/>
          </a:bodyPr>
          <a:lstStyle/>
          <a:p>
            <a:pPr marL="1076325" indent="-546100" defTabSz="1076325">
              <a:buFont typeface="+mj-lt"/>
              <a:buAutoNum type="arabicPeriod"/>
            </a:pPr>
            <a:r>
              <a:rPr lang="en-CA" sz="2800" dirty="0" smtClean="0"/>
              <a:t>Secret knowledge + Jesus = Gnosticism</a:t>
            </a:r>
          </a:p>
          <a:p>
            <a:pPr marL="1076325" indent="-546100" defTabSz="1076325">
              <a:buFont typeface="+mj-lt"/>
              <a:buAutoNum type="arabicPeriod"/>
            </a:pPr>
            <a:r>
              <a:rPr lang="en-CA" sz="2800" dirty="0" smtClean="0"/>
              <a:t>Ceremonialism + Jesus = Legalism</a:t>
            </a:r>
          </a:p>
          <a:p>
            <a:pPr marL="1076325" indent="-546100" defTabSz="1076325">
              <a:buFont typeface="+mj-lt"/>
              <a:buAutoNum type="arabicPeriod"/>
            </a:pPr>
            <a:r>
              <a:rPr lang="en-CA" sz="2800" dirty="0" smtClean="0"/>
              <a:t>Angelic mediators + Jesus = Pantheism</a:t>
            </a:r>
          </a:p>
          <a:p>
            <a:pPr marL="514350" indent="-514350">
              <a:buFont typeface="+mj-lt"/>
              <a:buAutoNum type="arabicPeriod"/>
            </a:pPr>
            <a:endParaRPr lang="en-CA" sz="2800" dirty="0"/>
          </a:p>
          <a:p>
            <a:pPr marL="1887538" indent="0">
              <a:buNone/>
            </a:pPr>
            <a:r>
              <a:rPr lang="en-CA" sz="2800" dirty="0" smtClean="0"/>
              <a:t>The outcomes of these “X + Jesus” formulas is </a:t>
            </a:r>
            <a:r>
              <a:rPr lang="en-CA" sz="2800" dirty="0"/>
              <a:t>discouragement, disunity, and </a:t>
            </a:r>
            <a:r>
              <a:rPr lang="en-CA" sz="2800" dirty="0" smtClean="0"/>
              <a:t>an woefully incomplete </a:t>
            </a:r>
            <a:r>
              <a:rPr lang="en-CA" sz="2800" dirty="0"/>
              <a:t>knowledge of </a:t>
            </a:r>
            <a:r>
              <a:rPr lang="en-CA" sz="2800" dirty="0" smtClean="0"/>
              <a:t>God.</a:t>
            </a:r>
            <a:endParaRPr lang="en-CA" sz="2800" dirty="0"/>
          </a:p>
        </p:txBody>
      </p:sp>
    </p:spTree>
    <p:extLst>
      <p:ext uri="{BB962C8B-B14F-4D97-AF65-F5344CB8AC3E}">
        <p14:creationId xmlns:p14="http://schemas.microsoft.com/office/powerpoint/2010/main" val="11823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6016" y="6372036"/>
            <a:ext cx="4392488" cy="369332"/>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5" name="TextBox 4"/>
          <p:cNvSpPr txBox="1"/>
          <p:nvPr/>
        </p:nvSpPr>
        <p:spPr>
          <a:xfrm>
            <a:off x="4716016" y="5786680"/>
            <a:ext cx="4392488" cy="369332"/>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6" name="TextBox 5"/>
          <p:cNvSpPr txBox="1"/>
          <p:nvPr/>
        </p:nvSpPr>
        <p:spPr>
          <a:xfrm>
            <a:off x="4716016" y="6011996"/>
            <a:ext cx="4392488" cy="523220"/>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r>
              <a:rPr lang="en-CA" sz="2800" dirty="0" err="1" smtClean="0">
                <a:solidFill>
                  <a:srgbClr val="FFDA3F"/>
                </a:solidFill>
              </a:rPr>
              <a:t>JESUS</a:t>
            </a:r>
            <a:r>
              <a:rPr lang="en-CA" sz="2800" dirty="0" smtClean="0">
                <a:solidFill>
                  <a:srgbClr val="FFDA3F"/>
                </a:solidFill>
              </a:rPr>
              <a:t>   </a:t>
            </a:r>
            <a:r>
              <a:rPr lang="en-CA" sz="2800" dirty="0" err="1" smtClean="0">
                <a:solidFill>
                  <a:srgbClr val="FFDA3F"/>
                </a:solidFill>
              </a:rPr>
              <a:t>JESUS</a:t>
            </a:r>
            <a:r>
              <a:rPr lang="en-CA" sz="2800" dirty="0" smtClean="0">
                <a:solidFill>
                  <a:srgbClr val="FFDA3F"/>
                </a:solidFill>
              </a:rPr>
              <a:t> </a:t>
            </a:r>
            <a:endParaRPr lang="en-CA" sz="2800" dirty="0">
              <a:solidFill>
                <a:srgbClr val="FFDA3F"/>
              </a:solidFill>
            </a:endParaRPr>
          </a:p>
        </p:txBody>
      </p:sp>
      <p:sp>
        <p:nvSpPr>
          <p:cNvPr id="7" name="TextBox 6"/>
          <p:cNvSpPr txBox="1"/>
          <p:nvPr/>
        </p:nvSpPr>
        <p:spPr>
          <a:xfrm>
            <a:off x="5796136" y="4985881"/>
            <a:ext cx="4392488" cy="954107"/>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p>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endParaRPr lang="en-CA" sz="2800" dirty="0">
              <a:solidFill>
                <a:srgbClr val="FFDA3F"/>
              </a:solidFill>
            </a:endParaRPr>
          </a:p>
        </p:txBody>
      </p:sp>
      <p:sp>
        <p:nvSpPr>
          <p:cNvPr id="8" name="TextBox 7"/>
          <p:cNvSpPr txBox="1"/>
          <p:nvPr/>
        </p:nvSpPr>
        <p:spPr>
          <a:xfrm>
            <a:off x="5796136" y="4499828"/>
            <a:ext cx="4392488" cy="646331"/>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p>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9" name="TextBox 8"/>
          <p:cNvSpPr txBox="1"/>
          <p:nvPr/>
        </p:nvSpPr>
        <p:spPr>
          <a:xfrm>
            <a:off x="5796136" y="2959784"/>
            <a:ext cx="4392488" cy="1107996"/>
          </a:xfrm>
          <a:prstGeom prst="rect">
            <a:avLst/>
          </a:prstGeom>
          <a:noFill/>
        </p:spPr>
        <p:txBody>
          <a:bodyPr wrap="square" rtlCol="0">
            <a:spAutoFit/>
          </a:bodyPr>
          <a:lstStyle/>
          <a:p>
            <a:r>
              <a:rPr lang="en-CA" sz="6600" dirty="0" smtClean="0">
                <a:solidFill>
                  <a:schemeClr val="bg1"/>
                </a:solidFill>
              </a:rPr>
              <a:t>JESUS  </a:t>
            </a:r>
          </a:p>
        </p:txBody>
      </p:sp>
      <p:sp>
        <p:nvSpPr>
          <p:cNvPr id="10" name="Rectangle 9"/>
          <p:cNvSpPr/>
          <p:nvPr/>
        </p:nvSpPr>
        <p:spPr>
          <a:xfrm>
            <a:off x="5852337" y="3635732"/>
            <a:ext cx="2032031" cy="1107996"/>
          </a:xfrm>
          <a:prstGeom prst="rect">
            <a:avLst/>
          </a:prstGeom>
        </p:spPr>
        <p:txBody>
          <a:bodyPr wrap="none">
            <a:spAutoFit/>
          </a:bodyPr>
          <a:lstStyle/>
          <a:p>
            <a:pPr lvl="0"/>
            <a:r>
              <a:rPr lang="en-CA" sz="6600" dirty="0">
                <a:solidFill>
                  <a:prstClr val="white"/>
                </a:solidFill>
              </a:rPr>
              <a:t>FIRST</a:t>
            </a:r>
            <a:endParaRPr lang="en-CA" sz="6600" dirty="0">
              <a:solidFill>
                <a:prstClr val="white"/>
              </a:solidFill>
            </a:endParaRPr>
          </a:p>
        </p:txBody>
      </p:sp>
      <p:sp>
        <p:nvSpPr>
          <p:cNvPr id="11" name="TextBox 10"/>
          <p:cNvSpPr txBox="1"/>
          <p:nvPr/>
        </p:nvSpPr>
        <p:spPr>
          <a:xfrm>
            <a:off x="5796136" y="2113692"/>
            <a:ext cx="5112568" cy="523220"/>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p>
        </p:txBody>
      </p:sp>
      <p:sp>
        <p:nvSpPr>
          <p:cNvPr id="12" name="TextBox 11"/>
          <p:cNvSpPr txBox="1"/>
          <p:nvPr/>
        </p:nvSpPr>
        <p:spPr>
          <a:xfrm>
            <a:off x="5796136" y="1700808"/>
            <a:ext cx="4392488" cy="646331"/>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p>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13" name="TextBox 12"/>
          <p:cNvSpPr txBox="1"/>
          <p:nvPr/>
        </p:nvSpPr>
        <p:spPr>
          <a:xfrm>
            <a:off x="4788024" y="1475492"/>
            <a:ext cx="4392488" cy="369332"/>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14" name="TextBox 13"/>
          <p:cNvSpPr txBox="1"/>
          <p:nvPr/>
        </p:nvSpPr>
        <p:spPr>
          <a:xfrm>
            <a:off x="4788024" y="836712"/>
            <a:ext cx="4392488" cy="369332"/>
          </a:xfrm>
          <a:prstGeom prst="rect">
            <a:avLst/>
          </a:prstGeom>
          <a:noFill/>
        </p:spPr>
        <p:txBody>
          <a:bodyPr wrap="square" rtlCol="0">
            <a:spAutoFit/>
          </a:bodyPr>
          <a:lstStyle/>
          <a:p>
            <a:r>
              <a:rPr lang="en-CA" dirty="0" smtClean="0">
                <a:solidFill>
                  <a:srgbClr val="FFDA3F"/>
                </a:solidFill>
              </a:rPr>
              <a:t>JESUS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r>
              <a:rPr lang="en-CA" dirty="0" smtClean="0">
                <a:solidFill>
                  <a:srgbClr val="FFDA3F"/>
                </a:solidFill>
              </a:rPr>
              <a:t> </a:t>
            </a:r>
            <a:r>
              <a:rPr lang="en-CA" dirty="0" err="1" smtClean="0">
                <a:solidFill>
                  <a:srgbClr val="FFDA3F"/>
                </a:solidFill>
              </a:rPr>
              <a:t>JESUS</a:t>
            </a:r>
            <a:endParaRPr lang="en-CA" dirty="0">
              <a:solidFill>
                <a:srgbClr val="FFDA3F"/>
              </a:solidFill>
            </a:endParaRPr>
          </a:p>
        </p:txBody>
      </p:sp>
      <p:sp>
        <p:nvSpPr>
          <p:cNvPr id="15" name="TextBox 14"/>
          <p:cNvSpPr txBox="1"/>
          <p:nvPr/>
        </p:nvSpPr>
        <p:spPr>
          <a:xfrm>
            <a:off x="4788024" y="1062028"/>
            <a:ext cx="4392488" cy="523220"/>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r>
              <a:rPr lang="en-CA" sz="2800" dirty="0" err="1" smtClean="0">
                <a:solidFill>
                  <a:srgbClr val="FFDA3F"/>
                </a:solidFill>
              </a:rPr>
              <a:t>JESUS</a:t>
            </a:r>
            <a:r>
              <a:rPr lang="en-CA" sz="2800" dirty="0" smtClean="0">
                <a:solidFill>
                  <a:srgbClr val="FFDA3F"/>
                </a:solidFill>
              </a:rPr>
              <a:t> </a:t>
            </a:r>
            <a:endParaRPr lang="en-CA" sz="2800" dirty="0">
              <a:solidFill>
                <a:srgbClr val="FFDA3F"/>
              </a:solidFill>
            </a:endParaRPr>
          </a:p>
        </p:txBody>
      </p:sp>
      <p:sp>
        <p:nvSpPr>
          <p:cNvPr id="16" name="TextBox 15"/>
          <p:cNvSpPr txBox="1"/>
          <p:nvPr/>
        </p:nvSpPr>
        <p:spPr>
          <a:xfrm>
            <a:off x="5868144" y="457508"/>
            <a:ext cx="4392488" cy="523220"/>
          </a:xfrm>
          <a:prstGeom prst="rect">
            <a:avLst/>
          </a:prstGeom>
          <a:noFill/>
        </p:spPr>
        <p:txBody>
          <a:bodyPr wrap="square" rtlCol="0">
            <a:spAutoFit/>
          </a:bodyPr>
          <a:lstStyle/>
          <a:p>
            <a:r>
              <a:rPr lang="en-CA" sz="2800" dirty="0" smtClean="0">
                <a:solidFill>
                  <a:srgbClr val="FFDA3F"/>
                </a:solidFill>
              </a:rPr>
              <a:t>JESUS  </a:t>
            </a:r>
            <a:r>
              <a:rPr lang="en-CA" sz="2800" dirty="0" err="1" smtClean="0">
                <a:solidFill>
                  <a:srgbClr val="FFDA3F"/>
                </a:solidFill>
              </a:rPr>
              <a:t>JESUS</a:t>
            </a:r>
            <a:r>
              <a:rPr lang="en-CA" sz="2800" dirty="0" smtClean="0">
                <a:solidFill>
                  <a:srgbClr val="FFDA3F"/>
                </a:solidFill>
              </a:rPr>
              <a:t>  </a:t>
            </a:r>
            <a:endParaRPr lang="en-CA" sz="2800" dirty="0">
              <a:solidFill>
                <a:srgbClr val="FFDA3F"/>
              </a:solidFill>
            </a:endParaRPr>
          </a:p>
        </p:txBody>
      </p:sp>
      <p:sp>
        <p:nvSpPr>
          <p:cNvPr id="17" name="TextBox 16"/>
          <p:cNvSpPr txBox="1"/>
          <p:nvPr/>
        </p:nvSpPr>
        <p:spPr>
          <a:xfrm>
            <a:off x="6300192" y="-66293"/>
            <a:ext cx="4392488" cy="830997"/>
          </a:xfrm>
          <a:prstGeom prst="rect">
            <a:avLst/>
          </a:prstGeom>
          <a:noFill/>
        </p:spPr>
        <p:txBody>
          <a:bodyPr wrap="square" rtlCol="0">
            <a:spAutoFit/>
          </a:bodyPr>
          <a:lstStyle/>
          <a:p>
            <a:r>
              <a:rPr lang="en-CA" sz="4800" dirty="0" smtClean="0">
                <a:solidFill>
                  <a:srgbClr val="FFDA3F"/>
                </a:solidFill>
              </a:rPr>
              <a:t>JESUS</a:t>
            </a:r>
            <a:endParaRPr lang="en-CA" sz="4800" dirty="0">
              <a:solidFill>
                <a:srgbClr val="FFDA3F"/>
              </a:solidFill>
            </a:endParaRPr>
          </a:p>
        </p:txBody>
      </p:sp>
      <p:sp>
        <p:nvSpPr>
          <p:cNvPr id="18" name="Rectangle 17"/>
          <p:cNvSpPr/>
          <p:nvPr/>
        </p:nvSpPr>
        <p:spPr>
          <a:xfrm>
            <a:off x="6156176" y="2413337"/>
            <a:ext cx="1451038" cy="1015663"/>
          </a:xfrm>
          <a:prstGeom prst="rect">
            <a:avLst/>
          </a:prstGeom>
        </p:spPr>
        <p:txBody>
          <a:bodyPr wrap="none">
            <a:spAutoFit/>
          </a:bodyPr>
          <a:lstStyle/>
          <a:p>
            <a:pPr lvl="0"/>
            <a:r>
              <a:rPr lang="en-CA" sz="6000" dirty="0">
                <a:solidFill>
                  <a:prstClr val="white"/>
                </a:solidFill>
              </a:rPr>
              <a:t>PUT</a:t>
            </a:r>
            <a:endParaRPr lang="en-CA" sz="6000" dirty="0">
              <a:solidFill>
                <a:prstClr val="white"/>
              </a:solidFill>
            </a:endParaRPr>
          </a:p>
        </p:txBody>
      </p:sp>
      <p:sp>
        <p:nvSpPr>
          <p:cNvPr id="19" name="Rectangle 18"/>
          <p:cNvSpPr/>
          <p:nvPr/>
        </p:nvSpPr>
        <p:spPr>
          <a:xfrm>
            <a:off x="251520" y="260648"/>
            <a:ext cx="4320480" cy="4832092"/>
          </a:xfrm>
          <a:prstGeom prst="rect">
            <a:avLst/>
          </a:prstGeom>
        </p:spPr>
        <p:txBody>
          <a:bodyPr wrap="square">
            <a:spAutoFit/>
          </a:bodyPr>
          <a:lstStyle/>
          <a:p>
            <a:r>
              <a:rPr lang="en-CA" sz="2800" dirty="0">
                <a:solidFill>
                  <a:schemeClr val="bg1"/>
                </a:solidFill>
              </a:rPr>
              <a:t>When Christ, in whom are hidden all the treasures of wisdom and knowledge, is placed in a proper position of centrality within a community, the people will be encouraged in heart and united in love, having the full riches of complete understanding, knowing Christ intimately. </a:t>
            </a:r>
            <a:endParaRPr lang="en-CA" sz="2800" dirty="0">
              <a:solidFill>
                <a:schemeClr val="bg1"/>
              </a:solidFill>
            </a:endParaRPr>
          </a:p>
        </p:txBody>
      </p:sp>
    </p:spTree>
    <p:extLst>
      <p:ext uri="{BB962C8B-B14F-4D97-AF65-F5344CB8AC3E}">
        <p14:creationId xmlns:p14="http://schemas.microsoft.com/office/powerpoint/2010/main" val="1053131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625</Words>
  <Application>Microsoft Office PowerPoint</Application>
  <PresentationFormat>On-screen Show (4:3)</PresentationFormat>
  <Paragraphs>62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The Key Players</vt:lpstr>
      <vt:lpstr>Paul’s Rationale for Writing Colossians</vt:lpstr>
      <vt:lpstr>PowerPoint Presentation</vt:lpstr>
      <vt:lpstr>X + Jesus Formulas in Colossae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dc:title>
  <dc:creator>Scott</dc:creator>
  <cp:lastModifiedBy>Scott</cp:lastModifiedBy>
  <cp:revision>12</cp:revision>
  <dcterms:created xsi:type="dcterms:W3CDTF">2019-01-02T15:41:56Z</dcterms:created>
  <dcterms:modified xsi:type="dcterms:W3CDTF">2019-01-04T16:29:34Z</dcterms:modified>
</cp:coreProperties>
</file>